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1"/>
  </p:notesMasterIdLst>
  <p:sldIdLst>
    <p:sldId id="6226" r:id="rId2"/>
    <p:sldId id="6308" r:id="rId3"/>
    <p:sldId id="6309" r:id="rId4"/>
    <p:sldId id="6030" r:id="rId5"/>
    <p:sldId id="6310" r:id="rId6"/>
    <p:sldId id="6312" r:id="rId7"/>
    <p:sldId id="6313" r:id="rId8"/>
    <p:sldId id="6314" r:id="rId9"/>
    <p:sldId id="6315" r:id="rId10"/>
    <p:sldId id="6317" r:id="rId11"/>
    <p:sldId id="6318" r:id="rId12"/>
    <p:sldId id="6319" r:id="rId13"/>
    <p:sldId id="6320" r:id="rId14"/>
    <p:sldId id="6321" r:id="rId15"/>
    <p:sldId id="6322" r:id="rId16"/>
    <p:sldId id="6332" r:id="rId17"/>
    <p:sldId id="6323" r:id="rId18"/>
    <p:sldId id="6236" r:id="rId19"/>
    <p:sldId id="6325" r:id="rId20"/>
    <p:sldId id="6304" r:id="rId21"/>
    <p:sldId id="6326" r:id="rId22"/>
    <p:sldId id="6327" r:id="rId23"/>
    <p:sldId id="6328" r:id="rId24"/>
    <p:sldId id="6333" r:id="rId25"/>
    <p:sldId id="6329" r:id="rId26"/>
    <p:sldId id="6334" r:id="rId27"/>
    <p:sldId id="6330" r:id="rId28"/>
    <p:sldId id="6331" r:id="rId29"/>
    <p:sldId id="631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004C22"/>
    <a:srgbClr val="6C2008"/>
    <a:srgbClr val="A732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C393BA-7509-44A7-8B5F-E94E9A19BFA3}" v="5203" dt="2024-03-18T18:29:00.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2947" autoAdjust="0"/>
    <p:restoredTop sz="94731" autoAdjust="0"/>
  </p:normalViewPr>
  <p:slideViewPr>
    <p:cSldViewPr snapToGrid="0">
      <p:cViewPr varScale="1">
        <p:scale>
          <a:sx n="54" d="100"/>
          <a:sy n="54" d="100"/>
        </p:scale>
        <p:origin x="80" y="500"/>
      </p:cViewPr>
      <p:guideLst/>
    </p:cSldViewPr>
  </p:slideViewPr>
  <p:notesTextViewPr>
    <p:cViewPr>
      <p:scale>
        <a:sx n="1" d="1"/>
        <a:sy n="1" d="1"/>
      </p:scale>
      <p:origin x="0" y="0"/>
    </p:cViewPr>
  </p:notesTextViewPr>
  <p:notesViewPr>
    <p:cSldViewPr snapToGrid="0">
      <p:cViewPr varScale="1">
        <p:scale>
          <a:sx n="70" d="100"/>
          <a:sy n="70" d="100"/>
        </p:scale>
        <p:origin x="3240"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0A0213-B28A-4CB2-812D-990230FA6FF3}" type="datetimeFigureOut">
              <a:rPr lang="en-US" smtClean="0"/>
              <a:t>3/24/2024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80140-4816-450C-AE2B-F5C59B1DC9D0}" type="slidenum">
              <a:rPr lang="en-US" smtClean="0"/>
              <a:t>‹#›</a:t>
            </a:fld>
            <a:endParaRPr lang="en-US"/>
          </a:p>
        </p:txBody>
      </p:sp>
    </p:spTree>
    <p:extLst>
      <p:ext uri="{BB962C8B-B14F-4D97-AF65-F5344CB8AC3E}">
        <p14:creationId xmlns:p14="http://schemas.microsoft.com/office/powerpoint/2010/main" val="304778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56F864E-3332-406C-9257-B538C0213791}"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991704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315771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455716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564743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929232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8700803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430345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425932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40148660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42897838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56F864E-3332-406C-9257-B538C0213791}"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18186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10657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9463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711183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879590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480161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825547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309217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026272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C3BD256C-FC3C-4D68-A0FE-27C1396AD01D}" type="datetimeFigureOut">
              <a:rPr lang="en-US"/>
              <a:pPr>
                <a:defRPr/>
              </a:pPr>
              <a:t>3/24/2024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F981A1-4845-4BB8-9D43-F6882A9DA1E3}" type="slidenum">
              <a:rPr lang="en-US" altLang="en-US"/>
              <a:pPr>
                <a:defRPr/>
              </a:pPr>
              <a:t>‹#›</a:t>
            </a:fld>
            <a:endParaRPr lang="en-US" altLang="en-US"/>
          </a:p>
        </p:txBody>
      </p:sp>
    </p:spTree>
    <p:extLst>
      <p:ext uri="{BB962C8B-B14F-4D97-AF65-F5344CB8AC3E}">
        <p14:creationId xmlns:p14="http://schemas.microsoft.com/office/powerpoint/2010/main" val="578038813"/>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B930AB7-94FF-4A12-87B6-12BF6B060502}" type="datetimeFigureOut">
              <a:rPr lang="en-US"/>
              <a:pPr>
                <a:defRPr/>
              </a:pPr>
              <a:t>3/24/2024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675A1C-5711-4518-9FD1-0737E439512F}" type="slidenum">
              <a:rPr lang="en-US" altLang="en-US"/>
              <a:pPr>
                <a:defRPr/>
              </a:pPr>
              <a:t>‹#›</a:t>
            </a:fld>
            <a:endParaRPr lang="en-US" altLang="en-US"/>
          </a:p>
        </p:txBody>
      </p:sp>
    </p:spTree>
    <p:extLst>
      <p:ext uri="{BB962C8B-B14F-4D97-AF65-F5344CB8AC3E}">
        <p14:creationId xmlns:p14="http://schemas.microsoft.com/office/powerpoint/2010/main" val="427855537"/>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9C0892F-64E3-4E4D-A779-4AC117A7042A}" type="datetimeFigureOut">
              <a:rPr lang="en-US"/>
              <a:pPr>
                <a:defRPr/>
              </a:pPr>
              <a:t>3/24/2024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B55791-5D71-41CA-ADEF-30150793F3DB}" type="slidenum">
              <a:rPr lang="en-US" altLang="en-US"/>
              <a:pPr>
                <a:defRPr/>
              </a:pPr>
              <a:t>‹#›</a:t>
            </a:fld>
            <a:endParaRPr lang="en-US" altLang="en-US"/>
          </a:p>
        </p:txBody>
      </p:sp>
    </p:spTree>
    <p:extLst>
      <p:ext uri="{BB962C8B-B14F-4D97-AF65-F5344CB8AC3E}">
        <p14:creationId xmlns:p14="http://schemas.microsoft.com/office/powerpoint/2010/main" val="401595807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7800" b="1">
                <a:latin typeface="Perpetua" panose="02020502060401020303"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3800">
                <a:latin typeface="Perpetua" panose="02020502060401020303" pitchFamily="18" charset="0"/>
              </a:defRPr>
            </a:lvl1pPr>
            <a:lvl2pPr>
              <a:defRPr sz="3800">
                <a:latin typeface="Perpetua" panose="02020502060401020303" pitchFamily="18" charset="0"/>
              </a:defRPr>
            </a:lvl2pPr>
            <a:lvl3pPr>
              <a:defRPr sz="3500">
                <a:latin typeface="Perpetua" panose="02020502060401020303" pitchFamily="18" charset="0"/>
              </a:defRPr>
            </a:lvl3pPr>
            <a:lvl4pPr>
              <a:defRPr>
                <a:latin typeface="Perpetua" panose="02020502060401020303" pitchFamily="18" charset="0"/>
              </a:defRPr>
            </a:lvl4pPr>
            <a:lvl5pPr>
              <a:defRPr>
                <a:latin typeface="Perpetua" panose="020205020604010203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1CD21051-A16A-427C-8899-C35613957D83}" type="datetimeFigureOut">
              <a:rPr lang="en-US"/>
              <a:pPr>
                <a:defRPr/>
              </a:pPr>
              <a:t>3/24/2024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BBD3AF-902B-469E-A6D9-B77733F4B5E1}" type="slidenum">
              <a:rPr lang="en-US" altLang="en-US"/>
              <a:pPr>
                <a:defRPr/>
              </a:pPr>
              <a:t>‹#›</a:t>
            </a:fld>
            <a:endParaRPr lang="en-US" altLang="en-US"/>
          </a:p>
        </p:txBody>
      </p:sp>
    </p:spTree>
    <p:extLst>
      <p:ext uri="{BB962C8B-B14F-4D97-AF65-F5344CB8AC3E}">
        <p14:creationId xmlns:p14="http://schemas.microsoft.com/office/powerpoint/2010/main" val="376465615"/>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A59A3BB-9766-4096-8FE5-15E95B6C98DB}" type="datetimeFigureOut">
              <a:rPr lang="en-US"/>
              <a:pPr>
                <a:defRPr/>
              </a:pPr>
              <a:t>3/24/2024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F3F273-6B82-4A41-B97F-88FABCE2BC35}" type="slidenum">
              <a:rPr lang="en-US" altLang="en-US"/>
              <a:pPr>
                <a:defRPr/>
              </a:pPr>
              <a:t>‹#›</a:t>
            </a:fld>
            <a:endParaRPr lang="en-US" altLang="en-US"/>
          </a:p>
        </p:txBody>
      </p:sp>
    </p:spTree>
    <p:extLst>
      <p:ext uri="{BB962C8B-B14F-4D97-AF65-F5344CB8AC3E}">
        <p14:creationId xmlns:p14="http://schemas.microsoft.com/office/powerpoint/2010/main" val="4184698951"/>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88D21A2-18DF-4662-B9EF-CDBC5477518B}" type="datetimeFigureOut">
              <a:rPr lang="en-US"/>
              <a:pPr>
                <a:defRPr/>
              </a:pPr>
              <a:t>3/24/2024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DA25FB5-0516-4E4D-B2B5-A7F094E378BF}" type="slidenum">
              <a:rPr lang="en-US" altLang="en-US"/>
              <a:pPr>
                <a:defRPr/>
              </a:pPr>
              <a:t>‹#›</a:t>
            </a:fld>
            <a:endParaRPr lang="en-US" altLang="en-US"/>
          </a:p>
        </p:txBody>
      </p:sp>
    </p:spTree>
    <p:extLst>
      <p:ext uri="{BB962C8B-B14F-4D97-AF65-F5344CB8AC3E}">
        <p14:creationId xmlns:p14="http://schemas.microsoft.com/office/powerpoint/2010/main" val="10731370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DDB6D34-BA4E-4F32-A7BA-3F0CFF91848E}" type="datetimeFigureOut">
              <a:rPr lang="en-US"/>
              <a:pPr>
                <a:defRPr/>
              </a:pPr>
              <a:t>3/24/2024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390A413-04E4-435A-9179-602D01E89ADE}" type="slidenum">
              <a:rPr lang="en-US" altLang="en-US"/>
              <a:pPr>
                <a:defRPr/>
              </a:pPr>
              <a:t>‹#›</a:t>
            </a:fld>
            <a:endParaRPr lang="en-US" altLang="en-US"/>
          </a:p>
        </p:txBody>
      </p:sp>
    </p:spTree>
    <p:extLst>
      <p:ext uri="{BB962C8B-B14F-4D97-AF65-F5344CB8AC3E}">
        <p14:creationId xmlns:p14="http://schemas.microsoft.com/office/powerpoint/2010/main" val="3011214134"/>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541B3BF-C193-4091-8F7F-50CA82A7AE6A}" type="datetimeFigureOut">
              <a:rPr lang="en-US"/>
              <a:pPr>
                <a:defRPr/>
              </a:pPr>
              <a:t>3/24/2024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5E46C55-15AA-40E2-96B8-644A4561C123}" type="slidenum">
              <a:rPr lang="en-US" altLang="en-US"/>
              <a:pPr>
                <a:defRPr/>
              </a:pPr>
              <a:t>‹#›</a:t>
            </a:fld>
            <a:endParaRPr lang="en-US" altLang="en-US"/>
          </a:p>
        </p:txBody>
      </p:sp>
    </p:spTree>
    <p:extLst>
      <p:ext uri="{BB962C8B-B14F-4D97-AF65-F5344CB8AC3E}">
        <p14:creationId xmlns:p14="http://schemas.microsoft.com/office/powerpoint/2010/main" val="239854681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9C2AF3-96BB-4DF7-BEED-8CA7EB7663EB}" type="datetimeFigureOut">
              <a:rPr lang="en-US"/>
              <a:pPr>
                <a:defRPr/>
              </a:pPr>
              <a:t>3/24/2024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4B0B05-6BB4-4AE0-BE15-7EF11E40A173}" type="slidenum">
              <a:rPr lang="en-US" altLang="en-US"/>
              <a:pPr>
                <a:defRPr/>
              </a:pPr>
              <a:t>‹#›</a:t>
            </a:fld>
            <a:endParaRPr lang="en-US" altLang="en-US"/>
          </a:p>
        </p:txBody>
      </p:sp>
    </p:spTree>
    <p:extLst>
      <p:ext uri="{BB962C8B-B14F-4D97-AF65-F5344CB8AC3E}">
        <p14:creationId xmlns:p14="http://schemas.microsoft.com/office/powerpoint/2010/main" val="360762583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4EA64FA-08FF-4583-881C-E434C3AA3999}" type="datetimeFigureOut">
              <a:rPr lang="en-US"/>
              <a:pPr>
                <a:defRPr/>
              </a:pPr>
              <a:t>3/24/2024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84C1C39-2802-4575-9D6E-ECDBD10DC4E6}" type="slidenum">
              <a:rPr lang="en-US" altLang="en-US"/>
              <a:pPr>
                <a:defRPr/>
              </a:pPr>
              <a:t>‹#›</a:t>
            </a:fld>
            <a:endParaRPr lang="en-US" altLang="en-US"/>
          </a:p>
        </p:txBody>
      </p:sp>
    </p:spTree>
    <p:extLst>
      <p:ext uri="{BB962C8B-B14F-4D97-AF65-F5344CB8AC3E}">
        <p14:creationId xmlns:p14="http://schemas.microsoft.com/office/powerpoint/2010/main" val="1248024354"/>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6FDA91D-8149-4669-B53C-738122626FB4}" type="datetimeFigureOut">
              <a:rPr lang="en-US"/>
              <a:pPr>
                <a:defRPr/>
              </a:pPr>
              <a:t>3/24/2024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798DB6-7A1E-4948-9F4F-7C73CA98C041}" type="slidenum">
              <a:rPr lang="en-US" altLang="en-US"/>
              <a:pPr>
                <a:defRPr/>
              </a:pPr>
              <a:t>‹#›</a:t>
            </a:fld>
            <a:endParaRPr lang="en-US" altLang="en-US"/>
          </a:p>
        </p:txBody>
      </p:sp>
    </p:spTree>
    <p:extLst>
      <p:ext uri="{BB962C8B-B14F-4D97-AF65-F5344CB8AC3E}">
        <p14:creationId xmlns:p14="http://schemas.microsoft.com/office/powerpoint/2010/main" val="12759238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04EC063-737A-4011-A470-CDA529CC06EA}" type="datetimeFigureOut">
              <a:rPr lang="en-US"/>
              <a:pPr>
                <a:defRPr/>
              </a:pPr>
              <a:t>3/24/2024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latin typeface="Calibri" panose="020F0502020204030204" pitchFamily="34" charset="0"/>
              </a:defRPr>
            </a:lvl1pPr>
          </a:lstStyle>
          <a:p>
            <a:pPr>
              <a:defRPr/>
            </a:pPr>
            <a:fld id="{2325029F-3199-43D2-869F-5577BEC1BC0C}" type="slidenum">
              <a:rPr lang="en-US" altLang="en-US"/>
              <a:pPr>
                <a:defRPr/>
              </a:pPr>
              <a:t>‹#›</a:t>
            </a:fld>
            <a:endParaRPr lang="en-US" altLang="en-US"/>
          </a:p>
        </p:txBody>
      </p:sp>
    </p:spTree>
    <p:extLst>
      <p:ext uri="{BB962C8B-B14F-4D97-AF65-F5344CB8AC3E}">
        <p14:creationId xmlns:p14="http://schemas.microsoft.com/office/powerpoint/2010/main" val="219786076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51840" y="304800"/>
            <a:ext cx="10749280" cy="4419600"/>
          </a:xfrm>
        </p:spPr>
        <p:txBody>
          <a:bodyPr/>
          <a:lstStyle/>
          <a:p>
            <a:pPr eaLnBrk="1" hangingPunct="1"/>
            <a:r>
              <a:rPr lang="en-US" altLang="en-US" sz="19900" dirty="0">
                <a:latin typeface="Haettenschweiler" panose="020B0706040902060204" pitchFamily="34" charset="0"/>
              </a:rPr>
              <a:t>JOHN 6:1-15</a:t>
            </a:r>
            <a:endParaRPr lang="en-US" altLang="en-US" sz="8800" dirty="0">
              <a:latin typeface="Haettenschweiler" panose="020B0706040902060204" pitchFamily="34" charset="0"/>
            </a:endParaRPr>
          </a:p>
        </p:txBody>
      </p:sp>
      <p:sp>
        <p:nvSpPr>
          <p:cNvPr id="2" name="TextBox 1">
            <a:extLst>
              <a:ext uri="{FF2B5EF4-FFF2-40B4-BE49-F238E27FC236}">
                <a16:creationId xmlns:a16="http://schemas.microsoft.com/office/drawing/2014/main" id="{38880140-7AEB-80C9-15F1-E354BAACEB8E}"/>
              </a:ext>
            </a:extLst>
          </p:cNvPr>
          <p:cNvSpPr txBox="1">
            <a:spLocks noChangeArrowheads="1"/>
          </p:cNvSpPr>
          <p:nvPr/>
        </p:nvSpPr>
        <p:spPr bwMode="auto">
          <a:xfrm>
            <a:off x="2209800" y="4062680"/>
            <a:ext cx="7772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US" altLang="en-US" sz="8000" dirty="0">
                <a:solidFill>
                  <a:prstClr val="white"/>
                </a:solidFill>
                <a:latin typeface="Haettenschweiler" panose="020B0706040902060204" pitchFamily="34" charset="0"/>
                <a:cs typeface="AngsanaUPC" panose="020B0502040204020203" pitchFamily="18" charset="-34"/>
              </a:rPr>
              <a:t>The Feeding of the 5,000</a:t>
            </a:r>
          </a:p>
        </p:txBody>
      </p:sp>
    </p:spTree>
    <p:extLst>
      <p:ext uri="{BB962C8B-B14F-4D97-AF65-F5344CB8AC3E}">
        <p14:creationId xmlns:p14="http://schemas.microsoft.com/office/powerpoint/2010/main" val="407644791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7</a:t>
            </a:r>
            <a:r>
              <a:rPr lang="en-US" sz="3800" dirty="0">
                <a:latin typeface="Perpetua" panose="02020502060401020303" pitchFamily="18" charset="0"/>
              </a:rPr>
              <a:t>Philip answered him, “It would take more than half a year’s wages to buy enough bread for each one to have a bite!”</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DED3E511-B842-EAA0-C37A-452431A6E3ED}"/>
              </a:ext>
            </a:extLst>
          </p:cNvPr>
          <p:cNvSpPr txBox="1"/>
          <p:nvPr/>
        </p:nvSpPr>
        <p:spPr>
          <a:xfrm>
            <a:off x="1114396" y="3863182"/>
            <a:ext cx="10011333"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Philip’s equation: People + money + food = impossible</a:t>
            </a:r>
          </a:p>
          <a:p>
            <a:pPr algn="ctr"/>
            <a:r>
              <a:rPr lang="en-US" sz="3800" dirty="0">
                <a:latin typeface="Perpetua" panose="02020502060401020303" pitchFamily="18" charset="0"/>
              </a:rPr>
              <a:t>Where is God?</a:t>
            </a:r>
          </a:p>
        </p:txBody>
      </p:sp>
    </p:spTree>
    <p:extLst>
      <p:ext uri="{BB962C8B-B14F-4D97-AF65-F5344CB8AC3E}">
        <p14:creationId xmlns:p14="http://schemas.microsoft.com/office/powerpoint/2010/main" val="374660907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left)">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8</a:t>
            </a:r>
            <a:r>
              <a:rPr lang="en-US" sz="3800" dirty="0">
                <a:latin typeface="Perpetua" panose="02020502060401020303" pitchFamily="18" charset="0"/>
              </a:rPr>
              <a:t>Another of his disciples, Andrew, Simon Peter’s brother, spoke up,</a:t>
            </a:r>
          </a:p>
          <a:p>
            <a:pPr marL="0" indent="0">
              <a:buNone/>
            </a:pPr>
            <a:r>
              <a:rPr lang="en-US" baseline="30000" dirty="0"/>
              <a:t>9</a:t>
            </a:r>
            <a:r>
              <a:rPr lang="en-US" dirty="0"/>
              <a:t>“Here is a boy with five small barley loaves and two small fish, but how far will they go among so many?” </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DED3E511-B842-EAA0-C37A-452431A6E3ED}"/>
              </a:ext>
            </a:extLst>
          </p:cNvPr>
          <p:cNvSpPr txBox="1"/>
          <p:nvPr/>
        </p:nvSpPr>
        <p:spPr>
          <a:xfrm>
            <a:off x="886061" y="4864280"/>
            <a:ext cx="10468003"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What’s the difference between Philip and Andrew? </a:t>
            </a:r>
          </a:p>
          <a:p>
            <a:pPr algn="ctr"/>
            <a:r>
              <a:rPr lang="en-US" sz="3800" dirty="0">
                <a:latin typeface="Perpetua" panose="02020502060401020303" pitchFamily="18" charset="0"/>
              </a:rPr>
              <a:t>Andrew brought something and </a:t>
            </a:r>
            <a:r>
              <a:rPr lang="en-US" sz="3800" b="1" u="sng" dirty="0">
                <a:latin typeface="Perpetua" panose="02020502060401020303" pitchFamily="18" charset="0"/>
              </a:rPr>
              <a:t>put it in Jesus’ hands</a:t>
            </a:r>
          </a:p>
        </p:txBody>
      </p:sp>
    </p:spTree>
    <p:extLst>
      <p:ext uri="{BB962C8B-B14F-4D97-AF65-F5344CB8AC3E}">
        <p14:creationId xmlns:p14="http://schemas.microsoft.com/office/powerpoint/2010/main" val="259849586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22" presetClass="entr" presetSubtype="8" fill="hold"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wipe(left)">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wipe(left)">
                                      <p:cBhvr>
                                        <p:cTn id="2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10</a:t>
            </a:r>
            <a:r>
              <a:rPr lang="en-US" sz="3800" dirty="0">
                <a:latin typeface="Perpetua" panose="02020502060401020303" pitchFamily="18" charset="0"/>
              </a:rPr>
              <a:t>Jesus said, “Have the people sit down.” There was plenty of grass in that place, and they sat down (about five thousand men were there). </a:t>
            </a:r>
          </a:p>
        </p:txBody>
      </p:sp>
    </p:spTree>
    <p:extLst>
      <p:ext uri="{BB962C8B-B14F-4D97-AF65-F5344CB8AC3E}">
        <p14:creationId xmlns:p14="http://schemas.microsoft.com/office/powerpoint/2010/main" val="994041149"/>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11</a:t>
            </a:r>
            <a:r>
              <a:rPr lang="en-US" sz="3800" dirty="0">
                <a:latin typeface="Perpetua" panose="02020502060401020303" pitchFamily="18" charset="0"/>
              </a:rPr>
              <a:t>Jesus then took th</a:t>
            </a:r>
            <a:r>
              <a:rPr lang="en-US" dirty="0"/>
              <a:t>e loaves, gave thanks, and distributed to those who were seated as much as they wanted. He did the same with the fish. </a:t>
            </a:r>
            <a:endParaRPr lang="en-US" sz="3800" dirty="0">
              <a:latin typeface="Perpetua" panose="02020502060401020303" pitchFamily="18" charset="0"/>
            </a:endParaRPr>
          </a:p>
        </p:txBody>
      </p:sp>
      <p:sp>
        <p:nvSpPr>
          <p:cNvPr id="2" name="TextBox 1">
            <a:extLst>
              <a:ext uri="{FF2B5EF4-FFF2-40B4-BE49-F238E27FC236}">
                <a16:creationId xmlns:a16="http://schemas.microsoft.com/office/drawing/2014/main" id="{B66079F5-AD31-CA67-4863-B4657A7604DC}"/>
              </a:ext>
            </a:extLst>
          </p:cNvPr>
          <p:cNvSpPr txBox="1"/>
          <p:nvPr/>
        </p:nvSpPr>
        <p:spPr>
          <a:xfrm>
            <a:off x="483567" y="4334469"/>
            <a:ext cx="11272992" cy="1846659"/>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Luke 9:16 – Taking the five loaves and the two fish and looking up to heaven, he gave thanks and broke them. Then he gave them to the disciples to distribute to the people. </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412244585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11</a:t>
            </a:r>
            <a:r>
              <a:rPr lang="en-US" sz="3800" dirty="0">
                <a:latin typeface="Perpetua" panose="02020502060401020303" pitchFamily="18" charset="0"/>
              </a:rPr>
              <a:t>Jesus then took th</a:t>
            </a:r>
            <a:r>
              <a:rPr lang="en-US" dirty="0"/>
              <a:t>e loaves, gave thanks, and distributed to those who were seated as much as they wanted. He did the same with the fish. </a:t>
            </a:r>
            <a:endParaRPr lang="en-US" sz="3800" dirty="0">
              <a:latin typeface="Perpetua" panose="02020502060401020303" pitchFamily="18" charset="0"/>
            </a:endParaRPr>
          </a:p>
        </p:txBody>
      </p:sp>
      <p:sp>
        <p:nvSpPr>
          <p:cNvPr id="4" name="TextBox 3">
            <a:extLst>
              <a:ext uri="{FF2B5EF4-FFF2-40B4-BE49-F238E27FC236}">
                <a16:creationId xmlns:a16="http://schemas.microsoft.com/office/drawing/2014/main" id="{5DD8BCB9-1709-EB34-A4F6-0182C4DE599A}"/>
              </a:ext>
            </a:extLst>
          </p:cNvPr>
          <p:cNvSpPr txBox="1"/>
          <p:nvPr/>
        </p:nvSpPr>
        <p:spPr>
          <a:xfrm>
            <a:off x="2174064" y="3863182"/>
            <a:ext cx="7843871"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When God comes to give, He gives as much as you’re willing to receive </a:t>
            </a:r>
            <a:endParaRPr lang="en-US" sz="3800" b="1" u="sng" dirty="0">
              <a:latin typeface="Perpetua" panose="02020502060401020303" pitchFamily="18" charset="0"/>
            </a:endParaRPr>
          </a:p>
        </p:txBody>
      </p:sp>
    </p:spTree>
    <p:extLst>
      <p:ext uri="{BB962C8B-B14F-4D97-AF65-F5344CB8AC3E}">
        <p14:creationId xmlns:p14="http://schemas.microsoft.com/office/powerpoint/2010/main" val="200473984"/>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12</a:t>
            </a:r>
            <a:r>
              <a:rPr lang="en-US" sz="3800" dirty="0">
                <a:latin typeface="Perpetua" panose="02020502060401020303" pitchFamily="18" charset="0"/>
              </a:rPr>
              <a:t>When they had all had enough to eat, he said to his disciples, “Gather the pieces that are left over. Let nothing be wasted.”</a:t>
            </a:r>
          </a:p>
          <a:p>
            <a:pPr marL="0" indent="0">
              <a:buNone/>
            </a:pPr>
            <a:r>
              <a:rPr lang="en-US" baseline="30000" dirty="0"/>
              <a:t>13</a:t>
            </a:r>
            <a:r>
              <a:rPr lang="en-US" dirty="0"/>
              <a:t>So they gathered them and filled twelve baskets with the pieces of the five barley loaves left over by those who had eaten.</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138494182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12</a:t>
            </a:r>
            <a:r>
              <a:rPr lang="en-US" sz="3800" dirty="0">
                <a:latin typeface="Perpetua" panose="02020502060401020303" pitchFamily="18" charset="0"/>
              </a:rPr>
              <a:t>When they had all had enough to eat, he said to his disciples, “Gather the pieces that are left over. Let nothing be wasted.”</a:t>
            </a:r>
          </a:p>
          <a:p>
            <a:pPr marL="0" indent="0">
              <a:buNone/>
            </a:pPr>
            <a:r>
              <a:rPr lang="en-US" baseline="30000" dirty="0"/>
              <a:t>13</a:t>
            </a:r>
            <a:r>
              <a:rPr lang="en-US" dirty="0"/>
              <a:t>So they gathered them and filled twelve baskets with the pieces of the five barley loaves left over by those who had eaten.</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2A7476BF-831B-275B-0733-4214E394D9D3}"/>
              </a:ext>
            </a:extLst>
          </p:cNvPr>
          <p:cNvSpPr txBox="1"/>
          <p:nvPr/>
        </p:nvSpPr>
        <p:spPr>
          <a:xfrm>
            <a:off x="6061494" y="3429000"/>
            <a:ext cx="5313872" cy="3016210"/>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When you let God use you to meet other’s needs:</a:t>
            </a:r>
          </a:p>
          <a:p>
            <a:pPr marL="742950" indent="-742950">
              <a:buAutoNum type="arabicPeriod"/>
            </a:pPr>
            <a:r>
              <a:rPr lang="en-US" sz="3800" dirty="0">
                <a:latin typeface="Perpetua" panose="02020502060401020303" pitchFamily="18" charset="0"/>
              </a:rPr>
              <a:t>Their lives change</a:t>
            </a:r>
          </a:p>
          <a:p>
            <a:pPr marL="742950" indent="-742950">
              <a:buAutoNum type="arabicPeriod"/>
            </a:pPr>
            <a:r>
              <a:rPr lang="en-US" sz="3800" dirty="0">
                <a:latin typeface="Perpetua" panose="02020502060401020303" pitchFamily="18" charset="0"/>
              </a:rPr>
              <a:t>Significance for you</a:t>
            </a:r>
          </a:p>
          <a:p>
            <a:pPr marL="742950" indent="-742950">
              <a:buAutoNum type="arabicPeriod"/>
            </a:pPr>
            <a:r>
              <a:rPr lang="en-US" sz="3800" dirty="0">
                <a:latin typeface="Perpetua" panose="02020502060401020303" pitchFamily="18" charset="0"/>
              </a:rPr>
              <a:t>Spiritual feeding </a:t>
            </a:r>
          </a:p>
        </p:txBody>
      </p:sp>
    </p:spTree>
    <p:extLst>
      <p:ext uri="{BB962C8B-B14F-4D97-AF65-F5344CB8AC3E}">
        <p14:creationId xmlns:p14="http://schemas.microsoft.com/office/powerpoint/2010/main" val="72276337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22" presetClass="entr" presetSubtype="8" fill="hold"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wipe(left)">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wipe(left)">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wipe(left)">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wipe(left)">
                                      <p:cBhvr>
                                        <p:cTn id="3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14</a:t>
            </a:r>
            <a:r>
              <a:rPr lang="en-US" dirty="0"/>
              <a:t>After the people saw the sign Jesus performed, they began to say, “Surely this is the Prophet who is to come into the world.”</a:t>
            </a:r>
          </a:p>
          <a:p>
            <a:pPr marL="0" indent="0">
              <a:buNone/>
            </a:pPr>
            <a:r>
              <a:rPr lang="en-US" sz="3800" baseline="30000" dirty="0">
                <a:latin typeface="Perpetua" panose="02020502060401020303" pitchFamily="18" charset="0"/>
              </a:rPr>
              <a:t>15</a:t>
            </a:r>
            <a:r>
              <a:rPr lang="en-US" sz="3800" dirty="0">
                <a:latin typeface="Perpetua" panose="02020502060401020303" pitchFamily="18" charset="0"/>
              </a:rPr>
              <a:t>Jesus, knowing that they intended to come and make him king by force, withdrew again to a mountain by himself.</a:t>
            </a:r>
            <a:endParaRPr lang="en-US" sz="3800" baseline="30000" dirty="0">
              <a:latin typeface="Perpetua" panose="02020502060401020303" pitchFamily="18" charset="0"/>
            </a:endParaRPr>
          </a:p>
        </p:txBody>
      </p:sp>
      <p:sp>
        <p:nvSpPr>
          <p:cNvPr id="4" name="TextBox 3">
            <a:extLst>
              <a:ext uri="{FF2B5EF4-FFF2-40B4-BE49-F238E27FC236}">
                <a16:creationId xmlns:a16="http://schemas.microsoft.com/office/drawing/2014/main" id="{6F2D2702-1604-153F-9EF0-93F0140AE3C2}"/>
              </a:ext>
            </a:extLst>
          </p:cNvPr>
          <p:cNvSpPr txBox="1"/>
          <p:nvPr/>
        </p:nvSpPr>
        <p:spPr>
          <a:xfrm>
            <a:off x="1294410" y="4736703"/>
            <a:ext cx="9293541" cy="1846659"/>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They thought they needed a king </a:t>
            </a:r>
          </a:p>
          <a:p>
            <a:pPr algn="ctr"/>
            <a:r>
              <a:rPr lang="en-US" sz="3800" dirty="0">
                <a:latin typeface="Perpetua" panose="02020502060401020303" pitchFamily="18" charset="0"/>
              </a:rPr>
              <a:t>who would deliver by </a:t>
            </a:r>
            <a:r>
              <a:rPr lang="en-US" sz="3800" i="1" dirty="0">
                <a:latin typeface="Perpetua" panose="02020502060401020303" pitchFamily="18" charset="0"/>
              </a:rPr>
              <a:t>force</a:t>
            </a:r>
            <a:endParaRPr lang="en-US" sz="3800" dirty="0">
              <a:latin typeface="Perpetua" panose="02020502060401020303" pitchFamily="18" charset="0"/>
            </a:endParaRPr>
          </a:p>
          <a:p>
            <a:pPr algn="ctr"/>
            <a:r>
              <a:rPr lang="en-US" sz="3800" dirty="0">
                <a:latin typeface="Perpetua" panose="02020502060401020303" pitchFamily="18" charset="0"/>
              </a:rPr>
              <a:t>But they needed a king who would deliver by </a:t>
            </a:r>
            <a:r>
              <a:rPr lang="en-US" sz="3800" i="1" dirty="0">
                <a:latin typeface="Perpetua" panose="02020502060401020303" pitchFamily="18" charset="0"/>
              </a:rPr>
              <a:t>love</a:t>
            </a:r>
            <a:endParaRPr lang="en-US" sz="3800" dirty="0">
              <a:latin typeface="Perpetua" panose="02020502060401020303" pitchFamily="18" charset="0"/>
            </a:endParaRPr>
          </a:p>
        </p:txBody>
      </p:sp>
    </p:spTree>
    <p:extLst>
      <p:ext uri="{BB962C8B-B14F-4D97-AF65-F5344CB8AC3E}">
        <p14:creationId xmlns:p14="http://schemas.microsoft.com/office/powerpoint/2010/main" val="392085148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22" presetClass="entr" presetSubtype="8" fill="hold"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left)">
                                      <p:cBhvr>
                                        <p:cTn id="15" dur="500"/>
                                        <p:tgtEl>
                                          <p:spTgt spid="4">
                                            <p:txEl>
                                              <p:pRg st="0" end="0"/>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wipe(left)">
                                      <p:cBhvr>
                                        <p:cTn id="18" dur="5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wipe(left)">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Open quotation mark outline">
            <a:extLst>
              <a:ext uri="{FF2B5EF4-FFF2-40B4-BE49-F238E27FC236}">
                <a16:creationId xmlns:a16="http://schemas.microsoft.com/office/drawing/2014/main" id="{E891C34F-E0C2-FF5A-8F37-1F3374AE52DA}"/>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1381239"/>
            <a:ext cx="1415143" cy="1415143"/>
          </a:xfrm>
        </p:spPr>
      </p:pic>
      <p:sp>
        <p:nvSpPr>
          <p:cNvPr id="6" name="TextBox 5">
            <a:extLst>
              <a:ext uri="{FF2B5EF4-FFF2-40B4-BE49-F238E27FC236}">
                <a16:creationId xmlns:a16="http://schemas.microsoft.com/office/drawing/2014/main" id="{B641E505-B92C-6F5D-71C9-193BC56D75FE}"/>
              </a:ext>
            </a:extLst>
          </p:cNvPr>
          <p:cNvSpPr txBox="1"/>
          <p:nvPr/>
        </p:nvSpPr>
        <p:spPr>
          <a:xfrm>
            <a:off x="1317171" y="1915886"/>
            <a:ext cx="4876800" cy="4401205"/>
          </a:xfrm>
          <a:prstGeom prst="rect">
            <a:avLst/>
          </a:prstGeom>
          <a:noFill/>
          <a:ln w="25400">
            <a:noFill/>
          </a:ln>
        </p:spPr>
        <p:txBody>
          <a:bodyPr wrap="square" rtlCol="0">
            <a:spAutoFit/>
          </a:bodyPr>
          <a:lstStyle/>
          <a:p>
            <a:r>
              <a:rPr lang="en-US" sz="4000" dirty="0">
                <a:latin typeface="Garamond" pitchFamily="18" charset="0"/>
              </a:rPr>
              <a:t>[Jesus] would go to Jerusalem not to wield the spear and bring the judgment, </a:t>
            </a:r>
          </a:p>
          <a:p>
            <a:r>
              <a:rPr lang="en-US" sz="4000" dirty="0">
                <a:latin typeface="Garamond" pitchFamily="18" charset="0"/>
              </a:rPr>
              <a:t>but to receive the spear thrust and bear the judgment.</a:t>
            </a:r>
          </a:p>
        </p:txBody>
      </p:sp>
      <p:sp>
        <p:nvSpPr>
          <p:cNvPr id="4" name="TextBox 3">
            <a:extLst>
              <a:ext uri="{FF2B5EF4-FFF2-40B4-BE49-F238E27FC236}">
                <a16:creationId xmlns:a16="http://schemas.microsoft.com/office/drawing/2014/main" id="{8D6920F3-85BE-87FB-F93F-4848B676918D}"/>
              </a:ext>
            </a:extLst>
          </p:cNvPr>
          <p:cNvSpPr txBox="1"/>
          <p:nvPr/>
        </p:nvSpPr>
        <p:spPr>
          <a:xfrm>
            <a:off x="293298" y="35996"/>
            <a:ext cx="5802702" cy="1231106"/>
          </a:xfrm>
          <a:prstGeom prst="rect">
            <a:avLst/>
          </a:prstGeom>
          <a:noFill/>
          <a:ln w="25400">
            <a:noFill/>
          </a:ln>
        </p:spPr>
        <p:txBody>
          <a:bodyPr wrap="square" rtlCol="0">
            <a:spAutoFit/>
          </a:bodyPr>
          <a:lstStyle/>
          <a:p>
            <a:r>
              <a:rPr lang="en-US" sz="5000" dirty="0">
                <a:latin typeface="Perpetua" panose="02020502060401020303" pitchFamily="18" charset="0"/>
              </a:rPr>
              <a:t>Edmund </a:t>
            </a:r>
            <a:r>
              <a:rPr lang="en-US" sz="5000" dirty="0" err="1">
                <a:latin typeface="Perpetua" panose="02020502060401020303" pitchFamily="18" charset="0"/>
              </a:rPr>
              <a:t>Clowney</a:t>
            </a:r>
            <a:endParaRPr lang="en-US" sz="5000" dirty="0">
              <a:latin typeface="Perpetua" panose="02020502060401020303" pitchFamily="18" charset="0"/>
            </a:endParaRPr>
          </a:p>
          <a:p>
            <a:r>
              <a:rPr lang="en-US" sz="2400" dirty="0">
                <a:latin typeface="Perpetua" panose="02020502060401020303" pitchFamily="18" charset="0"/>
              </a:rPr>
              <a:t>(American theologian)</a:t>
            </a:r>
            <a:endParaRPr lang="en-US" sz="5000" dirty="0">
              <a:latin typeface="Perpetua" panose="02020502060401020303" pitchFamily="18" charset="0"/>
            </a:endParaRPr>
          </a:p>
        </p:txBody>
      </p:sp>
    </p:spTree>
    <p:extLst>
      <p:ext uri="{BB962C8B-B14F-4D97-AF65-F5344CB8AC3E}">
        <p14:creationId xmlns:p14="http://schemas.microsoft.com/office/powerpoint/2010/main" val="293458708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14</a:t>
            </a:r>
            <a:r>
              <a:rPr lang="en-US" dirty="0"/>
              <a:t>After the people saw the sign Jesus performed, they began to say, “Surely this is the Prophet who is to come into the world.”</a:t>
            </a:r>
          </a:p>
          <a:p>
            <a:pPr marL="0" indent="0">
              <a:buNone/>
            </a:pPr>
            <a:r>
              <a:rPr lang="en-US" sz="3800" baseline="30000" dirty="0">
                <a:latin typeface="Perpetua" panose="02020502060401020303" pitchFamily="18" charset="0"/>
              </a:rPr>
              <a:t>15</a:t>
            </a:r>
            <a:r>
              <a:rPr lang="en-US" sz="3800" dirty="0">
                <a:latin typeface="Perpetua" panose="02020502060401020303" pitchFamily="18" charset="0"/>
              </a:rPr>
              <a:t>Jesus, knowing that they intended to come and make him king by force, withdrew again to a mountain by himself.</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E64781E8-E06B-B989-3626-ACCD8EF34D7E}"/>
              </a:ext>
            </a:extLst>
          </p:cNvPr>
          <p:cNvSpPr txBox="1"/>
          <p:nvPr/>
        </p:nvSpPr>
        <p:spPr>
          <a:xfrm>
            <a:off x="2747378" y="4934395"/>
            <a:ext cx="6745369" cy="1261884"/>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Luke 19:10 – For the Son of Man came to seek and to save the lost.</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413700269"/>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Context</a:t>
            </a:r>
          </a:p>
        </p:txBody>
      </p:sp>
      <p:sp>
        <p:nvSpPr>
          <p:cNvPr id="3" name="Content Placeholder 2"/>
          <p:cNvSpPr>
            <a:spLocks noGrp="1"/>
          </p:cNvSpPr>
          <p:nvPr>
            <p:ph idx="1"/>
          </p:nvPr>
        </p:nvSpPr>
        <p:spPr>
          <a:xfrm>
            <a:off x="633663" y="1600201"/>
            <a:ext cx="10972800" cy="4525963"/>
          </a:xfrm>
        </p:spPr>
        <p:txBody>
          <a:bodyPr/>
          <a:lstStyle/>
          <a:p>
            <a:r>
              <a:rPr lang="en-US" sz="3800" dirty="0">
                <a:latin typeface="Perpetua" panose="02020502060401020303" pitchFamily="18" charset="0"/>
              </a:rPr>
              <a:t>Another of Jesus’ signs (</a:t>
            </a:r>
            <a:r>
              <a:rPr lang="en-US" sz="3800" i="1" dirty="0" err="1">
                <a:latin typeface="Perpetua" panose="02020502060401020303" pitchFamily="18" charset="0"/>
              </a:rPr>
              <a:t>semia</a:t>
            </a:r>
            <a:r>
              <a:rPr lang="en-US" sz="3800" dirty="0">
                <a:latin typeface="Perpetua" panose="02020502060401020303" pitchFamily="18" charset="0"/>
              </a:rPr>
              <a:t>) </a:t>
            </a:r>
          </a:p>
          <a:p>
            <a:pPr lvl="1"/>
            <a:r>
              <a:rPr lang="en-US" dirty="0"/>
              <a:t>Physical miracles that carry spiritual significance</a:t>
            </a:r>
          </a:p>
          <a:p>
            <a:pPr lvl="1"/>
            <a:r>
              <a:rPr lang="en-US" dirty="0">
                <a:latin typeface="Perpetua" panose="02020502060401020303" pitchFamily="18" charset="0"/>
              </a:rPr>
              <a:t>Tonight: the fourth sign </a:t>
            </a:r>
          </a:p>
          <a:p>
            <a:pPr lvl="1"/>
            <a:r>
              <a:rPr lang="en-US" dirty="0"/>
              <a:t>The only miracle recorded in all four gospel narratives</a:t>
            </a:r>
            <a:endParaRPr lang="en-US" dirty="0">
              <a:latin typeface="Perpetua" panose="02020502060401020303" pitchFamily="18" charset="0"/>
            </a:endParaRPr>
          </a:p>
        </p:txBody>
      </p:sp>
    </p:spTree>
    <p:extLst>
      <p:ext uri="{BB962C8B-B14F-4D97-AF65-F5344CB8AC3E}">
        <p14:creationId xmlns:p14="http://schemas.microsoft.com/office/powerpoint/2010/main" val="161405273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These signs are not just physical, but spiritual </a:t>
            </a:r>
          </a:p>
          <a:p>
            <a:pPr lvl="1">
              <a:buFont typeface="Wingdings" panose="05000000000000000000" pitchFamily="2" charset="2"/>
              <a:buChar char="§"/>
            </a:pPr>
            <a:r>
              <a:rPr lang="en-US" dirty="0"/>
              <a:t>The bread represents Jesus’ spiritual life</a:t>
            </a:r>
          </a:p>
        </p:txBody>
      </p:sp>
      <p:sp>
        <p:nvSpPr>
          <p:cNvPr id="4" name="TextBox 3">
            <a:extLst>
              <a:ext uri="{FF2B5EF4-FFF2-40B4-BE49-F238E27FC236}">
                <a16:creationId xmlns:a16="http://schemas.microsoft.com/office/drawing/2014/main" id="{35B27C03-0FD2-5404-A91F-4A6E450125A4}"/>
              </a:ext>
            </a:extLst>
          </p:cNvPr>
          <p:cNvSpPr txBox="1"/>
          <p:nvPr/>
        </p:nvSpPr>
        <p:spPr>
          <a:xfrm>
            <a:off x="2723315" y="3429000"/>
            <a:ext cx="6745369" cy="3016210"/>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John 6:35 – Then Jesus declared, “I am the bread of life. Whoever comes to me will never go hungry, and whoever believes in me will never be thirsty.”</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308537675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These signs are not just physical, but spiritual </a:t>
            </a:r>
          </a:p>
          <a:p>
            <a:pPr lvl="1">
              <a:buFont typeface="Wingdings" panose="05000000000000000000" pitchFamily="2" charset="2"/>
              <a:buChar char="§"/>
            </a:pPr>
            <a:r>
              <a:rPr lang="en-US" dirty="0"/>
              <a:t>The bread represents Jesus’ spiritual life </a:t>
            </a:r>
            <a:r>
              <a:rPr lang="en-US" sz="2800" dirty="0"/>
              <a:t>[Jn. 6:35]</a:t>
            </a:r>
            <a:endParaRPr lang="en-US" dirty="0"/>
          </a:p>
          <a:p>
            <a:pPr lvl="1">
              <a:buFont typeface="Wingdings" panose="05000000000000000000" pitchFamily="2" charset="2"/>
              <a:buChar char="§"/>
            </a:pPr>
            <a:r>
              <a:rPr lang="en-US" dirty="0"/>
              <a:t>Will you let Jesus satisfy your inner hunger?</a:t>
            </a:r>
          </a:p>
        </p:txBody>
      </p:sp>
    </p:spTree>
    <p:extLst>
      <p:ext uri="{BB962C8B-B14F-4D97-AF65-F5344CB8AC3E}">
        <p14:creationId xmlns:p14="http://schemas.microsoft.com/office/powerpoint/2010/main" val="2617479842"/>
      </p:ext>
    </p:extLst>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Practice ministry regularly </a:t>
            </a:r>
          </a:p>
          <a:p>
            <a:pPr lvl="1">
              <a:buFont typeface="Wingdings" panose="05000000000000000000" pitchFamily="2" charset="2"/>
              <a:buChar char="§"/>
            </a:pPr>
            <a:r>
              <a:rPr lang="en-US" dirty="0"/>
              <a:t>Passing out Jesus’ spiritual life to others</a:t>
            </a:r>
          </a:p>
          <a:p>
            <a:pPr lvl="1">
              <a:buFont typeface="Wingdings" panose="05000000000000000000" pitchFamily="2" charset="2"/>
              <a:buChar char="§"/>
            </a:pPr>
            <a:r>
              <a:rPr lang="en-US" dirty="0"/>
              <a:t>Fulfilling the mission He gave us</a:t>
            </a:r>
          </a:p>
        </p:txBody>
      </p:sp>
      <p:sp>
        <p:nvSpPr>
          <p:cNvPr id="4" name="TextBox 3">
            <a:extLst>
              <a:ext uri="{FF2B5EF4-FFF2-40B4-BE49-F238E27FC236}">
                <a16:creationId xmlns:a16="http://schemas.microsoft.com/office/drawing/2014/main" id="{C426D536-7F85-9E42-A3B4-2F0A648E7663}"/>
              </a:ext>
            </a:extLst>
          </p:cNvPr>
          <p:cNvSpPr txBox="1"/>
          <p:nvPr/>
        </p:nvSpPr>
        <p:spPr>
          <a:xfrm>
            <a:off x="459504" y="1645921"/>
            <a:ext cx="11272992" cy="3600986"/>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Matthew 28:18-20 – All authority in heaven and on earth has been given to me. Therefore go and make disciples of all nations, baptizing them in the name of the Father and of the Son and of the Holy Spirit, and teaching them to obey everything I have commanded you. And surely I am with you always, to the very end of the age.” </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366863287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Does ministry make you anxious?</a:t>
            </a:r>
          </a:p>
          <a:p>
            <a:pPr lvl="1">
              <a:buFont typeface="Wingdings" panose="05000000000000000000" pitchFamily="2" charset="2"/>
              <a:buChar char="§"/>
            </a:pPr>
            <a:r>
              <a:rPr lang="en-US" dirty="0"/>
              <a:t>Like Philip, you may feel overwhelmed when you consider the task </a:t>
            </a:r>
          </a:p>
          <a:p>
            <a:pPr lvl="1">
              <a:buFont typeface="Wingdings" panose="05000000000000000000" pitchFamily="2" charset="2"/>
              <a:buChar char="§"/>
            </a:pPr>
            <a:r>
              <a:rPr lang="en-US" dirty="0"/>
              <a:t>Remember the truths of this passage </a:t>
            </a:r>
          </a:p>
          <a:p>
            <a:pPr lvl="1">
              <a:buFont typeface="Wingdings" panose="05000000000000000000" pitchFamily="2" charset="2"/>
              <a:buChar char="§"/>
            </a:pPr>
            <a:r>
              <a:rPr lang="en-US" dirty="0"/>
              <a:t>Time for some reflection</a:t>
            </a:r>
          </a:p>
          <a:p>
            <a:pPr lvl="1">
              <a:buFont typeface="Wingdings" panose="05000000000000000000" pitchFamily="2" charset="2"/>
              <a:buChar char="§"/>
            </a:pPr>
            <a:r>
              <a:rPr lang="en-US" b="1" dirty="0"/>
              <a:t>Practical:</a:t>
            </a:r>
            <a:r>
              <a:rPr lang="en-US" dirty="0"/>
              <a:t> List out your anxieties about ministry and examine them. Where is God in the equation? </a:t>
            </a:r>
            <a:endParaRPr lang="en-US" b="1" dirty="0"/>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366873272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Does ministry make you anxious?</a:t>
            </a:r>
          </a:p>
          <a:p>
            <a:pPr lvl="1">
              <a:buFont typeface="Wingdings" panose="05000000000000000000" pitchFamily="2" charset="2"/>
              <a:buChar char="§"/>
            </a:pPr>
            <a:r>
              <a:rPr lang="en-US" dirty="0"/>
              <a:t>Like Philip, you may feel overwhelmed when you consider the task </a:t>
            </a:r>
          </a:p>
          <a:p>
            <a:pPr lvl="1">
              <a:buFont typeface="Wingdings" panose="05000000000000000000" pitchFamily="2" charset="2"/>
              <a:buChar char="§"/>
            </a:pPr>
            <a:r>
              <a:rPr lang="en-US" dirty="0"/>
              <a:t>Remember the truths of this passage </a:t>
            </a:r>
          </a:p>
          <a:p>
            <a:pPr lvl="1">
              <a:buFont typeface="Wingdings" panose="05000000000000000000" pitchFamily="2" charset="2"/>
              <a:buChar char="§"/>
            </a:pPr>
            <a:r>
              <a:rPr lang="en-US" dirty="0"/>
              <a:t>Time for some reflection</a:t>
            </a:r>
          </a:p>
          <a:p>
            <a:pPr lvl="1">
              <a:buFont typeface="Wingdings" panose="05000000000000000000" pitchFamily="2" charset="2"/>
              <a:buChar char="§"/>
            </a:pPr>
            <a:r>
              <a:rPr lang="en-US" b="1" dirty="0"/>
              <a:t>Practical:</a:t>
            </a:r>
            <a:r>
              <a:rPr lang="en-US" dirty="0"/>
              <a:t> List out your anxieties about ministry and examine them. Where is God in the equation? </a:t>
            </a:r>
            <a:endParaRPr lang="en-US" b="1" dirty="0"/>
          </a:p>
          <a:p>
            <a:pPr lvl="1">
              <a:buFont typeface="Wingdings" panose="05000000000000000000" pitchFamily="2" charset="2"/>
              <a:buChar char="§"/>
            </a:pPr>
            <a:endParaRPr lang="en-US" dirty="0"/>
          </a:p>
        </p:txBody>
      </p:sp>
      <p:sp>
        <p:nvSpPr>
          <p:cNvPr id="4" name="TextBox 3">
            <a:extLst>
              <a:ext uri="{FF2B5EF4-FFF2-40B4-BE49-F238E27FC236}">
                <a16:creationId xmlns:a16="http://schemas.microsoft.com/office/drawing/2014/main" id="{FFF7EDDC-1930-4D6E-6179-555BA8E41CEC}"/>
              </a:ext>
            </a:extLst>
          </p:cNvPr>
          <p:cNvSpPr txBox="1"/>
          <p:nvPr/>
        </p:nvSpPr>
        <p:spPr>
          <a:xfrm>
            <a:off x="6195060" y="103188"/>
            <a:ext cx="5638801" cy="4031873"/>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God is:</a:t>
            </a:r>
          </a:p>
          <a:p>
            <a:r>
              <a:rPr lang="en-US" sz="3800" dirty="0">
                <a:latin typeface="Perpetua" panose="02020502060401020303" pitchFamily="18" charset="0"/>
              </a:rPr>
              <a:t>-Never surprised </a:t>
            </a:r>
            <a:r>
              <a:rPr lang="en-US" sz="2800" dirty="0">
                <a:latin typeface="Perpetua" panose="02020502060401020303" pitchFamily="18" charset="0"/>
              </a:rPr>
              <a:t>[v6; Eph. 2:10]</a:t>
            </a:r>
            <a:endParaRPr lang="en-US" sz="3800" dirty="0">
              <a:latin typeface="Perpetua" panose="02020502060401020303" pitchFamily="18" charset="0"/>
            </a:endParaRPr>
          </a:p>
          <a:p>
            <a:r>
              <a:rPr lang="en-US" sz="3800" dirty="0">
                <a:latin typeface="Perpetua" panose="02020502060401020303" pitchFamily="18" charset="0"/>
              </a:rPr>
              <a:t>-Able to do the impossible easily </a:t>
            </a:r>
            <a:r>
              <a:rPr lang="en-US" sz="2800" dirty="0">
                <a:latin typeface="Perpetua" panose="02020502060401020303" pitchFamily="18" charset="0"/>
              </a:rPr>
              <a:t>[v11; Mk. 10:27] </a:t>
            </a:r>
            <a:endParaRPr lang="en-US" sz="3800" dirty="0">
              <a:latin typeface="Perpetua" panose="02020502060401020303" pitchFamily="18" charset="0"/>
            </a:endParaRPr>
          </a:p>
          <a:p>
            <a:r>
              <a:rPr lang="en-US" sz="3800" dirty="0">
                <a:latin typeface="Perpetua" panose="02020502060401020303" pitchFamily="18" charset="0"/>
              </a:rPr>
              <a:t>-Eager to use humans to accomplish His will </a:t>
            </a:r>
            <a:r>
              <a:rPr lang="en-US" sz="2800" dirty="0">
                <a:latin typeface="Perpetua" panose="02020502060401020303" pitchFamily="18" charset="0"/>
              </a:rPr>
              <a:t>[Mt. 28:18-20; 2 Cor</a:t>
            </a:r>
            <a:r>
              <a:rPr lang="en-US" sz="2800">
                <a:latin typeface="Perpetua" panose="02020502060401020303" pitchFamily="18" charset="0"/>
              </a:rPr>
              <a:t>. 5:18-21]</a:t>
            </a:r>
            <a:endParaRPr lang="en-US" sz="3800" dirty="0">
              <a:latin typeface="Perpetua" panose="02020502060401020303" pitchFamily="18" charset="0"/>
            </a:endParaRPr>
          </a:p>
        </p:txBody>
      </p:sp>
    </p:spTree>
    <p:extLst>
      <p:ext uri="{BB962C8B-B14F-4D97-AF65-F5344CB8AC3E}">
        <p14:creationId xmlns:p14="http://schemas.microsoft.com/office/powerpoint/2010/main" val="129790823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22" presetClass="entr" presetSubtype="8" fill="hold" nodeType="with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wipe(left)">
                                      <p:cBhvr>
                                        <p:cTn id="20" dur="500"/>
                                        <p:tgtEl>
                                          <p:spTgt spid="4">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wipe(left)">
                                      <p:cBhvr>
                                        <p:cTn id="25" dur="500"/>
                                        <p:tgtEl>
                                          <p:spTgt spid="4">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4">
                                            <p:txEl>
                                              <p:pRg st="2" end="2"/>
                                            </p:txEl>
                                          </p:spTgt>
                                        </p:tgtEl>
                                        <p:attrNameLst>
                                          <p:attrName>style.visibility</p:attrName>
                                        </p:attrNameLst>
                                      </p:cBhvr>
                                      <p:to>
                                        <p:strVal val="visible"/>
                                      </p:to>
                                    </p:set>
                                    <p:animEffect transition="in" filter="wipe(left)">
                                      <p:cBhvr>
                                        <p:cTn id="30" dur="5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Effect transition="in" filter="wipe(left)">
                                      <p:cBhvr>
                                        <p:cTn id="35" dur="500"/>
                                        <p:tgtEl>
                                          <p:spTgt spid="4">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4">
                                            <p:txEl>
                                              <p:pRg st="0" end="0"/>
                                            </p:txEl>
                                          </p:spTgt>
                                        </p:tgtEl>
                                      </p:cBhvr>
                                    </p:animEffect>
                                    <p:set>
                                      <p:cBhvr>
                                        <p:cTn id="40" dur="1" fill="hold">
                                          <p:stCondLst>
                                            <p:cond delay="499"/>
                                          </p:stCondLst>
                                        </p:cTn>
                                        <p:tgtEl>
                                          <p:spTgt spid="4">
                                            <p:txEl>
                                              <p:pRg st="0" end="0"/>
                                            </p:txEl>
                                          </p:spTgt>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4">
                                            <p:txEl>
                                              <p:pRg st="1" end="1"/>
                                            </p:txEl>
                                          </p:spTgt>
                                        </p:tgtEl>
                                      </p:cBhvr>
                                    </p:animEffect>
                                    <p:set>
                                      <p:cBhvr>
                                        <p:cTn id="43" dur="1" fill="hold">
                                          <p:stCondLst>
                                            <p:cond delay="499"/>
                                          </p:stCondLst>
                                        </p:cTn>
                                        <p:tgtEl>
                                          <p:spTgt spid="4">
                                            <p:txEl>
                                              <p:pRg st="1" end="1"/>
                                            </p:txEl>
                                          </p:spTgt>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4">
                                            <p:txEl>
                                              <p:pRg st="2" end="2"/>
                                            </p:txEl>
                                          </p:spTgt>
                                        </p:tgtEl>
                                      </p:cBhvr>
                                    </p:animEffect>
                                    <p:set>
                                      <p:cBhvr>
                                        <p:cTn id="46" dur="1" fill="hold">
                                          <p:stCondLst>
                                            <p:cond delay="499"/>
                                          </p:stCondLst>
                                        </p:cTn>
                                        <p:tgtEl>
                                          <p:spTgt spid="4">
                                            <p:txEl>
                                              <p:pRg st="2" end="2"/>
                                            </p:txEl>
                                          </p:spTgt>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4">
                                            <p:txEl>
                                              <p:pRg st="3" end="3"/>
                                            </p:txEl>
                                          </p:spTgt>
                                        </p:tgtEl>
                                      </p:cBhvr>
                                    </p:animEffect>
                                    <p:set>
                                      <p:cBhvr>
                                        <p:cTn id="49" dur="1" fill="hold">
                                          <p:stCondLst>
                                            <p:cond delay="499"/>
                                          </p:stCondLst>
                                        </p:cTn>
                                        <p:tgtEl>
                                          <p:spTgt spid="4">
                                            <p:txEl>
                                              <p:pRg st="3" end="3"/>
                                            </p:txEl>
                                          </p:spTgt>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4">
                                            <p:bg/>
                                          </p:spTgt>
                                        </p:tgtEl>
                                      </p:cBhvr>
                                    </p:animEffect>
                                    <p:set>
                                      <p:cBhvr>
                                        <p:cTn id="52" dur="1" fill="hold">
                                          <p:stCondLst>
                                            <p:cond delay="499"/>
                                          </p:stCondLst>
                                        </p:cTn>
                                        <p:tgtEl>
                                          <p:spTgt spid="4">
                                            <p:bg/>
                                          </p:spTgt>
                                        </p:tgtEl>
                                        <p:attrNameLst>
                                          <p:attrName>style.visibility</p:attrName>
                                        </p:attrNameLst>
                                      </p:cBhvr>
                                      <p:to>
                                        <p:strVal val="hidden"/>
                                      </p:to>
                                    </p:set>
                                  </p:childTnLst>
                                </p:cTn>
                              </p:par>
                              <p:par>
                                <p:cTn id="53" presetID="22" presetClass="entr" presetSubtype="8"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left)">
                                      <p:cBhvr>
                                        <p:cTn id="55" dur="500"/>
                                        <p:tgtEl>
                                          <p:spTgt spid="3">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3">
                                            <p:txEl>
                                              <p:pRg st="4" end="4"/>
                                            </p:txEl>
                                          </p:spTgt>
                                        </p:tgtEl>
                                        <p:attrNameLst>
                                          <p:attrName>style.visibility</p:attrName>
                                        </p:attrNameLst>
                                      </p:cBhvr>
                                      <p:to>
                                        <p:strVal val="visible"/>
                                      </p:to>
                                    </p:set>
                                    <p:animEffect transition="in" filter="wipe(left)">
                                      <p:cBhvr>
                                        <p:cTn id="6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build="allAtOnce"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Do you put your five loaves &amp; two fish in Jesus’ hands?</a:t>
            </a:r>
          </a:p>
          <a:p>
            <a:pPr lvl="1">
              <a:buFont typeface="Wingdings" panose="05000000000000000000" pitchFamily="2" charset="2"/>
              <a:buChar char="§"/>
            </a:pPr>
            <a:r>
              <a:rPr lang="en-US" dirty="0"/>
              <a:t>God is more interested in your availability than your ability </a:t>
            </a:r>
          </a:p>
          <a:p>
            <a:pPr lvl="1">
              <a:buFont typeface="Wingdings" panose="05000000000000000000" pitchFamily="2" charset="2"/>
              <a:buChar char="§"/>
            </a:pPr>
            <a:r>
              <a:rPr lang="en-US" dirty="0"/>
              <a:t>Too many of us suffer because we try to do the work of God in the power of self </a:t>
            </a:r>
          </a:p>
          <a:p>
            <a:pPr lvl="1">
              <a:buFont typeface="Wingdings" panose="05000000000000000000" pitchFamily="2" charset="2"/>
              <a:buChar char="§"/>
            </a:pPr>
            <a:r>
              <a:rPr lang="en-US" dirty="0"/>
              <a:t>You need to put your pitiful offer in His hands </a:t>
            </a:r>
          </a:p>
        </p:txBody>
      </p:sp>
    </p:spTree>
    <p:extLst>
      <p:ext uri="{BB962C8B-B14F-4D97-AF65-F5344CB8AC3E}">
        <p14:creationId xmlns:p14="http://schemas.microsoft.com/office/powerpoint/2010/main" val="48769100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Do you put your five loaves &amp; two fish in Jesus’ hands?</a:t>
            </a:r>
          </a:p>
          <a:p>
            <a:pPr lvl="1">
              <a:buFont typeface="Wingdings" panose="05000000000000000000" pitchFamily="2" charset="2"/>
              <a:buChar char="§"/>
            </a:pPr>
            <a:r>
              <a:rPr lang="en-US" dirty="0"/>
              <a:t>God is more interested in your availability than your ability </a:t>
            </a:r>
          </a:p>
          <a:p>
            <a:pPr lvl="1">
              <a:buFont typeface="Wingdings" panose="05000000000000000000" pitchFamily="2" charset="2"/>
              <a:buChar char="§"/>
            </a:pPr>
            <a:r>
              <a:rPr lang="en-US" dirty="0"/>
              <a:t>Too many of us suffer because we try to do the work of God in the power of self </a:t>
            </a:r>
          </a:p>
          <a:p>
            <a:pPr lvl="1">
              <a:buFont typeface="Wingdings" panose="05000000000000000000" pitchFamily="2" charset="2"/>
              <a:buChar char="§"/>
            </a:pPr>
            <a:r>
              <a:rPr lang="en-US" dirty="0"/>
              <a:t>You need to put your pitiful offer in His hands </a:t>
            </a:r>
          </a:p>
        </p:txBody>
      </p:sp>
      <p:sp>
        <p:nvSpPr>
          <p:cNvPr id="4" name="TextBox 3">
            <a:extLst>
              <a:ext uri="{FF2B5EF4-FFF2-40B4-BE49-F238E27FC236}">
                <a16:creationId xmlns:a16="http://schemas.microsoft.com/office/drawing/2014/main" id="{B0C2090E-6AAE-4765-851D-2B25474116AC}"/>
              </a:ext>
            </a:extLst>
          </p:cNvPr>
          <p:cNvSpPr txBox="1"/>
          <p:nvPr/>
        </p:nvSpPr>
        <p:spPr>
          <a:xfrm>
            <a:off x="7226125" y="2743518"/>
            <a:ext cx="4550586" cy="1846659"/>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-Own your inadequacy</a:t>
            </a:r>
          </a:p>
          <a:p>
            <a:r>
              <a:rPr lang="en-US" sz="3800" dirty="0">
                <a:latin typeface="Perpetua" panose="02020502060401020303" pitchFamily="18" charset="0"/>
              </a:rPr>
              <a:t>-Ask God to use you</a:t>
            </a:r>
          </a:p>
          <a:p>
            <a:r>
              <a:rPr lang="en-US" sz="3800" dirty="0">
                <a:latin typeface="Perpetua" panose="02020502060401020303" pitchFamily="18" charset="0"/>
              </a:rPr>
              <a:t>-Take the leap</a:t>
            </a:r>
          </a:p>
        </p:txBody>
      </p:sp>
    </p:spTree>
    <p:extLst>
      <p:ext uri="{BB962C8B-B14F-4D97-AF65-F5344CB8AC3E}">
        <p14:creationId xmlns:p14="http://schemas.microsoft.com/office/powerpoint/2010/main" val="55849971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par>
                                <p:cTn id="23" presetID="22" presetClass="entr" presetSubtype="8" fill="hold" nodeType="with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wipe(left)">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wipe(left)">
                                      <p:cBhvr>
                                        <p:cTn id="30" dur="500"/>
                                        <p:tgtEl>
                                          <p:spTgt spid="4">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wipe(left)">
                                      <p:cBhvr>
                                        <p:cTn id="3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Do you put your five loaves &amp; two fish in Jesus’ hands?</a:t>
            </a:r>
          </a:p>
          <a:p>
            <a:pPr lvl="1">
              <a:buFont typeface="Wingdings" panose="05000000000000000000" pitchFamily="2" charset="2"/>
              <a:buChar char="§"/>
            </a:pPr>
            <a:r>
              <a:rPr lang="en-US" b="1" dirty="0"/>
              <a:t>Practical:</a:t>
            </a:r>
            <a:r>
              <a:rPr lang="en-US" dirty="0"/>
              <a:t> </a:t>
            </a:r>
          </a:p>
          <a:p>
            <a:pPr marL="457200" lvl="1" indent="0">
              <a:buNone/>
            </a:pPr>
            <a:r>
              <a:rPr lang="en-US" dirty="0"/>
              <a:t>-Memorize 2 Corinthians 3:5</a:t>
            </a:r>
          </a:p>
          <a:p>
            <a:pPr marL="457200" lvl="1" indent="0">
              <a:buNone/>
            </a:pPr>
            <a:r>
              <a:rPr lang="en-US" dirty="0"/>
              <a:t>-Acknowledge your inadequacy </a:t>
            </a:r>
          </a:p>
          <a:p>
            <a:pPr marL="457200" lvl="1" indent="0">
              <a:buNone/>
            </a:pPr>
            <a:r>
              <a:rPr lang="en-US" dirty="0"/>
              <a:t>-Plan with God to serve someone in the next 24 hours</a:t>
            </a:r>
            <a:endParaRPr lang="en-US" b="1" dirty="0"/>
          </a:p>
          <a:p>
            <a:pPr lvl="1">
              <a:buFont typeface="Wingdings" panose="05000000000000000000" pitchFamily="2" charset="2"/>
              <a:buChar char="§"/>
            </a:pPr>
            <a:endParaRPr lang="en-US" dirty="0"/>
          </a:p>
        </p:txBody>
      </p:sp>
      <p:sp>
        <p:nvSpPr>
          <p:cNvPr id="4" name="TextBox 3">
            <a:extLst>
              <a:ext uri="{FF2B5EF4-FFF2-40B4-BE49-F238E27FC236}">
                <a16:creationId xmlns:a16="http://schemas.microsoft.com/office/drawing/2014/main" id="{42AB4341-455D-B2C6-2482-C49A4D8E56F2}"/>
              </a:ext>
            </a:extLst>
          </p:cNvPr>
          <p:cNvSpPr txBox="1"/>
          <p:nvPr/>
        </p:nvSpPr>
        <p:spPr>
          <a:xfrm>
            <a:off x="1233054" y="3863182"/>
            <a:ext cx="9725891" cy="1846659"/>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2 Corinthians 3:5 – Not that we are competent in ourselves to claim anything for ourselves, but our competence comes from God. </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27322113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par>
                                <p:cTn id="18" presetID="10" presetClass="exit" presetSubtype="0" fill="hold" grpId="1" nodeType="withEffect">
                                  <p:stCondLst>
                                    <p:cond delay="0"/>
                                  </p:stCondLst>
                                  <p:childTnLst>
                                    <p:animEffect transition="out" filter="fade">
                                      <p:cBhvr>
                                        <p:cTn id="19" dur="500"/>
                                        <p:tgtEl>
                                          <p:spTgt spid="4"/>
                                        </p:tgtEl>
                                      </p:cBhvr>
                                    </p:animEffect>
                                    <p:set>
                                      <p:cBhvr>
                                        <p:cTn id="20" dur="1" fill="hold">
                                          <p:stCondLst>
                                            <p:cond delay="499"/>
                                          </p:stCondLst>
                                        </p:cTn>
                                        <p:tgtEl>
                                          <p:spTgt spid="4"/>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pPr>
              <a:buFont typeface="Wingdings" panose="05000000000000000000" pitchFamily="2" charset="2"/>
              <a:buChar char="§"/>
            </a:pPr>
            <a:r>
              <a:rPr lang="en-US" dirty="0"/>
              <a:t>Do you regularly go back to God to get another helping to hand out?</a:t>
            </a:r>
          </a:p>
          <a:p>
            <a:pPr lvl="1">
              <a:buFont typeface="Wingdings" panose="05000000000000000000" pitchFamily="2" charset="2"/>
              <a:buChar char="§"/>
            </a:pPr>
            <a:r>
              <a:rPr lang="en-US" dirty="0"/>
              <a:t>Like the disciples, we need to keep going back to Jesus for more to give out</a:t>
            </a:r>
          </a:p>
          <a:p>
            <a:pPr lvl="1">
              <a:buFont typeface="Wingdings" panose="05000000000000000000" pitchFamily="2" charset="2"/>
              <a:buChar char="§"/>
            </a:pPr>
            <a:r>
              <a:rPr lang="en-US" dirty="0"/>
              <a:t>We can regularly expose ourselves to God through Bible reading &amp; prayer </a:t>
            </a:r>
          </a:p>
          <a:p>
            <a:pPr lvl="1">
              <a:buFont typeface="Wingdings" panose="05000000000000000000" pitchFamily="2" charset="2"/>
              <a:buChar char="§"/>
            </a:pPr>
            <a:r>
              <a:rPr lang="en-US" b="1" dirty="0"/>
              <a:t>Practical:</a:t>
            </a:r>
            <a:r>
              <a:rPr lang="en-US" dirty="0"/>
              <a:t> Pick up John from here. Dedicate the last 10 minutes of your day to reading &amp; praying</a:t>
            </a:r>
            <a:endParaRPr lang="en-US" b="1" dirty="0"/>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164619572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51840" y="304800"/>
            <a:ext cx="10749280" cy="4419600"/>
          </a:xfrm>
        </p:spPr>
        <p:txBody>
          <a:bodyPr/>
          <a:lstStyle/>
          <a:p>
            <a:pPr eaLnBrk="1" hangingPunct="1"/>
            <a:r>
              <a:rPr lang="en-US" altLang="en-US" sz="19900" dirty="0">
                <a:latin typeface="Haettenschweiler" panose="020B0706040902060204" pitchFamily="34" charset="0"/>
              </a:rPr>
              <a:t>JOHN 6:1-15</a:t>
            </a:r>
            <a:endParaRPr lang="en-US" altLang="en-US" sz="8800" dirty="0">
              <a:latin typeface="Haettenschweiler" panose="020B0706040902060204" pitchFamily="34" charset="0"/>
            </a:endParaRPr>
          </a:p>
        </p:txBody>
      </p:sp>
      <p:sp>
        <p:nvSpPr>
          <p:cNvPr id="2" name="TextBox 1">
            <a:extLst>
              <a:ext uri="{FF2B5EF4-FFF2-40B4-BE49-F238E27FC236}">
                <a16:creationId xmlns:a16="http://schemas.microsoft.com/office/drawing/2014/main" id="{38880140-7AEB-80C9-15F1-E354BAACEB8E}"/>
              </a:ext>
            </a:extLst>
          </p:cNvPr>
          <p:cNvSpPr txBox="1">
            <a:spLocks noChangeArrowheads="1"/>
          </p:cNvSpPr>
          <p:nvPr/>
        </p:nvSpPr>
        <p:spPr bwMode="auto">
          <a:xfrm>
            <a:off x="2209800" y="4062680"/>
            <a:ext cx="7772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US" altLang="en-US" sz="8000" dirty="0">
                <a:solidFill>
                  <a:prstClr val="white"/>
                </a:solidFill>
                <a:latin typeface="Haettenschweiler" panose="020B0706040902060204" pitchFamily="34" charset="0"/>
                <a:cs typeface="AngsanaUPC" panose="020B0502040204020203" pitchFamily="18" charset="-34"/>
              </a:rPr>
              <a:t>The Feeding of the 5,000</a:t>
            </a:r>
          </a:p>
        </p:txBody>
      </p:sp>
    </p:spTree>
    <p:extLst>
      <p:ext uri="{BB962C8B-B14F-4D97-AF65-F5344CB8AC3E}">
        <p14:creationId xmlns:p14="http://schemas.microsoft.com/office/powerpoint/2010/main" val="4104378890"/>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Context</a:t>
            </a:r>
          </a:p>
        </p:txBody>
      </p:sp>
      <p:sp>
        <p:nvSpPr>
          <p:cNvPr id="3" name="Content Placeholder 2"/>
          <p:cNvSpPr>
            <a:spLocks noGrp="1"/>
          </p:cNvSpPr>
          <p:nvPr>
            <p:ph idx="1"/>
          </p:nvPr>
        </p:nvSpPr>
        <p:spPr>
          <a:xfrm>
            <a:off x="633663" y="1600201"/>
            <a:ext cx="10972800" cy="4525963"/>
          </a:xfrm>
        </p:spPr>
        <p:txBody>
          <a:bodyPr/>
          <a:lstStyle/>
          <a:p>
            <a:r>
              <a:rPr lang="en-US" sz="3800" dirty="0">
                <a:latin typeface="Perpetua" panose="02020502060401020303" pitchFamily="18" charset="0"/>
              </a:rPr>
              <a:t>Jesus had just sent his disciples out to perform miracles </a:t>
            </a:r>
            <a:br>
              <a:rPr lang="en-US" sz="3800" dirty="0">
                <a:latin typeface="Perpetua" panose="02020502060401020303" pitchFamily="18" charset="0"/>
              </a:rPr>
            </a:br>
            <a:r>
              <a:rPr lang="en-US" sz="2400" dirty="0">
                <a:latin typeface="Perpetua" panose="02020502060401020303" pitchFamily="18" charset="0"/>
              </a:rPr>
              <a:t>[Mt. 10:1-15; Mk. 6:7-13; Lk. 9:1-6]</a:t>
            </a:r>
          </a:p>
          <a:p>
            <a:r>
              <a:rPr lang="en-US" dirty="0">
                <a:latin typeface="Perpetua" panose="02020502060401020303" pitchFamily="18" charset="0"/>
              </a:rPr>
              <a:t>They were so busy helping others that they didn’t have time to eat </a:t>
            </a:r>
            <a:r>
              <a:rPr lang="en-US" sz="2800" dirty="0">
                <a:latin typeface="Perpetua" panose="02020502060401020303" pitchFamily="18" charset="0"/>
              </a:rPr>
              <a:t>[Mk. 6:31]</a:t>
            </a:r>
          </a:p>
          <a:p>
            <a:r>
              <a:rPr lang="en-US" dirty="0"/>
              <a:t>Jesus’ cousin John the Baptist was beheaded by Herod </a:t>
            </a:r>
            <a:br>
              <a:rPr lang="en-US" dirty="0"/>
            </a:br>
            <a:r>
              <a:rPr lang="en-US" sz="2800" dirty="0"/>
              <a:t>[Mt. 14:1-12; Mk. 6:14-29; Lk. 9:7-9]</a:t>
            </a:r>
            <a:endParaRPr lang="en-US" dirty="0">
              <a:latin typeface="Perpetua" panose="02020502060401020303" pitchFamily="18" charset="0"/>
            </a:endParaRPr>
          </a:p>
        </p:txBody>
      </p:sp>
    </p:spTree>
    <p:extLst>
      <p:ext uri="{BB962C8B-B14F-4D97-AF65-F5344CB8AC3E}">
        <p14:creationId xmlns:p14="http://schemas.microsoft.com/office/powerpoint/2010/main" val="39378078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1</a:t>
            </a:r>
            <a:r>
              <a:rPr lang="en-US" sz="3800" dirty="0">
                <a:latin typeface="Perpetua" panose="02020502060401020303" pitchFamily="18" charset="0"/>
              </a:rPr>
              <a:t>Some time after this, Jesus crossed to the far shore of the Sea of Galilee (that is, the Sea of Tiberias)</a:t>
            </a:r>
          </a:p>
          <a:p>
            <a:pPr marL="0" indent="0">
              <a:buNone/>
            </a:pPr>
            <a:r>
              <a:rPr lang="en-US" baseline="30000" dirty="0"/>
              <a:t>2</a:t>
            </a:r>
            <a:r>
              <a:rPr lang="en-US" dirty="0"/>
              <a:t>and a great crowd of people followed him because they saw the signs he had performed by healing the sick.</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234954899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3</a:t>
            </a:r>
            <a:r>
              <a:rPr lang="en-US" sz="3800" dirty="0">
                <a:latin typeface="Perpetua" panose="02020502060401020303" pitchFamily="18" charset="0"/>
              </a:rPr>
              <a:t>Then Jesus went up on a mountainside and sat down with his disciples.</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D29BA619-9BDE-BDF4-467D-44A5A8697AE0}"/>
              </a:ext>
            </a:extLst>
          </p:cNvPr>
          <p:cNvSpPr txBox="1"/>
          <p:nvPr/>
        </p:nvSpPr>
        <p:spPr>
          <a:xfrm>
            <a:off x="483567" y="4334469"/>
            <a:ext cx="11272992" cy="1846659"/>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Mark 6:34 – When Jesus landed and saw a large crowd, he had compassion on them, because they were like sheep without a shepherd. So he began teaching them many things.</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373233761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4</a:t>
            </a:r>
            <a:r>
              <a:rPr lang="en-US" dirty="0"/>
              <a:t>The Jewish Passover Festival was near.</a:t>
            </a:r>
          </a:p>
          <a:p>
            <a:pPr marL="0" indent="0">
              <a:buNone/>
            </a:pPr>
            <a:r>
              <a:rPr lang="en-US" sz="3800" baseline="30000" dirty="0">
                <a:latin typeface="Perpetua" panose="02020502060401020303" pitchFamily="18" charset="0"/>
              </a:rPr>
              <a:t>5</a:t>
            </a:r>
            <a:r>
              <a:rPr lang="en-US" sz="3800" dirty="0">
                <a:latin typeface="Perpetua" panose="02020502060401020303" pitchFamily="18" charset="0"/>
              </a:rPr>
              <a:t>When Jesus looked up and saw a great crowd coming toward him, he said to Philip, “Where shall we buy bread for these people to eat?” </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53EA0C4E-1C7E-D42C-BC8F-800A6BA68258}"/>
              </a:ext>
            </a:extLst>
          </p:cNvPr>
          <p:cNvSpPr txBox="1"/>
          <p:nvPr/>
        </p:nvSpPr>
        <p:spPr>
          <a:xfrm>
            <a:off x="633663" y="4580691"/>
            <a:ext cx="4970311"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Philip was from the nearby town Bethsaida </a:t>
            </a:r>
            <a:r>
              <a:rPr lang="en-US" sz="2800" dirty="0">
                <a:latin typeface="Perpetua" panose="02020502060401020303" pitchFamily="18" charset="0"/>
              </a:rPr>
              <a:t>[Jn. 1:43-44]</a:t>
            </a:r>
            <a:endParaRPr lang="en-US" sz="3800" dirty="0">
              <a:latin typeface="Perpetua" panose="02020502060401020303" pitchFamily="18" charset="0"/>
            </a:endParaRPr>
          </a:p>
        </p:txBody>
      </p:sp>
    </p:spTree>
    <p:extLst>
      <p:ext uri="{BB962C8B-B14F-4D97-AF65-F5344CB8AC3E}">
        <p14:creationId xmlns:p14="http://schemas.microsoft.com/office/powerpoint/2010/main" val="289173398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22" presetClass="entr" presetSubtype="8" fill="hold"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wipe(left)">
                                      <p:cBhvr>
                                        <p:cTn id="15"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6</a:t>
            </a:r>
            <a:r>
              <a:rPr lang="en-US" sz="3800" dirty="0">
                <a:latin typeface="Perpetua" panose="02020502060401020303" pitchFamily="18" charset="0"/>
              </a:rPr>
              <a:t>He asked this only to test him, for he already had in mind what he was going to do.</a:t>
            </a:r>
            <a:endParaRPr lang="en-US" sz="3800" baseline="30000" dirty="0">
              <a:latin typeface="Perpetua" panose="02020502060401020303" pitchFamily="18" charset="0"/>
            </a:endParaRPr>
          </a:p>
        </p:txBody>
      </p:sp>
      <p:sp>
        <p:nvSpPr>
          <p:cNvPr id="4" name="TextBox 3">
            <a:extLst>
              <a:ext uri="{FF2B5EF4-FFF2-40B4-BE49-F238E27FC236}">
                <a16:creationId xmlns:a16="http://schemas.microsoft.com/office/drawing/2014/main" id="{E1F07E81-7022-C041-8F70-DAC68CBF8E08}"/>
              </a:ext>
            </a:extLst>
          </p:cNvPr>
          <p:cNvSpPr txBox="1"/>
          <p:nvPr/>
        </p:nvSpPr>
        <p:spPr>
          <a:xfrm>
            <a:off x="483567" y="3232082"/>
            <a:ext cx="4369658" cy="684152"/>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Jesus is never surprised</a:t>
            </a:r>
          </a:p>
        </p:txBody>
      </p:sp>
      <p:sp>
        <p:nvSpPr>
          <p:cNvPr id="5" name="TextBox 4">
            <a:extLst>
              <a:ext uri="{FF2B5EF4-FFF2-40B4-BE49-F238E27FC236}">
                <a16:creationId xmlns:a16="http://schemas.microsoft.com/office/drawing/2014/main" id="{541FB61C-5A95-2ABD-38C6-B1DC8B56F4B3}"/>
              </a:ext>
            </a:extLst>
          </p:cNvPr>
          <p:cNvSpPr txBox="1"/>
          <p:nvPr/>
        </p:nvSpPr>
        <p:spPr>
          <a:xfrm>
            <a:off x="483567" y="4334469"/>
            <a:ext cx="11272992" cy="1846659"/>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3800" dirty="0">
                <a:latin typeface="Perpetua" panose="02020502060401020303" pitchFamily="18" charset="0"/>
              </a:rPr>
              <a:t>Ephesians 2:10 – For we are God’s handiwork, created in Christ Jesus to do good works, </a:t>
            </a:r>
            <a:r>
              <a:rPr lang="en-US" sz="3800" b="1" u="sng" dirty="0">
                <a:latin typeface="Perpetua" panose="02020502060401020303" pitchFamily="18" charset="0"/>
              </a:rPr>
              <a:t>which God prepared in advance for us to do</a:t>
            </a:r>
            <a:r>
              <a:rPr lang="en-US" sz="3800" dirty="0">
                <a:latin typeface="Perpetua" panose="02020502060401020303" pitchFamily="18" charset="0"/>
              </a:rPr>
              <a:t>.</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11320492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22" presetClass="entr" presetSubtype="8"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wipe(left)">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7</a:t>
            </a:r>
            <a:r>
              <a:rPr lang="en-US" sz="3800" dirty="0">
                <a:latin typeface="Perpetua" panose="02020502060401020303" pitchFamily="18" charset="0"/>
              </a:rPr>
              <a:t>Philip answered him, “It would take more than half a year’s wages to buy enough bread for each one to have a bite!”</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DED3E511-B842-EAA0-C37A-452431A6E3ED}"/>
              </a:ext>
            </a:extLst>
          </p:cNvPr>
          <p:cNvSpPr txBox="1"/>
          <p:nvPr/>
        </p:nvSpPr>
        <p:spPr>
          <a:xfrm>
            <a:off x="633663" y="3232240"/>
            <a:ext cx="4970311" cy="1846659"/>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8 months’ salary </a:t>
            </a:r>
          </a:p>
          <a:p>
            <a:pPr algn="l"/>
            <a:r>
              <a:rPr lang="en-US" sz="3800" dirty="0">
                <a:latin typeface="Perpetua" panose="02020502060401020303" pitchFamily="18" charset="0"/>
              </a:rPr>
              <a:t>Roughly $39k today for the average American</a:t>
            </a:r>
          </a:p>
        </p:txBody>
      </p:sp>
    </p:spTree>
    <p:extLst>
      <p:ext uri="{BB962C8B-B14F-4D97-AF65-F5344CB8AC3E}">
        <p14:creationId xmlns:p14="http://schemas.microsoft.com/office/powerpoint/2010/main" val="41903077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2" presetClass="entr" presetSubtype="8"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left)">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left)">
                                      <p:cBhvr>
                                        <p:cTn id="15"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6</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sz="3800" baseline="30000" dirty="0">
                <a:latin typeface="Perpetua" panose="02020502060401020303" pitchFamily="18" charset="0"/>
              </a:rPr>
              <a:t>7</a:t>
            </a:r>
            <a:r>
              <a:rPr lang="en-US" sz="3800" dirty="0">
                <a:latin typeface="Perpetua" panose="02020502060401020303" pitchFamily="18" charset="0"/>
              </a:rPr>
              <a:t>Philip answered him, “It would take more than half a year’s wages to buy enough bread for each one to have a bite!”</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DED3E511-B842-EAA0-C37A-452431A6E3ED}"/>
              </a:ext>
            </a:extLst>
          </p:cNvPr>
          <p:cNvSpPr txBox="1"/>
          <p:nvPr/>
        </p:nvSpPr>
        <p:spPr>
          <a:xfrm>
            <a:off x="633663" y="3232240"/>
            <a:ext cx="4970311" cy="1846659"/>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Philip seems stressed out</a:t>
            </a:r>
          </a:p>
          <a:p>
            <a:pPr algn="l"/>
            <a:r>
              <a:rPr lang="en-US" sz="3800" dirty="0">
                <a:latin typeface="Perpetua" panose="02020502060401020303" pitchFamily="18" charset="0"/>
              </a:rPr>
              <a:t>Have you ever tried to feed 5,000 people?</a:t>
            </a:r>
          </a:p>
        </p:txBody>
      </p:sp>
    </p:spTree>
    <p:extLst>
      <p:ext uri="{BB962C8B-B14F-4D97-AF65-F5344CB8AC3E}">
        <p14:creationId xmlns:p14="http://schemas.microsoft.com/office/powerpoint/2010/main" val="421841575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left)">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spPr>
      <a:bodyPr wrap="square" rtlCol="0">
        <a:spAutoFit/>
      </a:bodyPr>
      <a:lstStyle>
        <a:defPPr algn="l">
          <a:defRPr sz="3800" dirty="0">
            <a:latin typeface="Perpetua" panose="02020502060401020303"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1534</Words>
  <Application>Microsoft Office PowerPoint</Application>
  <PresentationFormat>Widescreen</PresentationFormat>
  <Paragraphs>149</Paragraphs>
  <Slides>29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AngsanaUPC</vt:lpstr>
      <vt:lpstr>Arial</vt:lpstr>
      <vt:lpstr>Calibri</vt:lpstr>
      <vt:lpstr>Garamond</vt:lpstr>
      <vt:lpstr>Haettenschweiler</vt:lpstr>
      <vt:lpstr>Perpetua</vt:lpstr>
      <vt:lpstr>Wingdings</vt:lpstr>
      <vt:lpstr>1_Office Theme</vt:lpstr>
      <vt:lpstr>JOHN 6:1-15</vt:lpstr>
      <vt:lpstr>Context</vt:lpstr>
      <vt:lpstr>Context</vt:lpstr>
      <vt:lpstr>John 6</vt:lpstr>
      <vt:lpstr>John 6</vt:lpstr>
      <vt:lpstr>John 6</vt:lpstr>
      <vt:lpstr>John 6</vt:lpstr>
      <vt:lpstr>John 6</vt:lpstr>
      <vt:lpstr>John 6</vt:lpstr>
      <vt:lpstr>John 6</vt:lpstr>
      <vt:lpstr>John 6</vt:lpstr>
      <vt:lpstr>John 6</vt:lpstr>
      <vt:lpstr>John 6</vt:lpstr>
      <vt:lpstr>John 6</vt:lpstr>
      <vt:lpstr>John 6</vt:lpstr>
      <vt:lpstr>John 6</vt:lpstr>
      <vt:lpstr>John 6</vt:lpstr>
      <vt:lpstr>PowerPoint Presentation</vt:lpstr>
      <vt:lpstr>John 6</vt:lpstr>
      <vt:lpstr>Application</vt:lpstr>
      <vt:lpstr>Application</vt:lpstr>
      <vt:lpstr>Application</vt:lpstr>
      <vt:lpstr>Application</vt:lpstr>
      <vt:lpstr>Application</vt:lpstr>
      <vt:lpstr>Application</vt:lpstr>
      <vt:lpstr>Application</vt:lpstr>
      <vt:lpstr>Application</vt:lpstr>
      <vt:lpstr>Application</vt:lpstr>
      <vt:lpstr>JOHN 6:1-15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2024-03-24T17:37:01Z</dcterms:created>
  <dcterms:modified xsi:type="dcterms:W3CDTF">2024-03-24T17:37:08Z</dcterms:modified>
</cp:coreProperties>
</file>