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54" r:id="rId1"/>
    <p:sldMasterId id="2147485071" r:id="rId2"/>
  </p:sldMasterIdLst>
  <p:sldIdLst>
    <p:sldId id="260" r:id="rId3"/>
    <p:sldId id="270" r:id="rId4"/>
    <p:sldId id="333" r:id="rId5"/>
    <p:sldId id="332" r:id="rId6"/>
    <p:sldId id="334" r:id="rId7"/>
    <p:sldId id="336" r:id="rId8"/>
    <p:sldId id="337" r:id="rId9"/>
    <p:sldId id="338" r:id="rId10"/>
    <p:sldId id="340" r:id="rId11"/>
    <p:sldId id="339" r:id="rId12"/>
    <p:sldId id="385" r:id="rId13"/>
    <p:sldId id="342" r:id="rId14"/>
    <p:sldId id="383" r:id="rId15"/>
    <p:sldId id="343" r:id="rId16"/>
    <p:sldId id="345" r:id="rId17"/>
    <p:sldId id="344" r:id="rId18"/>
    <p:sldId id="347" r:id="rId19"/>
    <p:sldId id="349" r:id="rId20"/>
    <p:sldId id="351" r:id="rId21"/>
    <p:sldId id="350" r:id="rId22"/>
    <p:sldId id="346" r:id="rId23"/>
    <p:sldId id="352" r:id="rId24"/>
    <p:sldId id="356" r:id="rId25"/>
    <p:sldId id="354" r:id="rId26"/>
    <p:sldId id="386" r:id="rId27"/>
    <p:sldId id="390" r:id="rId28"/>
    <p:sldId id="391" r:id="rId29"/>
    <p:sldId id="392" r:id="rId30"/>
    <p:sldId id="393" r:id="rId31"/>
    <p:sldId id="394" r:id="rId32"/>
    <p:sldId id="353" r:id="rId33"/>
    <p:sldId id="355" r:id="rId34"/>
    <p:sldId id="357" r:id="rId35"/>
    <p:sldId id="358" r:id="rId36"/>
    <p:sldId id="359" r:id="rId37"/>
    <p:sldId id="381" r:id="rId38"/>
    <p:sldId id="360" r:id="rId39"/>
    <p:sldId id="361" r:id="rId40"/>
    <p:sldId id="362" r:id="rId41"/>
    <p:sldId id="363" r:id="rId42"/>
    <p:sldId id="379" r:id="rId43"/>
    <p:sldId id="364" r:id="rId44"/>
    <p:sldId id="380" r:id="rId45"/>
    <p:sldId id="365" r:id="rId46"/>
    <p:sldId id="366" r:id="rId47"/>
    <p:sldId id="367" r:id="rId48"/>
    <p:sldId id="376" r:id="rId49"/>
    <p:sldId id="377" r:id="rId50"/>
    <p:sldId id="37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CBC92"/>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0088E-FA05-4631-AC4F-86CE58A16D47}" v="186" dt="2024-08-04T13:08:32.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100" cap="all" baseline="0">
                <a:solidFill>
                  <a:srgbClr val="72DB2B"/>
                </a:solidFill>
                <a:latin typeface="Lao UI" panose="020B0502040204020203" pitchFamily="34" charset="0"/>
                <a:cs typeface="Lao UI" panose="020B0502040204020203"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39688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2A74408-7E1E-40EA-AC4A-F8096C4F9577}"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84FE6E-B922-4790-B1B2-5FCDD600B006}" type="slidenum">
              <a:rPr lang="en-US" altLang="en-US" smtClean="0"/>
              <a:pPr/>
              <a:t>‹#›</a:t>
            </a:fld>
            <a:endParaRPr lang="en-US" altLang="en-US"/>
          </a:p>
        </p:txBody>
      </p:sp>
    </p:spTree>
    <p:extLst>
      <p:ext uri="{BB962C8B-B14F-4D97-AF65-F5344CB8AC3E}">
        <p14:creationId xmlns:p14="http://schemas.microsoft.com/office/powerpoint/2010/main" val="78951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2A74408-7E1E-40EA-AC4A-F8096C4F9577}"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84FE6E-B922-4790-B1B2-5FCDD600B006}" type="slidenum">
              <a:rPr lang="en-US" altLang="en-US" smtClean="0"/>
              <a:pPr/>
              <a:t>‹#›</a:t>
            </a:fld>
            <a:endParaRPr lang="en-US" altLang="en-US"/>
          </a:p>
        </p:txBody>
      </p:sp>
    </p:spTree>
    <p:extLst>
      <p:ext uri="{BB962C8B-B14F-4D97-AF65-F5344CB8AC3E}">
        <p14:creationId xmlns:p14="http://schemas.microsoft.com/office/powerpoint/2010/main" val="284276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2A74408-7E1E-40EA-AC4A-F8096C4F9577}"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84FE6E-B922-4790-B1B2-5FCDD600B006}" type="slidenum">
              <a:rPr lang="en-US" altLang="en-US" smtClean="0"/>
              <a:pPr/>
              <a:t>‹#›</a:t>
            </a:fld>
            <a:endParaRPr lang="en-US" alt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8848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4B05998-46A9-451B-99C2-D473C34929AC}"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D047309-E0F6-4996-BCE0-5D4768C3B0C4}" type="slidenum">
              <a:rPr lang="en-US" altLang="en-US" smtClean="0"/>
              <a:pPr/>
              <a:t>‹#›</a:t>
            </a:fld>
            <a:endParaRPr lang="en-US" altLang="en-US"/>
          </a:p>
        </p:txBody>
      </p:sp>
    </p:spTree>
    <p:extLst>
      <p:ext uri="{BB962C8B-B14F-4D97-AF65-F5344CB8AC3E}">
        <p14:creationId xmlns:p14="http://schemas.microsoft.com/office/powerpoint/2010/main" val="130920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2A74408-7E1E-40EA-AC4A-F8096C4F9577}" type="datetimeFigureOut">
              <a:rPr lang="en-US" smtClean="0"/>
              <a:pPr>
                <a:defRPr/>
              </a:pPr>
              <a:t>8/12/2024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684FE6E-B922-4790-B1B2-5FCDD600B006}" type="slidenum">
              <a:rPr lang="en-US" altLang="en-US" smtClean="0"/>
              <a:pPr/>
              <a:t>‹#›</a:t>
            </a:fld>
            <a:endParaRPr lang="en-US" altLang="en-US"/>
          </a:p>
        </p:txBody>
      </p:sp>
    </p:spTree>
    <p:extLst>
      <p:ext uri="{BB962C8B-B14F-4D97-AF65-F5344CB8AC3E}">
        <p14:creationId xmlns:p14="http://schemas.microsoft.com/office/powerpoint/2010/main" val="3947614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2A74408-7E1E-40EA-AC4A-F8096C4F9577}" type="datetimeFigureOut">
              <a:rPr lang="en-US" smtClean="0"/>
              <a:pPr>
                <a:defRPr/>
              </a:pPr>
              <a:t>8/12/2024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684FE6E-B922-4790-B1B2-5FCDD600B006}" type="slidenum">
              <a:rPr lang="en-US" altLang="en-US" smtClean="0"/>
              <a:pPr/>
              <a:t>‹#›</a:t>
            </a:fld>
            <a:endParaRPr lang="en-US" altLang="en-US"/>
          </a:p>
        </p:txBody>
      </p:sp>
    </p:spTree>
    <p:extLst>
      <p:ext uri="{BB962C8B-B14F-4D97-AF65-F5344CB8AC3E}">
        <p14:creationId xmlns:p14="http://schemas.microsoft.com/office/powerpoint/2010/main" val="96863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07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1500" cap="all" baseline="0">
                <a:solidFill>
                  <a:srgbClr val="03272D"/>
                </a:solidFill>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4"/>
            <a:ext cx="2743200" cy="365125"/>
          </a:xfrm>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a:xfrm>
            <a:off x="1876425" y="5410204"/>
            <a:ext cx="5124887" cy="365125"/>
          </a:xfrm>
        </p:spPr>
        <p:txBody>
          <a:bodyPr/>
          <a:lstStyle/>
          <a:p>
            <a:endParaRPr lang="en-US"/>
          </a:p>
        </p:txBody>
      </p:sp>
      <p:sp>
        <p:nvSpPr>
          <p:cNvPr id="6" name="Slide Number Placeholder 5"/>
          <p:cNvSpPr>
            <a:spLocks noGrp="1"/>
          </p:cNvSpPr>
          <p:nvPr>
            <p:ph type="sldNum" sz="quarter" idx="12"/>
          </p:nvPr>
        </p:nvSpPr>
        <p:spPr>
          <a:xfrm>
            <a:off x="9896913" y="5410202"/>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91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5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03272D"/>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4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202881"/>
            <a:ext cx="11798135" cy="1478570"/>
          </a:xfrm>
        </p:spPr>
        <p:txBody>
          <a:bodyPr>
            <a:normAutofit/>
          </a:bodyPr>
          <a:lstStyle>
            <a:lvl1pPr>
              <a:defRPr sz="405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1" y="1804161"/>
            <a:ext cx="11798135" cy="4537262"/>
          </a:xfrm>
        </p:spPr>
        <p:txBody>
          <a:bodyPr/>
          <a:lstStyle>
            <a:lvl1pPr>
              <a:defRPr sz="3300">
                <a:latin typeface="Lao UI" panose="020B0502040204020203" pitchFamily="34" charset="0"/>
                <a:cs typeface="Lao UI" panose="020B0502040204020203" pitchFamily="34" charset="0"/>
              </a:defRPr>
            </a:lvl1pPr>
            <a:lvl2pPr>
              <a:defRPr sz="2700">
                <a:latin typeface="Lao UI" panose="020B0502040204020203" pitchFamily="34" charset="0"/>
                <a:cs typeface="Lao UI" panose="020B0502040204020203" pitchFamily="34" charset="0"/>
              </a:defRPr>
            </a:lvl2pPr>
            <a:lvl3pPr>
              <a:defRPr sz="2400">
                <a:latin typeface="Lao UI" panose="020B0502040204020203" pitchFamily="34" charset="0"/>
                <a:cs typeface="Lao UI" panose="020B0502040204020203" pitchFamily="34" charset="0"/>
              </a:defRPr>
            </a:lvl3pPr>
            <a:lvl4pPr>
              <a:defRPr sz="2100">
                <a:latin typeface="Lao UI" panose="020B0502040204020203" pitchFamily="34" charset="0"/>
                <a:cs typeface="Lao UI" panose="020B0502040204020203" pitchFamily="34" charset="0"/>
              </a:defRPr>
            </a:lvl4pPr>
            <a:lvl5pPr>
              <a:defRPr sz="18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117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179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7407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340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2936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9403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42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2043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10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68417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057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72DB2B"/>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EFCF3C-5DBD-426B-A0B5-E1401DD39980}" type="datetimeFigureOut">
              <a:rPr lang="en-US" smtClean="0"/>
              <a:pPr>
                <a:defRPr/>
              </a:pPr>
              <a:t>8/12/2024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E33469-71DC-4555-961F-C40A390AA206}" type="slidenum">
              <a:rPr lang="en-US" altLang="en-US" smtClean="0"/>
              <a:pPr/>
              <a:t>‹#›</a:t>
            </a:fld>
            <a:endParaRPr lang="en-US" altLang="en-US"/>
          </a:p>
        </p:txBody>
      </p:sp>
    </p:spTree>
    <p:extLst>
      <p:ext uri="{BB962C8B-B14F-4D97-AF65-F5344CB8AC3E}">
        <p14:creationId xmlns:p14="http://schemas.microsoft.com/office/powerpoint/2010/main" val="1623531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23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757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043A1F1-E7CE-4175-ADB9-067FF7DE9268}"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4337A8D-0F13-4A19-AE71-0973DE75ECF1}" type="slidenum">
              <a:rPr lang="en-US" altLang="en-US" smtClean="0"/>
              <a:pPr/>
              <a:t>‹#›</a:t>
            </a:fld>
            <a:endParaRPr lang="en-US" altLang="en-US"/>
          </a:p>
        </p:txBody>
      </p:sp>
    </p:spTree>
    <p:extLst>
      <p:ext uri="{BB962C8B-B14F-4D97-AF65-F5344CB8AC3E}">
        <p14:creationId xmlns:p14="http://schemas.microsoft.com/office/powerpoint/2010/main" val="312455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D9AB3ED-60CA-491B-96EA-FF63CCF53749}" type="datetimeFigureOut">
              <a:rPr lang="en-US" smtClean="0"/>
              <a:pPr>
                <a:defRPr/>
              </a:pPr>
              <a:t>8/12/2024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43EE131-796D-457B-8695-67D651C2780C}" type="slidenum">
              <a:rPr lang="en-US" altLang="en-US" smtClean="0"/>
              <a:pPr/>
              <a:t>‹#›</a:t>
            </a:fld>
            <a:endParaRPr lang="en-US" altLang="en-US"/>
          </a:p>
        </p:txBody>
      </p:sp>
    </p:spTree>
    <p:extLst>
      <p:ext uri="{BB962C8B-B14F-4D97-AF65-F5344CB8AC3E}">
        <p14:creationId xmlns:p14="http://schemas.microsoft.com/office/powerpoint/2010/main" val="221108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C846F39-86F2-4E85-936E-E0B455601557}" type="datetimeFigureOut">
              <a:rPr lang="en-US" smtClean="0"/>
              <a:pPr>
                <a:defRPr/>
              </a:pPr>
              <a:t>8/12/2024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D997198-1ABA-4C1F-9A35-F2316BB5D09B}" type="slidenum">
              <a:rPr lang="en-US" altLang="en-US" smtClean="0"/>
              <a:pPr/>
              <a:t>‹#›</a:t>
            </a:fld>
            <a:endParaRPr lang="en-US" altLang="en-US"/>
          </a:p>
        </p:txBody>
      </p:sp>
    </p:spTree>
    <p:extLst>
      <p:ext uri="{BB962C8B-B14F-4D97-AF65-F5344CB8AC3E}">
        <p14:creationId xmlns:p14="http://schemas.microsoft.com/office/powerpoint/2010/main" val="266897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EEAD14F-7EF0-42FB-B66C-E49774C94A19}" type="datetimeFigureOut">
              <a:rPr lang="en-US" smtClean="0"/>
              <a:pPr>
                <a:defRPr/>
              </a:pPr>
              <a:t>8/12/2024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C6EDC70-7353-49B3-8167-B92AA970A6DB}" type="slidenum">
              <a:rPr lang="en-US" altLang="en-US" smtClean="0"/>
              <a:pPr/>
              <a:t>‹#›</a:t>
            </a:fld>
            <a:endParaRPr lang="en-US" altLang="en-US"/>
          </a:p>
        </p:txBody>
      </p:sp>
    </p:spTree>
    <p:extLst>
      <p:ext uri="{BB962C8B-B14F-4D97-AF65-F5344CB8AC3E}">
        <p14:creationId xmlns:p14="http://schemas.microsoft.com/office/powerpoint/2010/main" val="394451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7F2FCA2-B5E5-45F9-B6CD-A0379C38F0A3}"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3ECE86B-DDF7-486E-8C12-86A2118B50B2}" type="slidenum">
              <a:rPr lang="en-US" altLang="en-US" smtClean="0"/>
              <a:pPr/>
              <a:t>‹#›</a:t>
            </a:fld>
            <a:endParaRPr lang="en-US" altLang="en-US"/>
          </a:p>
        </p:txBody>
      </p:sp>
    </p:spTree>
    <p:extLst>
      <p:ext uri="{BB962C8B-B14F-4D97-AF65-F5344CB8AC3E}">
        <p14:creationId xmlns:p14="http://schemas.microsoft.com/office/powerpoint/2010/main" val="224600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48E0EC3-084C-4226-9918-998E75C171DB}" type="datetimeFigureOut">
              <a:rPr lang="en-US" smtClean="0"/>
              <a:pPr>
                <a:defRPr/>
              </a:pPr>
              <a:t>8/12/2024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E4C7B13-F68A-4E46-AA22-6A944EC56591}" type="slidenum">
              <a:rPr lang="en-US" altLang="en-US" smtClean="0"/>
              <a:pPr/>
              <a:t>‹#›</a:t>
            </a:fld>
            <a:endParaRPr lang="en-US" altLang="en-US"/>
          </a:p>
        </p:txBody>
      </p:sp>
    </p:spTree>
    <p:extLst>
      <p:ext uri="{BB962C8B-B14F-4D97-AF65-F5344CB8AC3E}">
        <p14:creationId xmlns:p14="http://schemas.microsoft.com/office/powerpoint/2010/main" val="144153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52A74408-7E1E-40EA-AC4A-F8096C4F9577}" type="datetimeFigureOut">
              <a:rPr lang="en-US" smtClean="0"/>
              <a:pPr>
                <a:defRPr/>
              </a:pPr>
              <a:t>8/12/2024</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2684FE6E-B922-4790-B1B2-5FCDD600B006}" type="slidenum">
              <a:rPr lang="en-US" altLang="en-US" smtClean="0"/>
              <a:pPr/>
              <a:t>‹#›</a:t>
            </a:fld>
            <a:endParaRPr lang="en-US" altLang="en-US"/>
          </a:p>
        </p:txBody>
      </p:sp>
    </p:spTree>
    <p:extLst>
      <p:ext uri="{BB962C8B-B14F-4D97-AF65-F5344CB8AC3E}">
        <p14:creationId xmlns:p14="http://schemas.microsoft.com/office/powerpoint/2010/main" val="757529374"/>
      </p:ext>
    </p:extLst>
  </p:cSld>
  <p:clrMap bg1="dk1" tx1="lt1" bg2="dk2" tx2="lt2" accent1="accent1" accent2="accent2" accent3="accent3" accent4="accent4" accent5="accent5" accent6="accent6" hlink="hlink" folHlink="folHlink"/>
  <p:sldLayoutIdLst>
    <p:sldLayoutId id="2147485055"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 id="2147485066" r:id="rId12"/>
    <p:sldLayoutId id="2147485067" r:id="rId13"/>
    <p:sldLayoutId id="2147485068" r:id="rId14"/>
    <p:sldLayoutId id="2147485069" r:id="rId15"/>
    <p:sldLayoutId id="2147485070" r:id="rId16"/>
  </p:sldLayoutIdLst>
  <p:txStyles>
    <p:titleStyle>
      <a:lvl1pPr algn="l" defTabSz="685835"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rgbClr val="03272D"/>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62576425"/>
      </p:ext>
    </p:extLst>
  </p:cSld>
  <p:clrMap bg1="dk1" tx1="lt1" bg2="dk2" tx2="lt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 id="2147485083" r:id="rId12"/>
    <p:sldLayoutId id="2147485084" r:id="rId13"/>
    <p:sldLayoutId id="2147485085" r:id="rId14"/>
    <p:sldLayoutId id="2147485086" r:id="rId15"/>
  </p:sldLayoutIdLst>
  <p:txStyles>
    <p:titleStyle>
      <a:lvl1pPr algn="l" defTabSz="685835" rtl="0" eaLnBrk="1" latinLnBrk="0" hangingPunct="1">
        <a:lnSpc>
          <a:spcPct val="90000"/>
        </a:lnSpc>
        <a:spcBef>
          <a:spcPct val="0"/>
        </a:spcBef>
        <a:buNone/>
        <a:defRPr sz="2700" kern="1200" cap="all" baseline="0">
          <a:solidFill>
            <a:srgbClr val="03272D"/>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rgbClr val="03272D"/>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rgbClr val="03272D"/>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rgbClr val="03272D"/>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D4B4E0EC-067E-688B-C500-715065B75BA9}"/>
              </a:ext>
            </a:extLst>
          </p:cNvPr>
          <p:cNvSpPr>
            <a:spLocks noGrp="1"/>
          </p:cNvSpPr>
          <p:nvPr>
            <p:ph type="ctrTitle"/>
          </p:nvPr>
        </p:nvSpPr>
        <p:spPr/>
        <p:txBody>
          <a:bodyPr/>
          <a:lstStyle/>
          <a:p>
            <a:pPr eaLnBrk="1" hangingPunct="1"/>
            <a:r>
              <a:rPr lang="en-US" altLang="en-US" sz="6600" dirty="0"/>
              <a:t>The Book of Ephesians</a:t>
            </a:r>
          </a:p>
        </p:txBody>
      </p:sp>
      <p:sp>
        <p:nvSpPr>
          <p:cNvPr id="5" name="Subtitle 4">
            <a:extLst>
              <a:ext uri="{FF2B5EF4-FFF2-40B4-BE49-F238E27FC236}">
                <a16:creationId xmlns:a16="http://schemas.microsoft.com/office/drawing/2014/main" id="{619CB72D-D964-0E58-152B-E0869D689CBA}"/>
              </a:ext>
            </a:extLst>
          </p:cNvPr>
          <p:cNvSpPr>
            <a:spLocks noGrp="1"/>
          </p:cNvSpPr>
          <p:nvPr>
            <p:ph type="subTitle" idx="1"/>
          </p:nvPr>
        </p:nvSpPr>
        <p:spPr/>
        <p:txBody>
          <a:bodyPr rtlCol="0">
            <a:normAutofit/>
          </a:bodyPr>
          <a:lstStyle/>
          <a:p>
            <a:pPr>
              <a:defRPr/>
            </a:pPr>
            <a:r>
              <a:rPr lang="en-US" sz="2800" dirty="0"/>
              <a:t>Chapter 6 -The New Self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DC59-E69B-7BD1-A01C-540F6E139D5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26B25F6-2569-876D-E8D7-F0930B136211}"/>
              </a:ext>
            </a:extLst>
          </p:cNvPr>
          <p:cNvSpPr>
            <a:spLocks noGrp="1"/>
          </p:cNvSpPr>
          <p:nvPr>
            <p:ph idx="1"/>
          </p:nvPr>
        </p:nvSpPr>
        <p:spPr/>
        <p:txBody>
          <a:bodyPr/>
          <a:lstStyle/>
          <a:p>
            <a:endParaRPr lang="en-US"/>
          </a:p>
        </p:txBody>
      </p:sp>
      <p:pic>
        <p:nvPicPr>
          <p:cNvPr id="27652" name="Picture 3">
            <a:extLst>
              <a:ext uri="{FF2B5EF4-FFF2-40B4-BE49-F238E27FC236}">
                <a16:creationId xmlns:a16="http://schemas.microsoft.com/office/drawing/2014/main" id="{E8BAA08E-8F27-56D2-A38D-C234F7232F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7801" y="203201"/>
            <a:ext cx="651986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a:extLst>
              <a:ext uri="{FF2B5EF4-FFF2-40B4-BE49-F238E27FC236}">
                <a16:creationId xmlns:a16="http://schemas.microsoft.com/office/drawing/2014/main" id="{0490FCB4-6B49-6DBB-6442-60B70F010C57}"/>
              </a:ext>
            </a:extLst>
          </p:cNvPr>
          <p:cNvSpPr txBox="1">
            <a:spLocks noChangeArrowheads="1"/>
          </p:cNvSpPr>
          <p:nvPr/>
        </p:nvSpPr>
        <p:spPr bwMode="auto">
          <a:xfrm>
            <a:off x="9326563" y="3252789"/>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bg1"/>
                </a:solidFill>
              </a:rPr>
              <a:t>12/19/15</a:t>
            </a:r>
          </a:p>
        </p:txBody>
      </p:sp>
      <p:pic>
        <p:nvPicPr>
          <p:cNvPr id="27654" name="Picture 5">
            <a:extLst>
              <a:ext uri="{FF2B5EF4-FFF2-40B4-BE49-F238E27FC236}">
                <a16:creationId xmlns:a16="http://schemas.microsoft.com/office/drawing/2014/main" id="{B83043D4-1F52-7BAE-9B8C-E58C542885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739" y="3770314"/>
            <a:ext cx="5284787"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6">
            <a:extLst>
              <a:ext uri="{FF2B5EF4-FFF2-40B4-BE49-F238E27FC236}">
                <a16:creationId xmlns:a16="http://schemas.microsoft.com/office/drawing/2014/main" id="{F4B1D132-7FFF-D38B-CBEA-5DF965A75119}"/>
              </a:ext>
            </a:extLst>
          </p:cNvPr>
          <p:cNvSpPr txBox="1">
            <a:spLocks noChangeArrowheads="1"/>
          </p:cNvSpPr>
          <p:nvPr/>
        </p:nvSpPr>
        <p:spPr bwMode="auto">
          <a:xfrm>
            <a:off x="6489701" y="6067425"/>
            <a:ext cx="75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bg1"/>
                </a:solidFill>
              </a:rPr>
              <a:t>2003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424-347F-B150-504E-1A2EC02EB0CC}"/>
              </a:ext>
            </a:extLst>
          </p:cNvPr>
          <p:cNvSpPr>
            <a:spLocks noGrp="1"/>
          </p:cNvSpPr>
          <p:nvPr>
            <p:ph type="title"/>
          </p:nvPr>
        </p:nvSpPr>
        <p:spPr/>
        <p:txBody>
          <a:bodyPr/>
          <a:lstStyle/>
          <a:p>
            <a:r>
              <a:rPr lang="en-US" dirty="0"/>
              <a:t>Roman Slavery</a:t>
            </a:r>
          </a:p>
        </p:txBody>
      </p:sp>
      <p:sp>
        <p:nvSpPr>
          <p:cNvPr id="3" name="Content Placeholder 2">
            <a:extLst>
              <a:ext uri="{FF2B5EF4-FFF2-40B4-BE49-F238E27FC236}">
                <a16:creationId xmlns:a16="http://schemas.microsoft.com/office/drawing/2014/main" id="{0C1081B3-0739-DE90-591A-2BF19A3D4864}"/>
              </a:ext>
            </a:extLst>
          </p:cNvPr>
          <p:cNvSpPr>
            <a:spLocks noGrp="1"/>
          </p:cNvSpPr>
          <p:nvPr>
            <p:ph idx="1"/>
          </p:nvPr>
        </p:nvSpPr>
        <p:spPr/>
        <p:txBody>
          <a:bodyPr/>
          <a:lstStyle/>
          <a:p>
            <a:r>
              <a:rPr lang="en-US" dirty="0"/>
              <a:t>Not based on race</a:t>
            </a:r>
          </a:p>
          <a:p>
            <a:r>
              <a:rPr lang="en-US" dirty="0"/>
              <a:t>Often a form of indentured servitude</a:t>
            </a:r>
          </a:p>
          <a:p>
            <a:r>
              <a:rPr lang="en-US" dirty="0"/>
              <a:t>Considered “proper form” to release slaves when they turn 30</a:t>
            </a:r>
          </a:p>
          <a:p>
            <a:r>
              <a:rPr lang="en-US" dirty="0"/>
              <a:t>Clear terms laid out that enabled slaves to earn their freedom</a:t>
            </a:r>
          </a:p>
        </p:txBody>
      </p:sp>
    </p:spTree>
    <p:extLst>
      <p:ext uri="{BB962C8B-B14F-4D97-AF65-F5344CB8AC3E}">
        <p14:creationId xmlns:p14="http://schemas.microsoft.com/office/powerpoint/2010/main" val="3366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D61-D32B-8319-8D82-E9D42A895D6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4163ABE-9DC4-E3B9-566D-D79CE9C9374D}"/>
              </a:ext>
            </a:extLst>
          </p:cNvPr>
          <p:cNvSpPr>
            <a:spLocks noGrp="1"/>
          </p:cNvSpPr>
          <p:nvPr>
            <p:ph idx="1"/>
          </p:nvPr>
        </p:nvSpPr>
        <p:spPr/>
        <p:txBody>
          <a:bodyPr/>
          <a:lstStyle/>
          <a:p>
            <a:endParaRPr lang="en-US"/>
          </a:p>
        </p:txBody>
      </p:sp>
      <p:pic>
        <p:nvPicPr>
          <p:cNvPr id="28676" name="Picture 3">
            <a:extLst>
              <a:ext uri="{FF2B5EF4-FFF2-40B4-BE49-F238E27FC236}">
                <a16:creationId xmlns:a16="http://schemas.microsoft.com/office/drawing/2014/main" id="{D1BA600C-1102-1520-D7F6-53B5596B10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7801" y="203201"/>
            <a:ext cx="651986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a:extLst>
              <a:ext uri="{FF2B5EF4-FFF2-40B4-BE49-F238E27FC236}">
                <a16:creationId xmlns:a16="http://schemas.microsoft.com/office/drawing/2014/main" id="{5C16DB86-849C-FAE7-C912-5F84461C5CFE}"/>
              </a:ext>
            </a:extLst>
          </p:cNvPr>
          <p:cNvSpPr txBox="1">
            <a:spLocks noChangeArrowheads="1"/>
          </p:cNvSpPr>
          <p:nvPr/>
        </p:nvSpPr>
        <p:spPr bwMode="auto">
          <a:xfrm>
            <a:off x="9326563" y="3252789"/>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bg1"/>
                </a:solidFill>
              </a:rPr>
              <a:t>12/19/15</a:t>
            </a:r>
          </a:p>
        </p:txBody>
      </p:sp>
      <p:sp>
        <p:nvSpPr>
          <p:cNvPr id="8" name="Rectangle 7">
            <a:extLst>
              <a:ext uri="{FF2B5EF4-FFF2-40B4-BE49-F238E27FC236}">
                <a16:creationId xmlns:a16="http://schemas.microsoft.com/office/drawing/2014/main" id="{29A7A04E-C74E-5E1E-ED3E-3AB0C08FD1F2}"/>
              </a:ext>
            </a:extLst>
          </p:cNvPr>
          <p:cNvSpPr/>
          <p:nvPr/>
        </p:nvSpPr>
        <p:spPr>
          <a:xfrm>
            <a:off x="1524000" y="176214"/>
            <a:ext cx="9144000" cy="563231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4000" b="1" dirty="0"/>
              <a:t>1 Corinthians 7:20–23 (NASB95) — 21</a:t>
            </a:r>
            <a:r>
              <a:rPr lang="en-US" sz="4000" dirty="0"/>
              <a:t> Were you called while a slave? Do not worry about it; but if you are able also to become free, rather do that. </a:t>
            </a:r>
            <a:r>
              <a:rPr lang="en-US" sz="4000" b="1" dirty="0"/>
              <a:t>22</a:t>
            </a:r>
            <a:r>
              <a:rPr lang="en-US" sz="4000" dirty="0"/>
              <a:t> For he who was called in the Lord while a slave, is the Lord’s freedman; likewise he who was called while free, is Christ’s slave. </a:t>
            </a:r>
            <a:r>
              <a:rPr lang="en-US" sz="4000" b="1" dirty="0"/>
              <a:t>23</a:t>
            </a:r>
            <a:r>
              <a:rPr lang="en-US" sz="4000" dirty="0"/>
              <a:t> You were bought with a price; do not become slaves of men.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1C0C-757D-B9E7-5347-5DABD29CAD7D}"/>
              </a:ext>
            </a:extLst>
          </p:cNvPr>
          <p:cNvSpPr>
            <a:spLocks noGrp="1"/>
          </p:cNvSpPr>
          <p:nvPr>
            <p:ph type="title"/>
          </p:nvPr>
        </p:nvSpPr>
        <p:spPr/>
        <p:txBody>
          <a:bodyPr/>
          <a:lstStyle/>
          <a:p>
            <a:r>
              <a:rPr lang="en-US" dirty="0"/>
              <a:t>The Bible and Slavery</a:t>
            </a:r>
          </a:p>
        </p:txBody>
      </p:sp>
      <p:sp>
        <p:nvSpPr>
          <p:cNvPr id="3" name="Content Placeholder 2">
            <a:extLst>
              <a:ext uri="{FF2B5EF4-FFF2-40B4-BE49-F238E27FC236}">
                <a16:creationId xmlns:a16="http://schemas.microsoft.com/office/drawing/2014/main" id="{AA517C84-F955-7462-2D23-948CE0E536BD}"/>
              </a:ext>
            </a:extLst>
          </p:cNvPr>
          <p:cNvSpPr>
            <a:spLocks noGrp="1"/>
          </p:cNvSpPr>
          <p:nvPr>
            <p:ph idx="1"/>
          </p:nvPr>
        </p:nvSpPr>
        <p:spPr/>
        <p:txBody>
          <a:bodyPr/>
          <a:lstStyle/>
          <a:p>
            <a:pPr marL="0" indent="0">
              <a:buNone/>
            </a:pPr>
            <a:r>
              <a:rPr lang="en-US" b="1" dirty="0"/>
              <a:t>Galatians 3:28 (NASB95) — </a:t>
            </a:r>
            <a:r>
              <a:rPr lang="en-US" b="1" i="0" u="none" baseline="0" dirty="0"/>
              <a:t>28</a:t>
            </a:r>
            <a:r>
              <a:rPr lang="en-US" b="0" i="0" u="none" baseline="0" dirty="0"/>
              <a:t> There is neither Jew nor Greek, there is neither slave nor free man, there is neither male nor female; for you are all one in Christ Jesus.</a:t>
            </a:r>
          </a:p>
          <a:p>
            <a:r>
              <a:rPr lang="en-US" dirty="0"/>
              <a:t>Regardless of life circumstances, how you represent God to others is more important than personal rights.</a:t>
            </a:r>
            <a:endParaRPr lang="en-US" b="0" i="0" u="none" baseline="0" dirty="0"/>
          </a:p>
          <a:p>
            <a:pPr marL="0" indent="0">
              <a:buNone/>
            </a:pPr>
            <a:endParaRPr lang="en-US" dirty="0"/>
          </a:p>
        </p:txBody>
      </p:sp>
    </p:spTree>
    <p:extLst>
      <p:ext uri="{BB962C8B-B14F-4D97-AF65-F5344CB8AC3E}">
        <p14:creationId xmlns:p14="http://schemas.microsoft.com/office/powerpoint/2010/main" val="35508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6296FEE-1EEA-2B8D-186D-A9CD421652AD}"/>
              </a:ext>
            </a:extLst>
          </p:cNvPr>
          <p:cNvSpPr>
            <a:spLocks noGrp="1"/>
          </p:cNvSpPr>
          <p:nvPr>
            <p:ph type="title"/>
          </p:nvPr>
        </p:nvSpPr>
        <p:spPr/>
        <p:txBody>
          <a:bodyPr/>
          <a:lstStyle/>
          <a:p>
            <a:r>
              <a:rPr lang="en-US" altLang="en-US"/>
              <a:t>The Second Question</a:t>
            </a:r>
          </a:p>
        </p:txBody>
      </p:sp>
      <p:sp>
        <p:nvSpPr>
          <p:cNvPr id="3" name="Content Placeholder 2">
            <a:extLst>
              <a:ext uri="{FF2B5EF4-FFF2-40B4-BE49-F238E27FC236}">
                <a16:creationId xmlns:a16="http://schemas.microsoft.com/office/drawing/2014/main" id="{11893A21-FFFA-5EE6-4273-B2EB268FF01D}"/>
              </a:ext>
            </a:extLst>
          </p:cNvPr>
          <p:cNvSpPr>
            <a:spLocks noGrp="1"/>
          </p:cNvSpPr>
          <p:nvPr>
            <p:ph idx="1"/>
          </p:nvPr>
        </p:nvSpPr>
        <p:spPr/>
        <p:txBody>
          <a:bodyPr/>
          <a:lstStyle/>
          <a:p>
            <a:pPr marL="0" indent="0">
              <a:buNone/>
              <a:defRPr/>
            </a:pPr>
            <a:r>
              <a:rPr lang="en-US" dirty="0"/>
              <a:t>What does this have to do with employer/employee relationships?</a:t>
            </a:r>
          </a:p>
          <a:p>
            <a:pPr>
              <a:defRPr/>
            </a:pPr>
            <a:r>
              <a:rPr lang="en-US" dirty="0"/>
              <a:t>A huge portion of the workforce in the Roman world were slaves</a:t>
            </a:r>
          </a:p>
          <a:p>
            <a:pPr>
              <a:defRPr/>
            </a:pPr>
            <a:endParaRPr lang="en-US" dirty="0"/>
          </a:p>
        </p:txBody>
      </p:sp>
      <p:sp>
        <p:nvSpPr>
          <p:cNvPr id="4" name="Rectangle 3">
            <a:extLst>
              <a:ext uri="{FF2B5EF4-FFF2-40B4-BE49-F238E27FC236}">
                <a16:creationId xmlns:a16="http://schemas.microsoft.com/office/drawing/2014/main" id="{B830FE5E-E4BD-8ACF-52D3-30A44525D6D3}"/>
              </a:ext>
            </a:extLst>
          </p:cNvPr>
          <p:cNvSpPr/>
          <p:nvPr/>
        </p:nvSpPr>
        <p:spPr>
          <a:xfrm>
            <a:off x="2303464" y="5260975"/>
            <a:ext cx="9177336" cy="8091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lvl="2">
              <a:lnSpc>
                <a:spcPct val="75000"/>
              </a:lnSpc>
              <a:spcBef>
                <a:spcPct val="25000"/>
              </a:spcBef>
              <a:defRPr/>
            </a:pPr>
            <a:r>
              <a:rPr lang="en-US" altLang="en-US" sz="6000" dirty="0"/>
              <a:t>60 million slaves (~30%)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4507428-FA9F-B650-142D-9673DC70DDD9}"/>
              </a:ext>
            </a:extLst>
          </p:cNvPr>
          <p:cNvSpPr>
            <a:spLocks noGrp="1"/>
          </p:cNvSpPr>
          <p:nvPr>
            <p:ph type="title"/>
          </p:nvPr>
        </p:nvSpPr>
        <p:spPr/>
        <p:txBody>
          <a:bodyPr/>
          <a:lstStyle/>
          <a:p>
            <a:r>
              <a:rPr lang="en-US" altLang="en-US"/>
              <a:t>The Second Question</a:t>
            </a:r>
          </a:p>
        </p:txBody>
      </p:sp>
      <p:sp>
        <p:nvSpPr>
          <p:cNvPr id="3" name="Content Placeholder 2">
            <a:extLst>
              <a:ext uri="{FF2B5EF4-FFF2-40B4-BE49-F238E27FC236}">
                <a16:creationId xmlns:a16="http://schemas.microsoft.com/office/drawing/2014/main" id="{30D9EFAF-A9BA-E4E2-FCD6-3C0B9479E7E6}"/>
              </a:ext>
            </a:extLst>
          </p:cNvPr>
          <p:cNvSpPr>
            <a:spLocks noGrp="1"/>
          </p:cNvSpPr>
          <p:nvPr>
            <p:ph idx="1"/>
          </p:nvPr>
        </p:nvSpPr>
        <p:spPr/>
        <p:txBody>
          <a:bodyPr/>
          <a:lstStyle/>
          <a:p>
            <a:pPr marL="0" indent="0">
              <a:buNone/>
              <a:defRPr/>
            </a:pPr>
            <a:r>
              <a:rPr lang="en-US" dirty="0"/>
              <a:t>What does this have to do with employer/employee relationships?</a:t>
            </a:r>
          </a:p>
          <a:p>
            <a:pPr>
              <a:defRPr/>
            </a:pPr>
            <a:r>
              <a:rPr lang="en-US" dirty="0"/>
              <a:t>The context is how our identity effects our behavior in key relationships</a:t>
            </a:r>
          </a:p>
          <a:p>
            <a:pPr>
              <a:defRPr/>
            </a:pPr>
            <a:r>
              <a:rPr lang="en-US" dirty="0"/>
              <a:t>Being under authority</a:t>
            </a:r>
          </a:p>
          <a:p>
            <a:pPr>
              <a:defRPr/>
            </a:pPr>
            <a:r>
              <a:rPr lang="en-US" dirty="0"/>
              <a:t>Being in authority</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1BD9B7-92DD-BCDC-141B-A738CCC055A9}"/>
              </a:ext>
            </a:extLst>
          </p:cNvPr>
          <p:cNvSpPr>
            <a:spLocks noGrp="1"/>
          </p:cNvSpPr>
          <p:nvPr>
            <p:ph type="title"/>
          </p:nvPr>
        </p:nvSpPr>
        <p:spPr/>
        <p:txBody>
          <a:bodyPr/>
          <a:lstStyle/>
          <a:p>
            <a:r>
              <a:rPr lang="en-US" altLang="en-US" sz="4800" b="1"/>
              <a:t>Ephesians 6:5</a:t>
            </a:r>
          </a:p>
        </p:txBody>
      </p:sp>
      <p:sp>
        <p:nvSpPr>
          <p:cNvPr id="3" name="Content Placeholder 2">
            <a:extLst>
              <a:ext uri="{FF2B5EF4-FFF2-40B4-BE49-F238E27FC236}">
                <a16:creationId xmlns:a16="http://schemas.microsoft.com/office/drawing/2014/main" id="{6FE0F6F7-9579-AD6D-9685-8B4FFA795DAB}"/>
              </a:ext>
            </a:extLst>
          </p:cNvPr>
          <p:cNvSpPr>
            <a:spLocks noGrp="1"/>
          </p:cNvSpPr>
          <p:nvPr>
            <p:ph idx="1"/>
          </p:nvPr>
        </p:nvSpPr>
        <p:spPr/>
        <p:txBody>
          <a:bodyPr/>
          <a:lstStyle/>
          <a:p>
            <a:pPr marL="0" indent="0">
              <a:buNone/>
              <a:defRPr/>
            </a:pPr>
            <a:r>
              <a:rPr lang="en-US" b="1" dirty="0"/>
              <a:t>5</a:t>
            </a:r>
            <a:r>
              <a:rPr lang="en-US" dirty="0"/>
              <a:t> Slaves, be obedient to those who are your masters according to the flesh, with fear and trembling, in the sincerity of your heart, as to Christ;</a:t>
            </a:r>
          </a:p>
          <a:p>
            <a:pPr>
              <a:defRPr/>
            </a:pPr>
            <a:r>
              <a:rPr lang="en-US" dirty="0"/>
              <a:t>All authority ultimately comes from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D963A17-C16B-E576-C3A1-8B8BA2483960}"/>
              </a:ext>
            </a:extLst>
          </p:cNvPr>
          <p:cNvSpPr>
            <a:spLocks noGrp="1"/>
          </p:cNvSpPr>
          <p:nvPr>
            <p:ph type="title"/>
          </p:nvPr>
        </p:nvSpPr>
        <p:spPr/>
        <p:txBody>
          <a:bodyPr/>
          <a:lstStyle/>
          <a:p>
            <a:r>
              <a:rPr lang="en-US" altLang="en-US" sz="4800" b="1"/>
              <a:t>Ephesians 6:5</a:t>
            </a:r>
          </a:p>
        </p:txBody>
      </p:sp>
      <p:sp>
        <p:nvSpPr>
          <p:cNvPr id="3" name="Content Placeholder 2">
            <a:extLst>
              <a:ext uri="{FF2B5EF4-FFF2-40B4-BE49-F238E27FC236}">
                <a16:creationId xmlns:a16="http://schemas.microsoft.com/office/drawing/2014/main" id="{51D3A061-10B8-08FD-2055-30A4677350F7}"/>
              </a:ext>
            </a:extLst>
          </p:cNvPr>
          <p:cNvSpPr>
            <a:spLocks noGrp="1"/>
          </p:cNvSpPr>
          <p:nvPr>
            <p:ph idx="1"/>
          </p:nvPr>
        </p:nvSpPr>
        <p:spPr/>
        <p:txBody>
          <a:bodyPr>
            <a:normAutofit/>
          </a:bodyPr>
          <a:lstStyle/>
          <a:p>
            <a:pPr marL="0" indent="0">
              <a:buNone/>
              <a:defRPr/>
            </a:pPr>
            <a:r>
              <a:rPr lang="en-US" b="1" dirty="0"/>
              <a:t>5</a:t>
            </a:r>
            <a:r>
              <a:rPr lang="en-US" dirty="0"/>
              <a:t> Slaves, be obedient to those who are your masters according to the flesh, with fear and trembling, in the sincerity of your heart, as to Christ;</a:t>
            </a:r>
          </a:p>
          <a:p>
            <a:pPr>
              <a:defRPr/>
            </a:pPr>
            <a:r>
              <a:rPr lang="en-US" dirty="0"/>
              <a:t>Wives and Husbands</a:t>
            </a:r>
          </a:p>
          <a:p>
            <a:pPr>
              <a:defRPr/>
            </a:pPr>
            <a:r>
              <a:rPr lang="en-US" dirty="0"/>
              <a:t>Children and Parents</a:t>
            </a:r>
          </a:p>
          <a:p>
            <a:pPr>
              <a:defRPr/>
            </a:pPr>
            <a:r>
              <a:rPr lang="en-US" dirty="0"/>
              <a:t>Employer and Employee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3F3D6D3-63EE-07E5-E840-3802D328F3AF}"/>
              </a:ext>
            </a:extLst>
          </p:cNvPr>
          <p:cNvSpPr>
            <a:spLocks noGrp="1"/>
          </p:cNvSpPr>
          <p:nvPr>
            <p:ph type="title"/>
          </p:nvPr>
        </p:nvSpPr>
        <p:spPr/>
        <p:txBody>
          <a:bodyPr/>
          <a:lstStyle/>
          <a:p>
            <a:r>
              <a:rPr lang="en-US" altLang="en-US"/>
              <a:t>Who do you work for?</a:t>
            </a:r>
          </a:p>
        </p:txBody>
      </p:sp>
      <p:sp>
        <p:nvSpPr>
          <p:cNvPr id="3" name="Content Placeholder 2">
            <a:extLst>
              <a:ext uri="{FF2B5EF4-FFF2-40B4-BE49-F238E27FC236}">
                <a16:creationId xmlns:a16="http://schemas.microsoft.com/office/drawing/2014/main" id="{4B802982-19EB-2F8E-F754-D66D8C663BCE}"/>
              </a:ext>
            </a:extLst>
          </p:cNvPr>
          <p:cNvSpPr>
            <a:spLocks noGrp="1"/>
          </p:cNvSpPr>
          <p:nvPr>
            <p:ph idx="1"/>
          </p:nvPr>
        </p:nvSpPr>
        <p:spPr/>
        <p:txBody>
          <a:bodyPr/>
          <a:lstStyle/>
          <a:p>
            <a:pPr>
              <a:defRPr/>
            </a:pPr>
            <a:r>
              <a:rPr lang="en-US" dirty="0"/>
              <a:t>Our attitude and conduct at work demonstrate Christ’s impact on our lives</a:t>
            </a:r>
          </a:p>
        </p:txBody>
      </p:sp>
      <p:sp>
        <p:nvSpPr>
          <p:cNvPr id="5" name="Rectangle 4">
            <a:extLst>
              <a:ext uri="{FF2B5EF4-FFF2-40B4-BE49-F238E27FC236}">
                <a16:creationId xmlns:a16="http://schemas.microsoft.com/office/drawing/2014/main" id="{2AA07715-8E00-1F08-97B8-92D0E0993982}"/>
              </a:ext>
            </a:extLst>
          </p:cNvPr>
          <p:cNvSpPr/>
          <p:nvPr/>
        </p:nvSpPr>
        <p:spPr>
          <a:xfrm>
            <a:off x="2106614" y="3452813"/>
            <a:ext cx="8008937" cy="264001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600" b="1" dirty="0">
                <a:latin typeface="Calibri" panose="020F0502020204030204" pitchFamily="34" charset="0"/>
              </a:rPr>
              <a:t>Colossians 3:17 (NASB95) — 17</a:t>
            </a:r>
            <a:r>
              <a:rPr lang="en-US" sz="3600" dirty="0">
                <a:latin typeface="Calibri" panose="020F0502020204030204" pitchFamily="34" charset="0"/>
              </a:rPr>
              <a:t> Whatever you do in word or deed, do all in the name of the Lord Jesus, giving thanks through Him to God the Father.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40E705F-9EC3-BC83-A561-A2D37CEFD789}"/>
              </a:ext>
            </a:extLst>
          </p:cNvPr>
          <p:cNvSpPr>
            <a:spLocks noGrp="1"/>
          </p:cNvSpPr>
          <p:nvPr>
            <p:ph type="title"/>
          </p:nvPr>
        </p:nvSpPr>
        <p:spPr/>
        <p:txBody>
          <a:bodyPr/>
          <a:lstStyle/>
          <a:p>
            <a:r>
              <a:rPr lang="en-US" altLang="en-US"/>
              <a:t>Who do you work for?</a:t>
            </a:r>
          </a:p>
        </p:txBody>
      </p:sp>
      <p:sp>
        <p:nvSpPr>
          <p:cNvPr id="3" name="Content Placeholder 2">
            <a:extLst>
              <a:ext uri="{FF2B5EF4-FFF2-40B4-BE49-F238E27FC236}">
                <a16:creationId xmlns:a16="http://schemas.microsoft.com/office/drawing/2014/main" id="{8264853F-881F-940A-418B-446A2ABF6BEC}"/>
              </a:ext>
            </a:extLst>
          </p:cNvPr>
          <p:cNvSpPr>
            <a:spLocks noGrp="1"/>
          </p:cNvSpPr>
          <p:nvPr>
            <p:ph idx="1"/>
          </p:nvPr>
        </p:nvSpPr>
        <p:spPr/>
        <p:txBody>
          <a:bodyPr>
            <a:normAutofit/>
          </a:bodyPr>
          <a:lstStyle/>
          <a:p>
            <a:pPr>
              <a:defRPr/>
            </a:pPr>
            <a:r>
              <a:rPr lang="en-US" dirty="0"/>
              <a:t>Our attitude and conduct at work demonstrate Christ’s impact on our lives</a:t>
            </a:r>
          </a:p>
          <a:p>
            <a:pPr>
              <a:defRPr/>
            </a:pPr>
            <a:r>
              <a:rPr lang="en-US" dirty="0"/>
              <a:t>Your co-workers will learn about Christ by the way you work</a:t>
            </a:r>
          </a:p>
          <a:p>
            <a:pPr>
              <a:defRPr/>
            </a:pPr>
            <a:r>
              <a:rPr lang="en-US" dirty="0"/>
              <a:t>Your employers will form impressions about Christians based on your work ethic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37E98D-52F1-5AE7-F175-012A0B145BF8}"/>
              </a:ext>
            </a:extLst>
          </p:cNvPr>
          <p:cNvSpPr>
            <a:spLocks noGrp="1"/>
          </p:cNvSpPr>
          <p:nvPr>
            <p:ph type="title"/>
          </p:nvPr>
        </p:nvSpPr>
        <p:spPr/>
        <p:txBody>
          <a:bodyPr/>
          <a:lstStyle/>
          <a:p>
            <a:pPr eaLnBrk="1" hangingPunct="1"/>
            <a:r>
              <a:rPr lang="en-US" altLang="en-US"/>
              <a:t>Ephesians </a:t>
            </a:r>
            <a:br>
              <a:rPr lang="en-US" altLang="en-US"/>
            </a:br>
            <a:endParaRPr lang="en-US" altLang="en-US"/>
          </a:p>
        </p:txBody>
      </p:sp>
      <p:sp>
        <p:nvSpPr>
          <p:cNvPr id="3" name="Content Placeholder 2">
            <a:extLst>
              <a:ext uri="{FF2B5EF4-FFF2-40B4-BE49-F238E27FC236}">
                <a16:creationId xmlns:a16="http://schemas.microsoft.com/office/drawing/2014/main" id="{EDD4929B-2B46-0231-07D0-6BA0C9880663}"/>
              </a:ext>
            </a:extLst>
          </p:cNvPr>
          <p:cNvSpPr>
            <a:spLocks noGrp="1"/>
          </p:cNvSpPr>
          <p:nvPr>
            <p:ph idx="1"/>
          </p:nvPr>
        </p:nvSpPr>
        <p:spPr/>
        <p:txBody>
          <a:bodyPr/>
          <a:lstStyle/>
          <a:p>
            <a:pPr marL="0" indent="0">
              <a:buNone/>
              <a:defRPr/>
            </a:pPr>
            <a:r>
              <a:rPr lang="en-US" sz="4800" b="1" u="sng" dirty="0"/>
              <a:t>Eph. 1-3</a:t>
            </a:r>
            <a:endParaRPr lang="en-US" sz="4800" u="sng" dirty="0"/>
          </a:p>
          <a:p>
            <a:pPr lvl="1" eaLnBrk="1" hangingPunct="1">
              <a:defRPr/>
            </a:pPr>
            <a:r>
              <a:rPr lang="en-US" sz="4400" b="1" dirty="0"/>
              <a:t>All that God has done for us</a:t>
            </a:r>
          </a:p>
          <a:p>
            <a:pPr marL="0" indent="0">
              <a:buNone/>
              <a:defRPr/>
            </a:pPr>
            <a:r>
              <a:rPr lang="en-US" sz="4800" b="1" u="sng" dirty="0"/>
              <a:t>Eph. 3-6</a:t>
            </a:r>
          </a:p>
          <a:p>
            <a:pPr lvl="1" eaLnBrk="1" hangingPunct="1">
              <a:defRPr/>
            </a:pPr>
            <a:r>
              <a:rPr lang="en-US" sz="4400" b="1" dirty="0"/>
              <a:t>Living out God’s truth</a:t>
            </a:r>
          </a:p>
          <a:p>
            <a:pPr lvl="1" eaLnBrk="1" hangingPunct="1">
              <a:defRPr/>
            </a:pPr>
            <a:endParaRPr lang="en-US" sz="4400" dirty="0"/>
          </a:p>
          <a:p>
            <a:pPr marL="457200" lvl="1" indent="0">
              <a:buNone/>
              <a:defRPr/>
            </a:pP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55169B5-A13B-65AA-A041-90E1024B8476}"/>
              </a:ext>
            </a:extLst>
          </p:cNvPr>
          <p:cNvSpPr>
            <a:spLocks noGrp="1"/>
          </p:cNvSpPr>
          <p:nvPr>
            <p:ph type="title"/>
          </p:nvPr>
        </p:nvSpPr>
        <p:spPr/>
        <p:txBody>
          <a:bodyPr/>
          <a:lstStyle/>
          <a:p>
            <a:r>
              <a:rPr lang="en-US" altLang="en-US"/>
              <a:t>Who do you work for?</a:t>
            </a:r>
          </a:p>
        </p:txBody>
      </p:sp>
      <p:sp>
        <p:nvSpPr>
          <p:cNvPr id="3" name="Content Placeholder 2">
            <a:extLst>
              <a:ext uri="{FF2B5EF4-FFF2-40B4-BE49-F238E27FC236}">
                <a16:creationId xmlns:a16="http://schemas.microsoft.com/office/drawing/2014/main" id="{AF1D224A-103D-2232-D441-418C51ABE77B}"/>
              </a:ext>
            </a:extLst>
          </p:cNvPr>
          <p:cNvSpPr>
            <a:spLocks noGrp="1"/>
          </p:cNvSpPr>
          <p:nvPr>
            <p:ph idx="1"/>
          </p:nvPr>
        </p:nvSpPr>
        <p:spPr/>
        <p:txBody>
          <a:bodyPr>
            <a:normAutofit/>
          </a:bodyPr>
          <a:lstStyle/>
          <a:p>
            <a:pPr>
              <a:defRPr/>
            </a:pPr>
            <a:r>
              <a:rPr lang="en-US" dirty="0"/>
              <a:t>Our attitude and conduct at work demonstrate Christ’s impact on our lives</a:t>
            </a:r>
          </a:p>
          <a:p>
            <a:pPr>
              <a:defRPr/>
            </a:pPr>
            <a:r>
              <a:rPr lang="en-US" dirty="0"/>
              <a:t>Your co-workers will learn about Christ by the way you work</a:t>
            </a:r>
          </a:p>
          <a:p>
            <a:pPr>
              <a:defRPr/>
            </a:pPr>
            <a:r>
              <a:rPr lang="en-US" dirty="0"/>
              <a:t>Your employers will form impressions about Christians based on your work ethic</a:t>
            </a:r>
          </a:p>
        </p:txBody>
      </p:sp>
      <p:sp>
        <p:nvSpPr>
          <p:cNvPr id="4" name="Rectangle 3">
            <a:extLst>
              <a:ext uri="{FF2B5EF4-FFF2-40B4-BE49-F238E27FC236}">
                <a16:creationId xmlns:a16="http://schemas.microsoft.com/office/drawing/2014/main" id="{78464CA4-F8A0-0920-5EAD-0F91E0C85049}"/>
              </a:ext>
            </a:extLst>
          </p:cNvPr>
          <p:cNvSpPr/>
          <p:nvPr/>
        </p:nvSpPr>
        <p:spPr>
          <a:xfrm>
            <a:off x="2405063" y="1490663"/>
            <a:ext cx="8102600" cy="50482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4000" b="1" dirty="0">
                <a:latin typeface="Calibri" panose="020F0502020204030204" pitchFamily="34" charset="0"/>
              </a:rPr>
              <a:t>1 Peter 2:15–16 (NASB95) — 15</a:t>
            </a:r>
            <a:r>
              <a:rPr lang="en-US" sz="4000" dirty="0">
                <a:latin typeface="Calibri" panose="020F0502020204030204" pitchFamily="34" charset="0"/>
              </a:rPr>
              <a:t> For such is the will of God that by doing right you may silence the ignorance of foolish men. </a:t>
            </a:r>
            <a:r>
              <a:rPr lang="en-US" sz="4000" b="1" dirty="0">
                <a:latin typeface="Calibri" panose="020F0502020204030204" pitchFamily="34" charset="0"/>
              </a:rPr>
              <a:t>16</a:t>
            </a:r>
            <a:r>
              <a:rPr lang="en-US" sz="4000" dirty="0">
                <a:latin typeface="Calibri" panose="020F0502020204030204" pitchFamily="34" charset="0"/>
              </a:rPr>
              <a:t> Act as free men, and do not use your freedom as a covering for evil, but use it as </a:t>
            </a:r>
            <a:r>
              <a:rPr lang="en-US" sz="4000" dirty="0" err="1">
                <a:latin typeface="Calibri" panose="020F0502020204030204" pitchFamily="34" charset="0"/>
              </a:rPr>
              <a:t>bondslaves</a:t>
            </a:r>
            <a:r>
              <a:rPr lang="en-US" sz="4000" dirty="0">
                <a:latin typeface="Calibri" panose="020F0502020204030204" pitchFamily="34" charset="0"/>
              </a:rPr>
              <a:t> of God.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E14A5CE-EBEE-9E17-3491-28D9D6621BE8}"/>
              </a:ext>
            </a:extLst>
          </p:cNvPr>
          <p:cNvSpPr>
            <a:spLocks noGrp="1"/>
          </p:cNvSpPr>
          <p:nvPr>
            <p:ph type="title"/>
          </p:nvPr>
        </p:nvSpPr>
        <p:spPr/>
        <p:txBody>
          <a:bodyPr/>
          <a:lstStyle/>
          <a:p>
            <a:r>
              <a:rPr lang="en-US" altLang="en-US" sz="4800" b="1"/>
              <a:t>Ephesians 6:6</a:t>
            </a:r>
          </a:p>
        </p:txBody>
      </p:sp>
      <p:sp>
        <p:nvSpPr>
          <p:cNvPr id="3" name="Content Placeholder 2">
            <a:extLst>
              <a:ext uri="{FF2B5EF4-FFF2-40B4-BE49-F238E27FC236}">
                <a16:creationId xmlns:a16="http://schemas.microsoft.com/office/drawing/2014/main" id="{20446F3D-98E3-65BB-D6E4-94B8000349CE}"/>
              </a:ext>
            </a:extLst>
          </p:cNvPr>
          <p:cNvSpPr>
            <a:spLocks noGrp="1"/>
          </p:cNvSpPr>
          <p:nvPr>
            <p:ph idx="1"/>
          </p:nvPr>
        </p:nvSpPr>
        <p:spPr/>
        <p:txBody>
          <a:bodyPr>
            <a:normAutofit/>
          </a:bodyPr>
          <a:lstStyle/>
          <a:p>
            <a:pPr marL="0" indent="0">
              <a:buNone/>
              <a:defRPr/>
            </a:pPr>
            <a:r>
              <a:rPr lang="en-US" b="1" dirty="0"/>
              <a:t>6</a:t>
            </a:r>
            <a:r>
              <a:rPr lang="en-US" dirty="0"/>
              <a:t> not by way of eye service, as men-pleasers, but as slaves of Christ, doing the will of God from the heart.</a:t>
            </a:r>
          </a:p>
          <a:p>
            <a:pPr>
              <a:defRPr/>
            </a:pPr>
            <a:r>
              <a:rPr lang="en-US" dirty="0"/>
              <a:t>Not about sucking up</a:t>
            </a:r>
          </a:p>
          <a:p>
            <a:pPr>
              <a:defRPr/>
            </a:pPr>
            <a:r>
              <a:rPr lang="en-US" dirty="0"/>
              <a:t>Appearing busy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9B05B63-0ACF-AA1F-6848-7DEB1264DA1D}"/>
              </a:ext>
            </a:extLst>
          </p:cNvPr>
          <p:cNvSpPr>
            <a:spLocks noGrp="1"/>
          </p:cNvSpPr>
          <p:nvPr>
            <p:ph type="title"/>
          </p:nvPr>
        </p:nvSpPr>
        <p:spPr/>
        <p:txBody>
          <a:bodyPr/>
          <a:lstStyle/>
          <a:p>
            <a:r>
              <a:rPr lang="en-US" altLang="en-US" sz="4800" b="1"/>
              <a:t>Ephesians 6:6</a:t>
            </a:r>
          </a:p>
        </p:txBody>
      </p:sp>
      <p:sp>
        <p:nvSpPr>
          <p:cNvPr id="3" name="Content Placeholder 2">
            <a:extLst>
              <a:ext uri="{FF2B5EF4-FFF2-40B4-BE49-F238E27FC236}">
                <a16:creationId xmlns:a16="http://schemas.microsoft.com/office/drawing/2014/main" id="{2F8E3F08-66F3-7EDC-9D8F-230199EB654A}"/>
              </a:ext>
            </a:extLst>
          </p:cNvPr>
          <p:cNvSpPr>
            <a:spLocks noGrp="1"/>
          </p:cNvSpPr>
          <p:nvPr>
            <p:ph idx="1"/>
          </p:nvPr>
        </p:nvSpPr>
        <p:spPr/>
        <p:txBody>
          <a:bodyPr/>
          <a:lstStyle/>
          <a:p>
            <a:pPr marL="0" indent="0">
              <a:buNone/>
              <a:defRPr/>
            </a:pPr>
            <a:r>
              <a:rPr lang="en-US" b="1" dirty="0"/>
              <a:t>6</a:t>
            </a:r>
            <a:r>
              <a:rPr lang="en-US" dirty="0"/>
              <a:t> not by way of eye service, as men-pleasers, but as slaves of Christ, doing the will of God from the heart.</a:t>
            </a:r>
          </a:p>
          <a:p>
            <a:pPr>
              <a:defRPr/>
            </a:pPr>
            <a:r>
              <a:rPr lang="en-US" dirty="0"/>
              <a:t>Your focus at work</a:t>
            </a:r>
          </a:p>
          <a:p>
            <a:pPr lvl="1">
              <a:defRPr/>
            </a:pPr>
            <a:r>
              <a:rPr lang="en-US" dirty="0"/>
              <a:t>Is MORE about the way you represent Christ than what you actually do for a living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DC69EB4-8C9B-23BC-6FCA-B7C04690A342}"/>
              </a:ext>
            </a:extLst>
          </p:cNvPr>
          <p:cNvSpPr>
            <a:spLocks noGrp="1"/>
          </p:cNvSpPr>
          <p:nvPr>
            <p:ph type="title"/>
          </p:nvPr>
        </p:nvSpPr>
        <p:spPr/>
        <p:txBody>
          <a:bodyPr/>
          <a:lstStyle/>
          <a:p>
            <a:r>
              <a:rPr lang="en-US" altLang="en-US" sz="4800" b="1"/>
              <a:t>Ephesians 6:6</a:t>
            </a:r>
          </a:p>
        </p:txBody>
      </p:sp>
      <p:sp>
        <p:nvSpPr>
          <p:cNvPr id="3" name="Content Placeholder 2">
            <a:extLst>
              <a:ext uri="{FF2B5EF4-FFF2-40B4-BE49-F238E27FC236}">
                <a16:creationId xmlns:a16="http://schemas.microsoft.com/office/drawing/2014/main" id="{A52AE24A-DA0A-614D-FAB0-DD08F0618106}"/>
              </a:ext>
            </a:extLst>
          </p:cNvPr>
          <p:cNvSpPr>
            <a:spLocks noGrp="1"/>
          </p:cNvSpPr>
          <p:nvPr>
            <p:ph idx="1"/>
          </p:nvPr>
        </p:nvSpPr>
        <p:spPr/>
        <p:txBody>
          <a:bodyPr/>
          <a:lstStyle/>
          <a:p>
            <a:pPr marL="0" indent="0">
              <a:buNone/>
              <a:defRPr/>
            </a:pPr>
            <a:r>
              <a:rPr lang="en-US" b="1" dirty="0"/>
              <a:t>6</a:t>
            </a:r>
            <a:r>
              <a:rPr lang="en-US" dirty="0"/>
              <a:t> not by way of eye service, as men-pleasers, but as slaves of Christ, doing the will of God from the heart.</a:t>
            </a:r>
          </a:p>
          <a:p>
            <a:pPr>
              <a:defRPr/>
            </a:pPr>
            <a:r>
              <a:rPr lang="en-US" dirty="0"/>
              <a:t>Your focus ministry at work</a:t>
            </a:r>
          </a:p>
          <a:p>
            <a:pPr lvl="1">
              <a:defRPr/>
            </a:pPr>
            <a:r>
              <a:rPr lang="en-US" dirty="0"/>
              <a:t>Is MORE about the way you represent Christ than what you actually do for a living</a:t>
            </a:r>
          </a:p>
        </p:txBody>
      </p:sp>
      <p:sp>
        <p:nvSpPr>
          <p:cNvPr id="2" name="TextBox 1">
            <a:extLst>
              <a:ext uri="{FF2B5EF4-FFF2-40B4-BE49-F238E27FC236}">
                <a16:creationId xmlns:a16="http://schemas.microsoft.com/office/drawing/2014/main" id="{9D27129A-B18A-555A-4175-679357D36602}"/>
              </a:ext>
            </a:extLst>
          </p:cNvPr>
          <p:cNvSpPr txBox="1"/>
          <p:nvPr/>
        </p:nvSpPr>
        <p:spPr>
          <a:xfrm>
            <a:off x="2468564" y="1747838"/>
            <a:ext cx="7540625" cy="44005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marL="285750" indent="-285750">
              <a:buFont typeface="Arial" panose="020B0604020202020204" pitchFamily="34" charset="0"/>
              <a:buChar char="•"/>
              <a:defRPr/>
            </a:pPr>
            <a:r>
              <a:rPr lang="en-US" sz="4000" dirty="0"/>
              <a:t>Being a hard worker</a:t>
            </a:r>
          </a:p>
          <a:p>
            <a:pPr marL="285750" indent="-285750">
              <a:buFont typeface="Arial" panose="020B0604020202020204" pitchFamily="34" charset="0"/>
              <a:buChar char="•"/>
              <a:defRPr/>
            </a:pPr>
            <a:r>
              <a:rPr lang="en-US" sz="4000" dirty="0"/>
              <a:t>Not indulging in office gossip and drama</a:t>
            </a:r>
          </a:p>
          <a:p>
            <a:pPr marL="285750" indent="-285750">
              <a:buFont typeface="Arial" panose="020B0604020202020204" pitchFamily="34" charset="0"/>
              <a:buChar char="•"/>
              <a:defRPr/>
            </a:pPr>
            <a:r>
              <a:rPr lang="en-US" sz="4000" dirty="0"/>
              <a:t>Being respectful even to unrighteous employers</a:t>
            </a:r>
          </a:p>
          <a:p>
            <a:pPr marL="285750" indent="-285750">
              <a:buFont typeface="Arial" panose="020B0604020202020204" pitchFamily="34" charset="0"/>
              <a:buChar char="•"/>
              <a:defRPr/>
            </a:pPr>
            <a:r>
              <a:rPr lang="en-US" sz="4000" dirty="0"/>
              <a:t>Sharing your faith</a:t>
            </a:r>
          </a:p>
          <a:p>
            <a:pPr marL="285750" indent="-285750">
              <a:buFont typeface="Arial" panose="020B0604020202020204" pitchFamily="34" charset="0"/>
              <a:buChar char="•"/>
              <a:defRPr/>
            </a:pPr>
            <a:r>
              <a:rPr lang="en-US" sz="4000" dirty="0"/>
              <a:t>Having integrity of character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31EAFF7-7E1A-1F3B-1661-672B079A8B4F}"/>
              </a:ext>
            </a:extLst>
          </p:cNvPr>
          <p:cNvSpPr>
            <a:spLocks noGrp="1"/>
          </p:cNvSpPr>
          <p:nvPr>
            <p:ph type="title"/>
          </p:nvPr>
        </p:nvSpPr>
        <p:spPr/>
        <p:txBody>
          <a:bodyPr/>
          <a:lstStyle/>
          <a:p>
            <a:r>
              <a:rPr lang="en-US" altLang="en-US" sz="4800" b="1"/>
              <a:t>Ephesians 6:6</a:t>
            </a:r>
          </a:p>
        </p:txBody>
      </p:sp>
      <p:sp>
        <p:nvSpPr>
          <p:cNvPr id="3" name="Content Placeholder 2">
            <a:extLst>
              <a:ext uri="{FF2B5EF4-FFF2-40B4-BE49-F238E27FC236}">
                <a16:creationId xmlns:a16="http://schemas.microsoft.com/office/drawing/2014/main" id="{BB9EE68C-87AE-CABF-6B93-A0F46AE3C0DF}"/>
              </a:ext>
            </a:extLst>
          </p:cNvPr>
          <p:cNvSpPr>
            <a:spLocks noGrp="1"/>
          </p:cNvSpPr>
          <p:nvPr>
            <p:ph idx="1"/>
          </p:nvPr>
        </p:nvSpPr>
        <p:spPr/>
        <p:txBody>
          <a:bodyPr/>
          <a:lstStyle/>
          <a:p>
            <a:pPr marL="0" indent="0">
              <a:buNone/>
              <a:defRPr/>
            </a:pPr>
            <a:r>
              <a:rPr lang="en-US" b="1" dirty="0"/>
              <a:t>6</a:t>
            </a:r>
            <a:r>
              <a:rPr lang="en-US" dirty="0"/>
              <a:t> not by way of </a:t>
            </a:r>
            <a:r>
              <a:rPr lang="en-US" dirty="0" err="1"/>
              <a:t>eyeservice</a:t>
            </a:r>
            <a:r>
              <a:rPr lang="en-US" dirty="0"/>
              <a:t>, as men-pleasers, but as slaves of Christ, doing the will of God from the heart.</a:t>
            </a:r>
          </a:p>
          <a:p>
            <a:pPr>
              <a:defRPr/>
            </a:pPr>
            <a:r>
              <a:rPr lang="en-US" dirty="0"/>
              <a:t>Your focus ministry at work</a:t>
            </a:r>
          </a:p>
          <a:p>
            <a:pPr lvl="1">
              <a:defRPr/>
            </a:pPr>
            <a:r>
              <a:rPr lang="en-US" dirty="0"/>
              <a:t>Is MORE about the way you represent Christ than what you actually do for a living</a:t>
            </a:r>
          </a:p>
        </p:txBody>
      </p:sp>
      <p:sp>
        <p:nvSpPr>
          <p:cNvPr id="4" name="Rectangle 3">
            <a:extLst>
              <a:ext uri="{FF2B5EF4-FFF2-40B4-BE49-F238E27FC236}">
                <a16:creationId xmlns:a16="http://schemas.microsoft.com/office/drawing/2014/main" id="{1E91A0A5-F1DE-6138-2D4B-E86A31A21A3A}"/>
              </a:ext>
            </a:extLst>
          </p:cNvPr>
          <p:cNvSpPr/>
          <p:nvPr/>
        </p:nvSpPr>
        <p:spPr>
          <a:xfrm>
            <a:off x="1981201" y="847726"/>
            <a:ext cx="7967663" cy="54006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600" b="1" dirty="0">
                <a:latin typeface="Calibri" panose="020F0502020204030204" pitchFamily="34" charset="0"/>
              </a:rPr>
              <a:t>Titus 2:9–10 (NASB95) — 9</a:t>
            </a:r>
            <a:r>
              <a:rPr lang="en-US" sz="3600" dirty="0">
                <a:latin typeface="Calibri" panose="020F0502020204030204" pitchFamily="34" charset="0"/>
              </a:rPr>
              <a:t> Urge </a:t>
            </a:r>
            <a:r>
              <a:rPr lang="en-US" sz="3600" dirty="0" err="1">
                <a:latin typeface="Calibri" panose="020F0502020204030204" pitchFamily="34" charset="0"/>
              </a:rPr>
              <a:t>bondslaves</a:t>
            </a:r>
            <a:r>
              <a:rPr lang="en-US" sz="3600" dirty="0">
                <a:latin typeface="Calibri" panose="020F0502020204030204" pitchFamily="34" charset="0"/>
              </a:rPr>
              <a:t> to be subject to their own masters in everything, to be well-pleasing, not argumentative, </a:t>
            </a:r>
            <a:r>
              <a:rPr lang="en-US" sz="3600" b="1" dirty="0">
                <a:latin typeface="Calibri" panose="020F0502020204030204" pitchFamily="34" charset="0"/>
              </a:rPr>
              <a:t>10</a:t>
            </a:r>
            <a:r>
              <a:rPr lang="en-US" sz="3600" dirty="0">
                <a:latin typeface="Calibri" panose="020F0502020204030204" pitchFamily="34" charset="0"/>
              </a:rPr>
              <a:t> not pilfering, but showing all good faith </a:t>
            </a:r>
            <a:r>
              <a:rPr lang="en-US" sz="6000" b="1" u="sng" dirty="0">
                <a:latin typeface="Calibri" panose="020F0502020204030204" pitchFamily="34" charset="0"/>
              </a:rPr>
              <a:t>so that</a:t>
            </a:r>
            <a:r>
              <a:rPr lang="en-US" sz="3600" dirty="0">
                <a:latin typeface="Calibri" panose="020F0502020204030204" pitchFamily="34" charset="0"/>
              </a:rPr>
              <a:t> they will adorn the doctrine of God our Savior in every respect.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CB20-1157-63FB-82B8-E4AD9CCC9D98}"/>
              </a:ext>
            </a:extLst>
          </p:cNvPr>
          <p:cNvSpPr>
            <a:spLocks noGrp="1"/>
          </p:cNvSpPr>
          <p:nvPr>
            <p:ph type="title"/>
          </p:nvPr>
        </p:nvSpPr>
        <p:spPr/>
        <p:txBody>
          <a:bodyPr/>
          <a:lstStyle/>
          <a:p>
            <a:r>
              <a:rPr lang="en-US" dirty="0"/>
              <a:t>Building community and relationships</a:t>
            </a:r>
          </a:p>
        </p:txBody>
      </p:sp>
      <p:sp>
        <p:nvSpPr>
          <p:cNvPr id="3" name="Content Placeholder 2">
            <a:extLst>
              <a:ext uri="{FF2B5EF4-FFF2-40B4-BE49-F238E27FC236}">
                <a16:creationId xmlns:a16="http://schemas.microsoft.com/office/drawing/2014/main" id="{D62608D8-E0BB-81FB-8029-1905EBFB06B1}"/>
              </a:ext>
            </a:extLst>
          </p:cNvPr>
          <p:cNvSpPr>
            <a:spLocks noGrp="1"/>
          </p:cNvSpPr>
          <p:nvPr>
            <p:ph idx="1"/>
          </p:nvPr>
        </p:nvSpPr>
        <p:spPr/>
        <p:txBody>
          <a:bodyPr>
            <a:normAutofit fontScale="85000" lnSpcReduction="20000"/>
          </a:bodyPr>
          <a:lstStyle/>
          <a:p>
            <a:r>
              <a:rPr lang="en-US" sz="4600" dirty="0"/>
              <a:t>A 3</a:t>
            </a:r>
            <a:r>
              <a:rPr lang="en-US" sz="4600" baseline="30000" dirty="0"/>
              <a:t>rd</a:t>
            </a:r>
            <a:r>
              <a:rPr lang="en-US" sz="4600" dirty="0"/>
              <a:t> space</a:t>
            </a:r>
          </a:p>
          <a:p>
            <a:pPr marL="0" indent="0">
              <a:buNone/>
            </a:pPr>
            <a:r>
              <a:rPr lang="en-US" dirty="0"/>
              <a:t>“Imagine I told you this story: Last night, while my wife and I were watching TV, a UFO landed in our back yard. A green alien got out of the UFO and asked us to join him. So my wife and I got into his UFO, and he took us to his home planet, Jupiter. There he showed us around his home city. We had dinner with his family. Afterward, we got into the UFO and returned to earth. But when we got back, because of the space-time continuum, we went through a time portal, and only one second of earth time had passed. Do you believe me? Let’s say I tell you another story:</a:t>
            </a:r>
          </a:p>
        </p:txBody>
      </p:sp>
    </p:spTree>
    <p:extLst>
      <p:ext uri="{BB962C8B-B14F-4D97-AF65-F5344CB8AC3E}">
        <p14:creationId xmlns:p14="http://schemas.microsoft.com/office/powerpoint/2010/main" val="99107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CB20-1157-63FB-82B8-E4AD9CCC9D98}"/>
              </a:ext>
            </a:extLst>
          </p:cNvPr>
          <p:cNvSpPr>
            <a:spLocks noGrp="1"/>
          </p:cNvSpPr>
          <p:nvPr>
            <p:ph type="title"/>
          </p:nvPr>
        </p:nvSpPr>
        <p:spPr/>
        <p:txBody>
          <a:bodyPr/>
          <a:lstStyle/>
          <a:p>
            <a:r>
              <a:rPr lang="en-US" dirty="0"/>
              <a:t>Building community and relationships</a:t>
            </a:r>
          </a:p>
        </p:txBody>
      </p:sp>
      <p:sp>
        <p:nvSpPr>
          <p:cNvPr id="3" name="Content Placeholder 2">
            <a:extLst>
              <a:ext uri="{FF2B5EF4-FFF2-40B4-BE49-F238E27FC236}">
                <a16:creationId xmlns:a16="http://schemas.microsoft.com/office/drawing/2014/main" id="{D62608D8-E0BB-81FB-8029-1905EBFB06B1}"/>
              </a:ext>
            </a:extLst>
          </p:cNvPr>
          <p:cNvSpPr>
            <a:spLocks noGrp="1"/>
          </p:cNvSpPr>
          <p:nvPr>
            <p:ph idx="1"/>
          </p:nvPr>
        </p:nvSpPr>
        <p:spPr/>
        <p:txBody>
          <a:bodyPr>
            <a:normAutofit/>
          </a:bodyPr>
          <a:lstStyle/>
          <a:p>
            <a:r>
              <a:rPr lang="en-US" sz="4000" dirty="0"/>
              <a:t>A 3</a:t>
            </a:r>
            <a:r>
              <a:rPr lang="en-US" sz="4000" baseline="30000" dirty="0"/>
              <a:t>rd</a:t>
            </a:r>
            <a:r>
              <a:rPr lang="en-US" sz="4000" dirty="0"/>
              <a:t> space</a:t>
            </a:r>
          </a:p>
          <a:p>
            <a:pPr marL="0" indent="0">
              <a:buNone/>
            </a:pPr>
            <a:r>
              <a:rPr lang="en-US" dirty="0"/>
              <a:t>Two thousand years ago, God sent us his Son, Jesus. This man Jesus was 100 percent God and 100 percent human at the same time. He was born from a virgin! While he was on earth, he healed sick people and raised dead people back to life. And then he died on a cross.”</a:t>
            </a:r>
          </a:p>
        </p:txBody>
      </p:sp>
    </p:spTree>
    <p:extLst>
      <p:ext uri="{BB962C8B-B14F-4D97-AF65-F5344CB8AC3E}">
        <p14:creationId xmlns:p14="http://schemas.microsoft.com/office/powerpoint/2010/main" val="343393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CB20-1157-63FB-82B8-E4AD9CCC9D98}"/>
              </a:ext>
            </a:extLst>
          </p:cNvPr>
          <p:cNvSpPr>
            <a:spLocks noGrp="1"/>
          </p:cNvSpPr>
          <p:nvPr>
            <p:ph type="title"/>
          </p:nvPr>
        </p:nvSpPr>
        <p:spPr/>
        <p:txBody>
          <a:bodyPr/>
          <a:lstStyle/>
          <a:p>
            <a:r>
              <a:rPr lang="en-US" dirty="0"/>
              <a:t>Building community and relationships</a:t>
            </a:r>
          </a:p>
        </p:txBody>
      </p:sp>
      <p:sp>
        <p:nvSpPr>
          <p:cNvPr id="3" name="Content Placeholder 2">
            <a:extLst>
              <a:ext uri="{FF2B5EF4-FFF2-40B4-BE49-F238E27FC236}">
                <a16:creationId xmlns:a16="http://schemas.microsoft.com/office/drawing/2014/main" id="{D62608D8-E0BB-81FB-8029-1905EBFB06B1}"/>
              </a:ext>
            </a:extLst>
          </p:cNvPr>
          <p:cNvSpPr>
            <a:spLocks noGrp="1"/>
          </p:cNvSpPr>
          <p:nvPr>
            <p:ph idx="1"/>
          </p:nvPr>
        </p:nvSpPr>
        <p:spPr/>
        <p:txBody>
          <a:bodyPr>
            <a:normAutofit fontScale="92500" lnSpcReduction="10000"/>
          </a:bodyPr>
          <a:lstStyle/>
          <a:p>
            <a:r>
              <a:rPr lang="en-US" sz="4600" dirty="0"/>
              <a:t>A 3</a:t>
            </a:r>
            <a:r>
              <a:rPr lang="en-US" sz="4600" baseline="30000" dirty="0"/>
              <a:t>rd</a:t>
            </a:r>
            <a:r>
              <a:rPr lang="en-US" sz="4600" dirty="0"/>
              <a:t> space</a:t>
            </a:r>
          </a:p>
          <a:p>
            <a:pPr marL="0" indent="0">
              <a:buNone/>
            </a:pPr>
            <a:r>
              <a:rPr lang="en-US" dirty="0"/>
              <a:t>“If you believe this, he will take away all your sins and forgive you. But he didn’t stay dead. He rose again to life and is now in heaven. If you trust him, God’s Spirit lives in you right now. When you die, your soul will leave your dead body to be with Jesus in heaven. And one day, he will return and set up a kingdom on earth. And when he does, your dead body will rise from the grave and be reunited to your soul. Do you believe me?</a:t>
            </a:r>
          </a:p>
        </p:txBody>
      </p:sp>
    </p:spTree>
    <p:extLst>
      <p:ext uri="{BB962C8B-B14F-4D97-AF65-F5344CB8AC3E}">
        <p14:creationId xmlns:p14="http://schemas.microsoft.com/office/powerpoint/2010/main" val="407399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CB20-1157-63FB-82B8-E4AD9CCC9D98}"/>
              </a:ext>
            </a:extLst>
          </p:cNvPr>
          <p:cNvSpPr>
            <a:spLocks noGrp="1"/>
          </p:cNvSpPr>
          <p:nvPr>
            <p:ph type="title"/>
          </p:nvPr>
        </p:nvSpPr>
        <p:spPr/>
        <p:txBody>
          <a:bodyPr/>
          <a:lstStyle/>
          <a:p>
            <a:r>
              <a:rPr lang="en-US" dirty="0"/>
              <a:t>Building community and relationships</a:t>
            </a:r>
          </a:p>
        </p:txBody>
      </p:sp>
      <p:sp>
        <p:nvSpPr>
          <p:cNvPr id="3" name="Content Placeholder 2">
            <a:extLst>
              <a:ext uri="{FF2B5EF4-FFF2-40B4-BE49-F238E27FC236}">
                <a16:creationId xmlns:a16="http://schemas.microsoft.com/office/drawing/2014/main" id="{D62608D8-E0BB-81FB-8029-1905EBFB06B1}"/>
              </a:ext>
            </a:extLst>
          </p:cNvPr>
          <p:cNvSpPr>
            <a:spLocks noGrp="1"/>
          </p:cNvSpPr>
          <p:nvPr>
            <p:ph idx="1"/>
          </p:nvPr>
        </p:nvSpPr>
        <p:spPr/>
        <p:txBody>
          <a:bodyPr>
            <a:normAutofit fontScale="92500" lnSpcReduction="10000"/>
          </a:bodyPr>
          <a:lstStyle/>
          <a:p>
            <a:r>
              <a:rPr lang="en-US" sz="4600" dirty="0"/>
              <a:t>A 3</a:t>
            </a:r>
            <a:r>
              <a:rPr lang="en-US" sz="4600" baseline="30000" dirty="0"/>
              <a:t>rd</a:t>
            </a:r>
            <a:r>
              <a:rPr lang="en-US" sz="4600" dirty="0"/>
              <a:t> space</a:t>
            </a:r>
          </a:p>
          <a:p>
            <a:pPr marL="0" indent="0">
              <a:buNone/>
            </a:pPr>
            <a:r>
              <a:rPr lang="en-US" dirty="0"/>
              <a:t>Assuming that you are a Christian, I want you to consider a question. Why are you happy to believe the second story about Jesus, but not the first story about the UFO? Let’s face it, the second story sounds quite unbelievable if you aren’t already a believer. Even as I’m writing it, I’m not quite sure I can believe it. To be honest, the story about the UFO sounds slightly more believable than the Jesus story.”</a:t>
            </a:r>
          </a:p>
        </p:txBody>
      </p:sp>
    </p:spTree>
    <p:extLst>
      <p:ext uri="{BB962C8B-B14F-4D97-AF65-F5344CB8AC3E}">
        <p14:creationId xmlns:p14="http://schemas.microsoft.com/office/powerpoint/2010/main" val="387614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CB20-1157-63FB-82B8-E4AD9CCC9D98}"/>
              </a:ext>
            </a:extLst>
          </p:cNvPr>
          <p:cNvSpPr>
            <a:spLocks noGrp="1"/>
          </p:cNvSpPr>
          <p:nvPr>
            <p:ph type="title"/>
          </p:nvPr>
        </p:nvSpPr>
        <p:spPr/>
        <p:txBody>
          <a:bodyPr/>
          <a:lstStyle/>
          <a:p>
            <a:r>
              <a:rPr lang="en-US" dirty="0"/>
              <a:t>Building community and relationships</a:t>
            </a:r>
          </a:p>
        </p:txBody>
      </p:sp>
      <p:sp>
        <p:nvSpPr>
          <p:cNvPr id="3" name="Content Placeholder 2">
            <a:extLst>
              <a:ext uri="{FF2B5EF4-FFF2-40B4-BE49-F238E27FC236}">
                <a16:creationId xmlns:a16="http://schemas.microsoft.com/office/drawing/2014/main" id="{D62608D8-E0BB-81FB-8029-1905EBFB06B1}"/>
              </a:ext>
            </a:extLst>
          </p:cNvPr>
          <p:cNvSpPr>
            <a:spLocks noGrp="1"/>
          </p:cNvSpPr>
          <p:nvPr>
            <p:ph idx="1"/>
          </p:nvPr>
        </p:nvSpPr>
        <p:spPr/>
        <p:txBody>
          <a:bodyPr>
            <a:normAutofit fontScale="85000" lnSpcReduction="20000"/>
          </a:bodyPr>
          <a:lstStyle/>
          <a:p>
            <a:r>
              <a:rPr lang="en-US" sz="4600" dirty="0"/>
              <a:t>A 3</a:t>
            </a:r>
            <a:r>
              <a:rPr lang="en-US" sz="4600" baseline="30000" dirty="0"/>
              <a:t>rd</a:t>
            </a:r>
            <a:r>
              <a:rPr lang="en-US" sz="4600" dirty="0"/>
              <a:t> space</a:t>
            </a:r>
          </a:p>
          <a:p>
            <a:pPr marL="0" indent="0">
              <a:buNone/>
            </a:pPr>
            <a:r>
              <a:rPr lang="en-US" dirty="0"/>
              <a:t>“Imagine that in a room of fifty of your trusted friends and family, I’m the only one who tells you the UFO story. You’ll think that I’m a schmuck. But let’s say that as I tell the UFO story, half the people in the room say, “Me too! A UFO landed in our back yard as well!” Now you’ll be thinking, “Hmm, maybe there’s something to this story.” Suddenly, my story is more plausible. Now let’s say that as I tell the story, everyone in the room also says, “Me too! A UFO landed in our back yard, and we also went to Jupiter last night.</a:t>
            </a:r>
          </a:p>
        </p:txBody>
      </p:sp>
    </p:spTree>
    <p:extLst>
      <p:ext uri="{BB962C8B-B14F-4D97-AF65-F5344CB8AC3E}">
        <p14:creationId xmlns:p14="http://schemas.microsoft.com/office/powerpoint/2010/main" val="241388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AD4B49D-282B-7178-ABDF-6684344363D3}"/>
              </a:ext>
            </a:extLst>
          </p:cNvPr>
          <p:cNvSpPr>
            <a:spLocks noGrp="1"/>
          </p:cNvSpPr>
          <p:nvPr>
            <p:ph type="title"/>
          </p:nvPr>
        </p:nvSpPr>
        <p:spPr/>
        <p:txBody>
          <a:bodyPr/>
          <a:lstStyle/>
          <a:p>
            <a:pPr eaLnBrk="1" hangingPunct="1"/>
            <a:r>
              <a:rPr lang="en-US" altLang="en-US"/>
              <a:t>Ephesians</a:t>
            </a:r>
          </a:p>
        </p:txBody>
      </p:sp>
      <p:sp>
        <p:nvSpPr>
          <p:cNvPr id="3" name="Content Placeholder 2">
            <a:extLst>
              <a:ext uri="{FF2B5EF4-FFF2-40B4-BE49-F238E27FC236}">
                <a16:creationId xmlns:a16="http://schemas.microsoft.com/office/drawing/2014/main" id="{1957849D-9929-E5B5-B3BF-8F61387989CE}"/>
              </a:ext>
            </a:extLst>
          </p:cNvPr>
          <p:cNvSpPr>
            <a:spLocks noGrp="1"/>
          </p:cNvSpPr>
          <p:nvPr>
            <p:ph idx="1"/>
          </p:nvPr>
        </p:nvSpPr>
        <p:spPr/>
        <p:txBody>
          <a:bodyPr/>
          <a:lstStyle/>
          <a:p>
            <a:pPr marL="0" indent="0">
              <a:buNone/>
              <a:defRPr/>
            </a:pPr>
            <a:r>
              <a:rPr lang="en-US" dirty="0"/>
              <a:t>Rooted in our value before God, and our new identity</a:t>
            </a:r>
          </a:p>
          <a:p>
            <a:pPr lvl="1" eaLnBrk="1" hangingPunct="1">
              <a:defRPr/>
            </a:pPr>
            <a:r>
              <a:rPr lang="en-US" sz="4400" dirty="0"/>
              <a:t>We are able to love sacrificially</a:t>
            </a:r>
          </a:p>
          <a:p>
            <a:pPr lvl="1" eaLnBrk="1" hangingPunct="1">
              <a:defRPr/>
            </a:pPr>
            <a:r>
              <a:rPr lang="en-US" sz="4400" dirty="0"/>
              <a:t>We are able to operate under authority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CB20-1157-63FB-82B8-E4AD9CCC9D98}"/>
              </a:ext>
            </a:extLst>
          </p:cNvPr>
          <p:cNvSpPr>
            <a:spLocks noGrp="1"/>
          </p:cNvSpPr>
          <p:nvPr>
            <p:ph type="title"/>
          </p:nvPr>
        </p:nvSpPr>
        <p:spPr/>
        <p:txBody>
          <a:bodyPr/>
          <a:lstStyle/>
          <a:p>
            <a:r>
              <a:rPr lang="en-US" dirty="0"/>
              <a:t>Building community and relationships</a:t>
            </a:r>
          </a:p>
        </p:txBody>
      </p:sp>
      <p:sp>
        <p:nvSpPr>
          <p:cNvPr id="3" name="Content Placeholder 2">
            <a:extLst>
              <a:ext uri="{FF2B5EF4-FFF2-40B4-BE49-F238E27FC236}">
                <a16:creationId xmlns:a16="http://schemas.microsoft.com/office/drawing/2014/main" id="{D62608D8-E0BB-81FB-8029-1905EBFB06B1}"/>
              </a:ext>
            </a:extLst>
          </p:cNvPr>
          <p:cNvSpPr>
            <a:spLocks noGrp="1"/>
          </p:cNvSpPr>
          <p:nvPr>
            <p:ph idx="1"/>
          </p:nvPr>
        </p:nvSpPr>
        <p:spPr/>
        <p:txBody>
          <a:bodyPr>
            <a:normAutofit/>
          </a:bodyPr>
          <a:lstStyle/>
          <a:p>
            <a:r>
              <a:rPr lang="en-US" sz="4600" dirty="0"/>
              <a:t>A 3</a:t>
            </a:r>
            <a:r>
              <a:rPr lang="en-US" sz="4600" baseline="30000" dirty="0"/>
              <a:t>rd</a:t>
            </a:r>
            <a:r>
              <a:rPr lang="en-US" sz="4600" dirty="0"/>
              <a:t> space</a:t>
            </a:r>
          </a:p>
          <a:p>
            <a:pPr marL="0" indent="0">
              <a:buNone/>
            </a:pPr>
            <a:r>
              <a:rPr lang="en-US" dirty="0"/>
              <a:t>I thought that was you I saw, but I just wasn’t sure, so I didn’t wave, just in case.” Suddenly, you’re the schmuck, the one and only person who doesn’t believe in the UFO story. My story has become a lot more plausible.”</a:t>
            </a:r>
          </a:p>
          <a:p>
            <a:pPr marL="0" indent="0">
              <a:buNone/>
            </a:pPr>
            <a:r>
              <a:rPr lang="en-US" dirty="0"/>
              <a:t>-Sam Chan “Evangelism in a Skeptical World”</a:t>
            </a:r>
          </a:p>
        </p:txBody>
      </p:sp>
      <p:sp>
        <p:nvSpPr>
          <p:cNvPr id="4" name="Rectangle 3">
            <a:extLst>
              <a:ext uri="{FF2B5EF4-FFF2-40B4-BE49-F238E27FC236}">
                <a16:creationId xmlns:a16="http://schemas.microsoft.com/office/drawing/2014/main" id="{1E91A0A5-F1DE-6138-2D4B-E86A31A21A3A}"/>
              </a:ext>
            </a:extLst>
          </p:cNvPr>
          <p:cNvSpPr/>
          <p:nvPr/>
        </p:nvSpPr>
        <p:spPr>
          <a:xfrm>
            <a:off x="1771651" y="1233751"/>
            <a:ext cx="9404349" cy="43904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Aft>
                <a:spcPts val="1000"/>
              </a:spcAft>
              <a:defRPr/>
            </a:pPr>
            <a:r>
              <a:rPr lang="en-US" sz="3600" b="1" dirty="0">
                <a:latin typeface="Calibri" panose="020F0502020204030204" pitchFamily="34" charset="0"/>
              </a:rPr>
              <a:t>Yeah, but I work from home</a:t>
            </a:r>
          </a:p>
          <a:p>
            <a:pPr>
              <a:lnSpc>
                <a:spcPct val="115000"/>
              </a:lnSpc>
              <a:spcAft>
                <a:spcPts val="1000"/>
              </a:spcAft>
              <a:defRPr/>
            </a:pPr>
            <a:r>
              <a:rPr lang="en-US" sz="3600" b="1" dirty="0">
                <a:latin typeface="Calibri" panose="020F0502020204030204" pitchFamily="34" charset="0"/>
              </a:rPr>
              <a:t>-Organize an in-office day</a:t>
            </a:r>
          </a:p>
          <a:p>
            <a:pPr>
              <a:lnSpc>
                <a:spcPct val="115000"/>
              </a:lnSpc>
              <a:spcAft>
                <a:spcPts val="1000"/>
              </a:spcAft>
              <a:defRPr/>
            </a:pPr>
            <a:r>
              <a:rPr lang="en-US" sz="3600" b="1" dirty="0">
                <a:latin typeface="Calibri" panose="020F0502020204030204" pitchFamily="34" charset="0"/>
              </a:rPr>
              <a:t>-Weekly or monthly afterwork happy hour</a:t>
            </a:r>
          </a:p>
          <a:p>
            <a:pPr>
              <a:lnSpc>
                <a:spcPct val="115000"/>
              </a:lnSpc>
              <a:spcAft>
                <a:spcPts val="1000"/>
              </a:spcAft>
              <a:defRPr/>
            </a:pPr>
            <a:r>
              <a:rPr lang="en-US" sz="3600" b="1" dirty="0">
                <a:latin typeface="Calibri" panose="020F0502020204030204" pitchFamily="34" charset="0"/>
              </a:rPr>
              <a:t>-Be active on slack and work to connect people</a:t>
            </a:r>
          </a:p>
          <a:p>
            <a:pPr>
              <a:lnSpc>
                <a:spcPct val="115000"/>
              </a:lnSpc>
              <a:spcAft>
                <a:spcPts val="1000"/>
              </a:spcAft>
              <a:defRPr/>
            </a:pPr>
            <a:r>
              <a:rPr lang="en-US" sz="3600" b="1" dirty="0">
                <a:latin typeface="Calibri" panose="020F0502020204030204" pitchFamily="34" charset="0"/>
              </a:rPr>
              <a:t>-People need community, you can build that with people at work</a:t>
            </a:r>
            <a:endParaRPr lang="en-US" sz="3600" dirty="0">
              <a:latin typeface="Calibri" panose="020F0502020204030204" pitchFamily="34" charset="0"/>
            </a:endParaRPr>
          </a:p>
        </p:txBody>
      </p:sp>
    </p:spTree>
    <p:extLst>
      <p:ext uri="{BB962C8B-B14F-4D97-AF65-F5344CB8AC3E}">
        <p14:creationId xmlns:p14="http://schemas.microsoft.com/office/powerpoint/2010/main" val="11572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6AA9D95-64E6-8661-2075-F4FACB96DB95}"/>
              </a:ext>
            </a:extLst>
          </p:cNvPr>
          <p:cNvSpPr>
            <a:spLocks noGrp="1"/>
          </p:cNvSpPr>
          <p:nvPr>
            <p:ph type="title"/>
          </p:nvPr>
        </p:nvSpPr>
        <p:spPr/>
        <p:txBody>
          <a:bodyPr/>
          <a:lstStyle/>
          <a:p>
            <a:r>
              <a:rPr lang="en-US" altLang="en-US" b="1"/>
              <a:t>Ephesians 6:7–8 (NASB95) —</a:t>
            </a:r>
            <a:endParaRPr lang="en-US" altLang="en-US"/>
          </a:p>
        </p:txBody>
      </p:sp>
      <p:sp>
        <p:nvSpPr>
          <p:cNvPr id="3" name="Content Placeholder 2">
            <a:extLst>
              <a:ext uri="{FF2B5EF4-FFF2-40B4-BE49-F238E27FC236}">
                <a16:creationId xmlns:a16="http://schemas.microsoft.com/office/drawing/2014/main" id="{F0F5A124-7EBA-D508-A62B-55959181C65F}"/>
              </a:ext>
            </a:extLst>
          </p:cNvPr>
          <p:cNvSpPr>
            <a:spLocks noGrp="1"/>
          </p:cNvSpPr>
          <p:nvPr>
            <p:ph idx="1"/>
          </p:nvPr>
        </p:nvSpPr>
        <p:spPr/>
        <p:txBody>
          <a:bodyPr/>
          <a:lstStyle/>
          <a:p>
            <a:pPr marL="0" indent="0">
              <a:buNone/>
              <a:defRPr/>
            </a:pPr>
            <a:r>
              <a:rPr lang="en-US" b="1" dirty="0"/>
              <a:t>7</a:t>
            </a:r>
            <a:r>
              <a:rPr lang="en-US" dirty="0"/>
              <a:t> With good will render service, as to the Lord, and not to men, </a:t>
            </a:r>
            <a:r>
              <a:rPr lang="en-US" b="1" dirty="0"/>
              <a:t>8</a:t>
            </a:r>
            <a:r>
              <a:rPr lang="en-US" dirty="0"/>
              <a:t> knowing that whatever good thing each one does, this he will receive back from the Lord, whether slave or free. </a:t>
            </a:r>
          </a:p>
          <a:p>
            <a:pPr marL="0" indent="0">
              <a:buNone/>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84AB113-AA66-29F1-85CA-AEC5E1AE23B4}"/>
              </a:ext>
            </a:extLst>
          </p:cNvPr>
          <p:cNvSpPr>
            <a:spLocks noGrp="1"/>
          </p:cNvSpPr>
          <p:nvPr>
            <p:ph type="title"/>
          </p:nvPr>
        </p:nvSpPr>
        <p:spPr/>
        <p:txBody>
          <a:bodyPr/>
          <a:lstStyle/>
          <a:p>
            <a:r>
              <a:rPr lang="en-US" altLang="en-US" b="1" dirty="0"/>
              <a:t>Ephesians 6:7–8 (NASB95) —</a:t>
            </a:r>
            <a:endParaRPr lang="en-US" altLang="en-US" dirty="0"/>
          </a:p>
        </p:txBody>
      </p:sp>
      <p:sp>
        <p:nvSpPr>
          <p:cNvPr id="3" name="Content Placeholder 2">
            <a:extLst>
              <a:ext uri="{FF2B5EF4-FFF2-40B4-BE49-F238E27FC236}">
                <a16:creationId xmlns:a16="http://schemas.microsoft.com/office/drawing/2014/main" id="{156D7439-D146-60E8-5598-F22F6D03453B}"/>
              </a:ext>
            </a:extLst>
          </p:cNvPr>
          <p:cNvSpPr>
            <a:spLocks noGrp="1"/>
          </p:cNvSpPr>
          <p:nvPr>
            <p:ph idx="1"/>
          </p:nvPr>
        </p:nvSpPr>
        <p:spPr/>
        <p:txBody>
          <a:bodyPr/>
          <a:lstStyle/>
          <a:p>
            <a:pPr marL="0" indent="0">
              <a:buNone/>
              <a:defRPr/>
            </a:pPr>
            <a:r>
              <a:rPr lang="en-US" b="1" dirty="0"/>
              <a:t>7</a:t>
            </a:r>
            <a:r>
              <a:rPr lang="en-US" dirty="0"/>
              <a:t> With good will render service, as to the Lord, and not to men, </a:t>
            </a:r>
            <a:r>
              <a:rPr lang="en-US" b="1" dirty="0"/>
              <a:t>8</a:t>
            </a:r>
            <a:r>
              <a:rPr lang="en-US" dirty="0"/>
              <a:t> knowing that whatever good thing each one does, this he will receive back from the Lord, whether slave or free. </a:t>
            </a:r>
          </a:p>
          <a:p>
            <a:pPr marL="0" indent="0">
              <a:buNone/>
              <a:defRPr/>
            </a:pPr>
            <a:endParaRPr lang="en-US" dirty="0"/>
          </a:p>
        </p:txBody>
      </p:sp>
      <p:sp>
        <p:nvSpPr>
          <p:cNvPr id="2" name="TextBox 1">
            <a:extLst>
              <a:ext uri="{FF2B5EF4-FFF2-40B4-BE49-F238E27FC236}">
                <a16:creationId xmlns:a16="http://schemas.microsoft.com/office/drawing/2014/main" id="{AE55269B-F4C2-C8F5-5103-49D276D7707E}"/>
              </a:ext>
            </a:extLst>
          </p:cNvPr>
          <p:cNvSpPr txBox="1"/>
          <p:nvPr/>
        </p:nvSpPr>
        <p:spPr>
          <a:xfrm>
            <a:off x="1524001" y="427039"/>
            <a:ext cx="8983663" cy="50783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600" dirty="0"/>
              <a:t>Is my work ministry?</a:t>
            </a:r>
          </a:p>
          <a:p>
            <a:pPr marL="285750" indent="-285750">
              <a:buFont typeface="Arial" panose="020B0604020202020204" pitchFamily="34" charset="0"/>
              <a:buChar char="•"/>
              <a:defRPr/>
            </a:pPr>
            <a:r>
              <a:rPr lang="en-US" sz="3600" dirty="0"/>
              <a:t>I work 1/3 of the hours in my day, maybe more!</a:t>
            </a:r>
          </a:p>
          <a:p>
            <a:pPr marL="285750" indent="-285750">
              <a:buFont typeface="Arial" panose="020B0604020202020204" pitchFamily="34" charset="0"/>
              <a:buChar char="•"/>
              <a:defRPr/>
            </a:pPr>
            <a:r>
              <a:rPr lang="en-US" sz="3600" dirty="0"/>
              <a:t>I may not be a minister, but society needs businesses, services, education.</a:t>
            </a:r>
          </a:p>
          <a:p>
            <a:pPr marL="285750" indent="-285750">
              <a:buFont typeface="Arial" panose="020B0604020202020204" pitchFamily="34" charset="0"/>
              <a:buChar char="•"/>
              <a:defRPr/>
            </a:pPr>
            <a:r>
              <a:rPr lang="en-US" sz="3600" dirty="0"/>
              <a:t>If I can work hard, I can make more money to support more of God’s work</a:t>
            </a:r>
          </a:p>
          <a:p>
            <a:pPr marL="285750" indent="-285750">
              <a:buFont typeface="Arial" panose="020B0604020202020204" pitchFamily="34" charset="0"/>
              <a:buChar char="•"/>
              <a:defRPr/>
            </a:pPr>
            <a:r>
              <a:rPr lang="en-US" sz="3600" dirty="0"/>
              <a:t>Maybe the most spiritual thing that I do is put my career at the top of my priorities?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D230B8B-EC33-630C-BF2F-C6EBAF8C1615}"/>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35C4DF2D-AB2D-A879-C4E7-57890653D822}"/>
              </a:ext>
            </a:extLst>
          </p:cNvPr>
          <p:cNvSpPr>
            <a:spLocks noGrp="1"/>
          </p:cNvSpPr>
          <p:nvPr>
            <p:ph idx="1"/>
          </p:nvPr>
        </p:nvSpPr>
        <p:spPr/>
        <p:txBody>
          <a:bodyPr/>
          <a:lstStyle/>
          <a:p>
            <a:pPr>
              <a:defRPr/>
            </a:pPr>
            <a:r>
              <a:rPr lang="en-US" dirty="0"/>
              <a:t>The world system is constructed by the enemies of God to keep you from putting God first.</a:t>
            </a:r>
          </a:p>
        </p:txBody>
      </p:sp>
      <p:sp>
        <p:nvSpPr>
          <p:cNvPr id="4" name="Rectangle 3">
            <a:extLst>
              <a:ext uri="{FF2B5EF4-FFF2-40B4-BE49-F238E27FC236}">
                <a16:creationId xmlns:a16="http://schemas.microsoft.com/office/drawing/2014/main" id="{6CE98C72-B9A3-740D-50EB-D09FE384191B}"/>
              </a:ext>
            </a:extLst>
          </p:cNvPr>
          <p:cNvSpPr/>
          <p:nvPr/>
        </p:nvSpPr>
        <p:spPr>
          <a:xfrm>
            <a:off x="2714625" y="3327400"/>
            <a:ext cx="7194550" cy="26416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600" b="1" dirty="0">
                <a:latin typeface="Calibri" panose="020F0502020204030204" pitchFamily="34" charset="0"/>
              </a:rPr>
              <a:t>1 John 5:19 (NASB95) — 19</a:t>
            </a:r>
            <a:r>
              <a:rPr lang="en-US" sz="3600" dirty="0">
                <a:latin typeface="Calibri" panose="020F0502020204030204" pitchFamily="34" charset="0"/>
              </a:rPr>
              <a:t> We know that we are of God, and that the whole world lies in the power of the evil one.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18D020C-5508-BFD9-CB02-A7A3FC0D6976}"/>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0914C942-C1BC-1096-63C8-A445FD73FDD8}"/>
              </a:ext>
            </a:extLst>
          </p:cNvPr>
          <p:cNvSpPr>
            <a:spLocks noGrp="1"/>
          </p:cNvSpPr>
          <p:nvPr>
            <p:ph idx="1"/>
          </p:nvPr>
        </p:nvSpPr>
        <p:spPr/>
        <p:txBody>
          <a:bodyPr/>
          <a:lstStyle/>
          <a:p>
            <a:pPr>
              <a:defRPr/>
            </a:pPr>
            <a:r>
              <a:rPr lang="en-US" dirty="0"/>
              <a:t>A major tactic that is used against us is to lure us away from the spiritual and toward the material</a:t>
            </a:r>
          </a:p>
        </p:txBody>
      </p:sp>
      <p:sp>
        <p:nvSpPr>
          <p:cNvPr id="5" name="Rectangle 4">
            <a:extLst>
              <a:ext uri="{FF2B5EF4-FFF2-40B4-BE49-F238E27FC236}">
                <a16:creationId xmlns:a16="http://schemas.microsoft.com/office/drawing/2014/main" id="{C4D78857-673E-F57B-6104-706E5D8EFE47}"/>
              </a:ext>
            </a:extLst>
          </p:cNvPr>
          <p:cNvSpPr/>
          <p:nvPr/>
        </p:nvSpPr>
        <p:spPr>
          <a:xfrm>
            <a:off x="2312989" y="3927475"/>
            <a:ext cx="7716837" cy="23574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200" b="1" dirty="0">
                <a:latin typeface="Calibri" panose="020F0502020204030204" pitchFamily="34" charset="0"/>
              </a:rPr>
              <a:t>1 John 2:16 (NASB95) — 16</a:t>
            </a:r>
            <a:r>
              <a:rPr lang="en-US" sz="3200" dirty="0">
                <a:latin typeface="Calibri" panose="020F0502020204030204" pitchFamily="34" charset="0"/>
              </a:rPr>
              <a:t> For all that is in the world, the lust of the flesh and the lust of the eyes and the boastful pride of life, is not from the Father, but is from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36E157B-5011-F76D-43A5-FF637A1D38F1}"/>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7A72F319-95F6-DF45-ABDA-779C1EAA2CBF}"/>
              </a:ext>
            </a:extLst>
          </p:cNvPr>
          <p:cNvSpPr>
            <a:spLocks noGrp="1"/>
          </p:cNvSpPr>
          <p:nvPr>
            <p:ph idx="1"/>
          </p:nvPr>
        </p:nvSpPr>
        <p:spPr/>
        <p:txBody>
          <a:bodyPr>
            <a:normAutofit/>
          </a:bodyPr>
          <a:lstStyle/>
          <a:p>
            <a:pPr>
              <a:defRPr/>
            </a:pPr>
            <a:r>
              <a:rPr lang="en-US" dirty="0"/>
              <a:t>It’s pretty easy to see how we would be tempted to put career, material advancement, and success as a top priority.</a:t>
            </a:r>
          </a:p>
          <a:p>
            <a:pPr>
              <a:defRPr/>
            </a:pPr>
            <a:r>
              <a:rPr lang="en-US" dirty="0"/>
              <a:t>We should work hard</a:t>
            </a:r>
          </a:p>
          <a:p>
            <a:pPr>
              <a:defRPr/>
            </a:pPr>
            <a:r>
              <a:rPr lang="en-US" dirty="0"/>
              <a:t>We should minister at work</a:t>
            </a:r>
          </a:p>
          <a:p>
            <a:pPr>
              <a:defRPr/>
            </a:pPr>
            <a:r>
              <a:rPr lang="en-US" dirty="0"/>
              <a:t>We should be very suspicious of our desire to prioritize our careers over spiritual things.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65536F3-1B8D-D13E-5DA2-3A35D252888C}"/>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C3512921-CE75-210D-0139-8E5F7C447747}"/>
              </a:ext>
            </a:extLst>
          </p:cNvPr>
          <p:cNvSpPr>
            <a:spLocks noGrp="1"/>
          </p:cNvSpPr>
          <p:nvPr>
            <p:ph idx="1"/>
          </p:nvPr>
        </p:nvSpPr>
        <p:spPr/>
        <p:txBody>
          <a:bodyPr/>
          <a:lstStyle/>
          <a:p>
            <a:pPr>
              <a:defRPr/>
            </a:pPr>
            <a:r>
              <a:rPr lang="en-US" dirty="0"/>
              <a:t>AND resist the temptation to spiritualize our desire to put career as our top priority.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CFA2070-6974-7292-F541-1BB02248A129}"/>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84B706CE-1A11-6914-09E1-3436DEF8A34C}"/>
              </a:ext>
            </a:extLst>
          </p:cNvPr>
          <p:cNvSpPr>
            <a:spLocks noGrp="1"/>
          </p:cNvSpPr>
          <p:nvPr>
            <p:ph idx="1"/>
          </p:nvPr>
        </p:nvSpPr>
        <p:spPr/>
        <p:txBody>
          <a:bodyPr/>
          <a:lstStyle/>
          <a:p>
            <a:pPr>
              <a:defRPr/>
            </a:pPr>
            <a:r>
              <a:rPr lang="en-US" dirty="0"/>
              <a:t>Jesus gave us some principles that really help</a:t>
            </a:r>
          </a:p>
          <a:p>
            <a:pPr lvl="1">
              <a:defRPr/>
            </a:pPr>
            <a:r>
              <a:rPr lang="en-US" dirty="0"/>
              <a:t>1) God should come first</a:t>
            </a:r>
          </a:p>
        </p:txBody>
      </p:sp>
      <p:sp>
        <p:nvSpPr>
          <p:cNvPr id="2" name="Rectangle 1">
            <a:extLst>
              <a:ext uri="{FF2B5EF4-FFF2-40B4-BE49-F238E27FC236}">
                <a16:creationId xmlns:a16="http://schemas.microsoft.com/office/drawing/2014/main" id="{95BC6298-A76F-1C74-E425-DE0BA571DFBE}"/>
              </a:ext>
            </a:extLst>
          </p:cNvPr>
          <p:cNvSpPr/>
          <p:nvPr/>
        </p:nvSpPr>
        <p:spPr>
          <a:xfrm>
            <a:off x="2455863" y="3440113"/>
            <a:ext cx="6832600" cy="264001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600" b="1" dirty="0">
                <a:latin typeface="Calibri" panose="020F0502020204030204" pitchFamily="34" charset="0"/>
              </a:rPr>
              <a:t>Matthew 6:33 (NASB95) — 33</a:t>
            </a:r>
            <a:r>
              <a:rPr lang="en-US" sz="3600" dirty="0">
                <a:latin typeface="Calibri" panose="020F0502020204030204" pitchFamily="34" charset="0"/>
              </a:rPr>
              <a:t> “But seek first His kingdom and His righteousness, and all these things will be added to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F06C70E-98B1-E184-AD12-221AE7B04AC0}"/>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560CEEA6-A20B-81A8-EC93-C99875432A1A}"/>
              </a:ext>
            </a:extLst>
          </p:cNvPr>
          <p:cNvSpPr>
            <a:spLocks noGrp="1"/>
          </p:cNvSpPr>
          <p:nvPr>
            <p:ph idx="1"/>
          </p:nvPr>
        </p:nvSpPr>
        <p:spPr/>
        <p:txBody>
          <a:bodyPr/>
          <a:lstStyle/>
          <a:p>
            <a:pPr>
              <a:defRPr/>
            </a:pPr>
            <a:r>
              <a:rPr lang="en-US" dirty="0"/>
              <a:t>Jesus gave us some principles that really help</a:t>
            </a:r>
          </a:p>
          <a:p>
            <a:pPr lvl="1">
              <a:defRPr/>
            </a:pPr>
            <a:r>
              <a:rPr lang="en-US" dirty="0"/>
              <a:t>2) The people of God and our family follow right after</a:t>
            </a:r>
          </a:p>
        </p:txBody>
      </p:sp>
      <p:sp>
        <p:nvSpPr>
          <p:cNvPr id="4" name="Rectangle 3">
            <a:extLst>
              <a:ext uri="{FF2B5EF4-FFF2-40B4-BE49-F238E27FC236}">
                <a16:creationId xmlns:a16="http://schemas.microsoft.com/office/drawing/2014/main" id="{D09A74EF-23FB-6A66-47EA-7ADC257716DD}"/>
              </a:ext>
            </a:extLst>
          </p:cNvPr>
          <p:cNvSpPr/>
          <p:nvPr/>
        </p:nvSpPr>
        <p:spPr>
          <a:xfrm>
            <a:off x="2328985" y="3145173"/>
            <a:ext cx="7591425" cy="29241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200" b="1" dirty="0">
                <a:latin typeface="Calibri" panose="020F0502020204030204" pitchFamily="34" charset="0"/>
              </a:rPr>
              <a:t>Matthew 22:37–40 (NASB95) — 37</a:t>
            </a:r>
            <a:r>
              <a:rPr lang="en-US" sz="3200" dirty="0">
                <a:latin typeface="Calibri" panose="020F0502020204030204" pitchFamily="34" charset="0"/>
              </a:rPr>
              <a:t> And He said to him, “ ‘</a:t>
            </a:r>
            <a:r>
              <a:rPr lang="en-US" sz="3200" cap="small" dirty="0">
                <a:latin typeface="Calibri" panose="020F0502020204030204" pitchFamily="34" charset="0"/>
              </a:rPr>
              <a:t>You shall love the Lord your God with all your heart</a:t>
            </a:r>
            <a:r>
              <a:rPr lang="en-US" sz="3200" dirty="0">
                <a:latin typeface="Calibri" panose="020F0502020204030204" pitchFamily="34" charset="0"/>
              </a:rPr>
              <a:t>, </a:t>
            </a:r>
            <a:r>
              <a:rPr lang="en-US" sz="3200" cap="small" dirty="0">
                <a:latin typeface="Calibri" panose="020F0502020204030204" pitchFamily="34" charset="0"/>
              </a:rPr>
              <a:t>and with all your soul</a:t>
            </a:r>
            <a:r>
              <a:rPr lang="en-US" sz="3200" dirty="0">
                <a:latin typeface="Calibri" panose="020F0502020204030204" pitchFamily="34" charset="0"/>
              </a:rPr>
              <a:t>, </a:t>
            </a:r>
            <a:r>
              <a:rPr lang="en-US" sz="3200" cap="small" dirty="0">
                <a:latin typeface="Calibri" panose="020F0502020204030204" pitchFamily="34" charset="0"/>
              </a:rPr>
              <a:t>and with all your mind</a:t>
            </a:r>
            <a:r>
              <a:rPr lang="en-US" sz="3200" dirty="0">
                <a:latin typeface="Calibri" panose="020F0502020204030204" pitchFamily="34" charset="0"/>
              </a:rPr>
              <a:t>.’ </a:t>
            </a:r>
            <a:r>
              <a:rPr lang="en-US" sz="3200" b="1" dirty="0">
                <a:latin typeface="Calibri" panose="020F0502020204030204" pitchFamily="34" charset="0"/>
              </a:rPr>
              <a:t>38</a:t>
            </a:r>
            <a:r>
              <a:rPr lang="en-US" sz="3200" dirty="0">
                <a:latin typeface="Calibri" panose="020F0502020204030204" pitchFamily="34" charset="0"/>
              </a:rPr>
              <a:t> “This is the great and foremost commandment.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E642ADC-0606-AF7C-7F0A-3B59429C0A6B}"/>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E18417D1-2269-CF5B-3BD4-3D27BCA9A392}"/>
              </a:ext>
            </a:extLst>
          </p:cNvPr>
          <p:cNvSpPr>
            <a:spLocks noGrp="1"/>
          </p:cNvSpPr>
          <p:nvPr>
            <p:ph idx="1"/>
          </p:nvPr>
        </p:nvSpPr>
        <p:spPr/>
        <p:txBody>
          <a:bodyPr/>
          <a:lstStyle/>
          <a:p>
            <a:pPr>
              <a:defRPr/>
            </a:pPr>
            <a:r>
              <a:rPr lang="en-US" dirty="0"/>
              <a:t>Jesus gave us some principles that really help</a:t>
            </a:r>
          </a:p>
          <a:p>
            <a:pPr lvl="1">
              <a:defRPr/>
            </a:pPr>
            <a:r>
              <a:rPr lang="en-US" dirty="0"/>
              <a:t>2) The people of God and our family follow right after</a:t>
            </a:r>
          </a:p>
        </p:txBody>
      </p:sp>
      <p:sp>
        <p:nvSpPr>
          <p:cNvPr id="4" name="Rectangle 3">
            <a:extLst>
              <a:ext uri="{FF2B5EF4-FFF2-40B4-BE49-F238E27FC236}">
                <a16:creationId xmlns:a16="http://schemas.microsoft.com/office/drawing/2014/main" id="{A56AC116-5607-0FFB-D103-BA04CAC4B919}"/>
              </a:ext>
            </a:extLst>
          </p:cNvPr>
          <p:cNvSpPr/>
          <p:nvPr/>
        </p:nvSpPr>
        <p:spPr>
          <a:xfrm>
            <a:off x="2443164" y="3924301"/>
            <a:ext cx="7591425" cy="20605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200" dirty="0"/>
              <a:t>“The second is like it, ‘</a:t>
            </a:r>
            <a:r>
              <a:rPr lang="en-US" sz="3200" cap="small" dirty="0"/>
              <a:t>You shall love your neighbor as yourself</a:t>
            </a:r>
            <a:r>
              <a:rPr lang="en-US" sz="3200" dirty="0"/>
              <a:t>.’ </a:t>
            </a:r>
            <a:r>
              <a:rPr lang="en-US" sz="3200" b="1" dirty="0"/>
              <a:t>40</a:t>
            </a:r>
            <a:r>
              <a:rPr lang="en-US" sz="3200" dirty="0"/>
              <a:t> “On these two commandments depend the whole Law and the Prophets.”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2AC27EC-37C7-F921-BBC0-7FD2A744A077}"/>
              </a:ext>
            </a:extLst>
          </p:cNvPr>
          <p:cNvSpPr>
            <a:spLocks noGrp="1"/>
          </p:cNvSpPr>
          <p:nvPr>
            <p:ph type="title"/>
          </p:nvPr>
        </p:nvSpPr>
        <p:spPr/>
        <p:txBody>
          <a:bodyPr/>
          <a:lstStyle/>
          <a:p>
            <a:pPr eaLnBrk="1" hangingPunct="1"/>
            <a:r>
              <a:rPr lang="en-US" altLang="en-US" b="1"/>
              <a:t>Getting more specific</a:t>
            </a:r>
            <a:endParaRPr lang="en-US" altLang="en-US"/>
          </a:p>
        </p:txBody>
      </p:sp>
      <p:sp>
        <p:nvSpPr>
          <p:cNvPr id="3" name="Content Placeholder 2">
            <a:extLst>
              <a:ext uri="{FF2B5EF4-FFF2-40B4-BE49-F238E27FC236}">
                <a16:creationId xmlns:a16="http://schemas.microsoft.com/office/drawing/2014/main" id="{DA04CB18-969A-2F1C-4D00-D8720E1CD0AF}"/>
              </a:ext>
            </a:extLst>
          </p:cNvPr>
          <p:cNvSpPr>
            <a:spLocks noGrp="1"/>
          </p:cNvSpPr>
          <p:nvPr>
            <p:ph idx="1"/>
          </p:nvPr>
        </p:nvSpPr>
        <p:spPr/>
        <p:txBody>
          <a:bodyPr>
            <a:noAutofit/>
          </a:bodyPr>
          <a:lstStyle/>
          <a:p>
            <a:pPr marL="0" indent="0">
              <a:buNone/>
              <a:defRPr/>
            </a:pPr>
            <a:r>
              <a:rPr lang="en-US" dirty="0"/>
              <a:t>Vss. 5:22-6:9</a:t>
            </a:r>
          </a:p>
          <a:p>
            <a:pPr marL="0" indent="0">
              <a:buNone/>
              <a:defRPr/>
            </a:pPr>
            <a:endParaRPr lang="en-US" dirty="0"/>
          </a:p>
          <a:p>
            <a:pPr eaLnBrk="1" hangingPunct="1">
              <a:defRPr/>
            </a:pPr>
            <a:r>
              <a:rPr lang="en-US" dirty="0"/>
              <a:t>Marriage, Parenting, </a:t>
            </a:r>
          </a:p>
          <a:p>
            <a:pPr lvl="1" eaLnBrk="1" hangingPunct="1">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9E8FE84-65F0-8AA5-17C3-9B00D86D0056}"/>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E942BAC7-667F-47FB-152C-EAB5F3A28226}"/>
              </a:ext>
            </a:extLst>
          </p:cNvPr>
          <p:cNvSpPr>
            <a:spLocks noGrp="1"/>
          </p:cNvSpPr>
          <p:nvPr>
            <p:ph idx="1"/>
          </p:nvPr>
        </p:nvSpPr>
        <p:spPr/>
        <p:txBody>
          <a:bodyPr/>
          <a:lstStyle/>
          <a:p>
            <a:pPr>
              <a:defRPr/>
            </a:pPr>
            <a:r>
              <a:rPr lang="en-US" dirty="0"/>
              <a:t>Jesus gave us some principles that really help</a:t>
            </a:r>
          </a:p>
          <a:p>
            <a:pPr lvl="1">
              <a:defRPr/>
            </a:pPr>
            <a:r>
              <a:rPr lang="en-US" dirty="0"/>
              <a:t>3) Your time, energy and affections are limited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8F290BE-8ACF-6557-B45C-1EC8D9D31E74}"/>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CA415F5D-F3F9-5666-7DB8-B435F4A99FE7}"/>
              </a:ext>
            </a:extLst>
          </p:cNvPr>
          <p:cNvSpPr>
            <a:spLocks noGrp="1"/>
          </p:cNvSpPr>
          <p:nvPr>
            <p:ph idx="1"/>
          </p:nvPr>
        </p:nvSpPr>
        <p:spPr/>
        <p:txBody>
          <a:bodyPr/>
          <a:lstStyle/>
          <a:p>
            <a:pPr>
              <a:defRPr/>
            </a:pPr>
            <a:r>
              <a:rPr lang="en-US" dirty="0"/>
              <a:t>Jesus gave us some principles that really help</a:t>
            </a:r>
          </a:p>
          <a:p>
            <a:pPr lvl="1">
              <a:defRPr/>
            </a:pPr>
            <a:r>
              <a:rPr lang="en-US" dirty="0"/>
              <a:t>3) Your time, energy and affections are limited</a:t>
            </a:r>
          </a:p>
        </p:txBody>
      </p:sp>
      <p:sp>
        <p:nvSpPr>
          <p:cNvPr id="2" name="Rectangle 1">
            <a:extLst>
              <a:ext uri="{FF2B5EF4-FFF2-40B4-BE49-F238E27FC236}">
                <a16:creationId xmlns:a16="http://schemas.microsoft.com/office/drawing/2014/main" id="{CF08B254-BD03-3145-27AE-F3C0E5B7E43D}"/>
              </a:ext>
            </a:extLst>
          </p:cNvPr>
          <p:cNvSpPr/>
          <p:nvPr/>
        </p:nvSpPr>
        <p:spPr>
          <a:xfrm>
            <a:off x="1524001" y="1963739"/>
            <a:ext cx="9085263" cy="327818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nSpc>
                <a:spcPct val="115000"/>
              </a:lnSpc>
              <a:spcAft>
                <a:spcPts val="1000"/>
              </a:spcAft>
              <a:defRPr/>
            </a:pPr>
            <a:r>
              <a:rPr lang="en-US" sz="3600" b="1" dirty="0">
                <a:latin typeface="Calibri" panose="020F0502020204030204" pitchFamily="34" charset="0"/>
              </a:rPr>
              <a:t>Matthew 6:24 (NASB95) — 24</a:t>
            </a:r>
            <a:r>
              <a:rPr lang="en-US" sz="3600" dirty="0">
                <a:latin typeface="Calibri" panose="020F0502020204030204" pitchFamily="34" charset="0"/>
              </a:rPr>
              <a:t> “No one can serve two masters; for either he will hate the one and love the other, or he will be devoted to one and despise the other. You cannot serve God and wealth.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42822E4-EC2D-C62C-534C-2B26EBF0363F}"/>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047C908C-0A9F-FC6F-33E6-AB3BC7B185C0}"/>
              </a:ext>
            </a:extLst>
          </p:cNvPr>
          <p:cNvSpPr>
            <a:spLocks noGrp="1"/>
          </p:cNvSpPr>
          <p:nvPr>
            <p:ph idx="1"/>
          </p:nvPr>
        </p:nvSpPr>
        <p:spPr/>
        <p:txBody>
          <a:bodyPr/>
          <a:lstStyle/>
          <a:p>
            <a:pPr>
              <a:defRPr/>
            </a:pPr>
            <a:r>
              <a:rPr lang="en-US" dirty="0"/>
              <a:t>Jesus gave us some principles that really help</a:t>
            </a:r>
          </a:p>
          <a:p>
            <a:pPr lvl="1">
              <a:defRPr/>
            </a:pPr>
            <a:r>
              <a:rPr lang="en-US" dirty="0"/>
              <a:t>4) You are going to have to make choices that prioritize your life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F464601-D858-A29E-874D-7DB7A261ADEE}"/>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1AADB77E-348A-F5C9-D566-5B4B55522DFF}"/>
              </a:ext>
            </a:extLst>
          </p:cNvPr>
          <p:cNvSpPr>
            <a:spLocks noGrp="1"/>
          </p:cNvSpPr>
          <p:nvPr>
            <p:ph idx="1"/>
          </p:nvPr>
        </p:nvSpPr>
        <p:spPr/>
        <p:txBody>
          <a:bodyPr/>
          <a:lstStyle/>
          <a:p>
            <a:pPr>
              <a:defRPr/>
            </a:pPr>
            <a:r>
              <a:rPr lang="en-US" dirty="0"/>
              <a:t>Jesus gave us some principles that really help</a:t>
            </a:r>
          </a:p>
          <a:p>
            <a:pPr lvl="1">
              <a:defRPr/>
            </a:pPr>
            <a:r>
              <a:rPr lang="en-US" dirty="0"/>
              <a:t>4) You are going to have to make choices that prioritize your life</a:t>
            </a:r>
          </a:p>
        </p:txBody>
      </p:sp>
      <p:sp>
        <p:nvSpPr>
          <p:cNvPr id="2" name="Rectangle 1">
            <a:extLst>
              <a:ext uri="{FF2B5EF4-FFF2-40B4-BE49-F238E27FC236}">
                <a16:creationId xmlns:a16="http://schemas.microsoft.com/office/drawing/2014/main" id="{46267C7D-6F21-1A9D-7BA4-3009D21E7B52}"/>
              </a:ext>
            </a:extLst>
          </p:cNvPr>
          <p:cNvSpPr/>
          <p:nvPr/>
        </p:nvSpPr>
        <p:spPr>
          <a:xfrm>
            <a:off x="1524001" y="117476"/>
            <a:ext cx="8983663" cy="563231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3600" b="1" dirty="0"/>
              <a:t>Luke 14:25–28a (NLT) — 25</a:t>
            </a:r>
            <a:r>
              <a:rPr lang="en-US" sz="3600" dirty="0"/>
              <a:t> A large crowd was following Jesus. He turned around and said to them, </a:t>
            </a:r>
            <a:r>
              <a:rPr lang="en-US" sz="3600" b="1" dirty="0"/>
              <a:t>26</a:t>
            </a:r>
            <a:r>
              <a:rPr lang="en-US" sz="3600" dirty="0"/>
              <a:t> “If you want to be my disciple, you must hate everyone else by comparison—your father and mother, wife and children, brothers and sisters—yes, even your own life. Otherwise, you cannot be my disciple. </a:t>
            </a:r>
            <a:r>
              <a:rPr lang="en-US" sz="3600" b="1" dirty="0"/>
              <a:t>27</a:t>
            </a:r>
            <a:r>
              <a:rPr lang="en-US" sz="3600" dirty="0"/>
              <a:t> And if you do not carry your own cross and follow me, you cannot be my disciple. </a:t>
            </a:r>
            <a:r>
              <a:rPr lang="en-US" sz="3600" b="1" dirty="0"/>
              <a:t>28</a:t>
            </a:r>
            <a:r>
              <a:rPr lang="en-US" sz="3600" dirty="0"/>
              <a:t> “But don’t begin until you count the cost.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95C6B9E-D4C4-90F8-88DA-FBCBD15B2A05}"/>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5ECEBBF3-D6DE-3EA2-2EA6-B31EF09E7554}"/>
              </a:ext>
            </a:extLst>
          </p:cNvPr>
          <p:cNvSpPr>
            <a:spLocks noGrp="1"/>
          </p:cNvSpPr>
          <p:nvPr>
            <p:ph idx="1"/>
          </p:nvPr>
        </p:nvSpPr>
        <p:spPr/>
        <p:txBody>
          <a:bodyPr/>
          <a:lstStyle/>
          <a:p>
            <a:pPr>
              <a:defRPr/>
            </a:pPr>
            <a:r>
              <a:rPr lang="en-US" dirty="0"/>
              <a:t>Jesus gave us some principles that really help</a:t>
            </a:r>
          </a:p>
          <a:p>
            <a:pPr lvl="1">
              <a:defRPr/>
            </a:pPr>
            <a:r>
              <a:rPr lang="en-US" dirty="0"/>
              <a:t>4) You are going to have to make choices that prioritize your life	</a:t>
            </a:r>
          </a:p>
          <a:p>
            <a:pPr lvl="2">
              <a:defRPr/>
            </a:pPr>
            <a:r>
              <a:rPr lang="en-US" dirty="0"/>
              <a:t>How many hours you work</a:t>
            </a:r>
          </a:p>
          <a:p>
            <a:pPr lvl="2">
              <a:defRPr/>
            </a:pPr>
            <a:r>
              <a:rPr lang="en-US" dirty="0"/>
              <a:t>How you spend your money</a:t>
            </a:r>
          </a:p>
          <a:p>
            <a:pPr lvl="2">
              <a:defRPr/>
            </a:pPr>
            <a:r>
              <a:rPr lang="en-US" dirty="0"/>
              <a:t>Your availability to serve, lead, and build deep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A380BF5-A478-5E4A-E73A-D5D78413159A}"/>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528E70D4-B509-F089-548C-30D6F17EF0C0}"/>
              </a:ext>
            </a:extLst>
          </p:cNvPr>
          <p:cNvSpPr>
            <a:spLocks noGrp="1"/>
          </p:cNvSpPr>
          <p:nvPr>
            <p:ph idx="1"/>
          </p:nvPr>
        </p:nvSpPr>
        <p:spPr/>
        <p:txBody>
          <a:bodyPr/>
          <a:lstStyle/>
          <a:p>
            <a:pPr>
              <a:defRPr/>
            </a:pPr>
            <a:r>
              <a:rPr lang="en-US" dirty="0"/>
              <a:t>Jesus gave us some principles that really help</a:t>
            </a:r>
          </a:p>
          <a:p>
            <a:pPr lvl="1">
              <a:defRPr/>
            </a:pPr>
            <a:r>
              <a:rPr lang="en-US" dirty="0"/>
              <a:t>4) You are going to have to make choices that prioritize your life	</a:t>
            </a:r>
          </a:p>
          <a:p>
            <a:pPr lvl="2">
              <a:defRPr/>
            </a:pPr>
            <a:r>
              <a:rPr lang="en-US" dirty="0"/>
              <a:t>Where you live, and how long you live there</a:t>
            </a:r>
          </a:p>
          <a:p>
            <a:pPr lvl="2">
              <a:defRPr/>
            </a:pPr>
            <a:r>
              <a:rPr lang="en-US" dirty="0"/>
              <a:t>If you travel for work, and how often you will be gone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1B45AD4-7A1C-EF14-2C48-B4DE26744818}"/>
              </a:ext>
            </a:extLst>
          </p:cNvPr>
          <p:cNvSpPr>
            <a:spLocks noGrp="1"/>
          </p:cNvSpPr>
          <p:nvPr>
            <p:ph type="title"/>
          </p:nvPr>
        </p:nvSpPr>
        <p:spPr/>
        <p:txBody>
          <a:bodyPr/>
          <a:lstStyle/>
          <a:p>
            <a:r>
              <a:rPr lang="en-US" altLang="en-US" b="1"/>
              <a:t>A Good Theology of Work</a:t>
            </a:r>
            <a:endParaRPr lang="en-US" altLang="en-US"/>
          </a:p>
        </p:txBody>
      </p:sp>
      <p:sp>
        <p:nvSpPr>
          <p:cNvPr id="3" name="Content Placeholder 2">
            <a:extLst>
              <a:ext uri="{FF2B5EF4-FFF2-40B4-BE49-F238E27FC236}">
                <a16:creationId xmlns:a16="http://schemas.microsoft.com/office/drawing/2014/main" id="{8B5AA4F2-232C-7554-AD12-5AAFBA3BFEC3}"/>
              </a:ext>
            </a:extLst>
          </p:cNvPr>
          <p:cNvSpPr>
            <a:spLocks noGrp="1"/>
          </p:cNvSpPr>
          <p:nvPr>
            <p:ph idx="1"/>
          </p:nvPr>
        </p:nvSpPr>
        <p:spPr/>
        <p:txBody>
          <a:bodyPr/>
          <a:lstStyle/>
          <a:p>
            <a:pPr>
              <a:defRPr/>
            </a:pPr>
            <a:r>
              <a:rPr lang="en-US" dirty="0"/>
              <a:t>Career should rank relatively low on our priorities compared to relationships</a:t>
            </a:r>
          </a:p>
          <a:p>
            <a:pPr>
              <a:defRPr/>
            </a:pPr>
            <a:r>
              <a:rPr lang="en-US" dirty="0"/>
              <a:t>Career should be seen as an opportunity to build relationships and be connected with others</a:t>
            </a:r>
          </a:p>
          <a:p>
            <a:pPr>
              <a:defRPr/>
            </a:pPr>
            <a:r>
              <a:rPr lang="en-US" dirty="0"/>
              <a:t>Your work should not be your identity!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DCF0201-75AB-22D2-FBCF-BF2C082A3A1B}"/>
              </a:ext>
            </a:extLst>
          </p:cNvPr>
          <p:cNvSpPr>
            <a:spLocks noGrp="1"/>
          </p:cNvSpPr>
          <p:nvPr>
            <p:ph type="title"/>
          </p:nvPr>
        </p:nvSpPr>
        <p:spPr/>
        <p:txBody>
          <a:bodyPr/>
          <a:lstStyle/>
          <a:p>
            <a:r>
              <a:rPr lang="en-US" altLang="en-US" b="1"/>
              <a:t>Ephesians 6:9 (NASB95)</a:t>
            </a:r>
            <a:endParaRPr lang="en-US" altLang="en-US"/>
          </a:p>
        </p:txBody>
      </p:sp>
      <p:sp>
        <p:nvSpPr>
          <p:cNvPr id="3" name="Content Placeholder 2">
            <a:extLst>
              <a:ext uri="{FF2B5EF4-FFF2-40B4-BE49-F238E27FC236}">
                <a16:creationId xmlns:a16="http://schemas.microsoft.com/office/drawing/2014/main" id="{7207982D-7253-E2E0-2C7C-0E143B01412C}"/>
              </a:ext>
            </a:extLst>
          </p:cNvPr>
          <p:cNvSpPr>
            <a:spLocks noGrp="1"/>
          </p:cNvSpPr>
          <p:nvPr>
            <p:ph idx="1"/>
          </p:nvPr>
        </p:nvSpPr>
        <p:spPr/>
        <p:txBody>
          <a:bodyPr/>
          <a:lstStyle/>
          <a:p>
            <a:pPr marL="0" indent="0">
              <a:buNone/>
              <a:defRPr/>
            </a:pPr>
            <a:r>
              <a:rPr lang="en-US" sz="4400" dirty="0"/>
              <a:t>And masters, do the same things to them, and give up threatening, knowing that both their Master and yours is in heaven, and there is no partiality with Him.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09ACFF2-A80B-EB36-EF24-4748DD98548B}"/>
              </a:ext>
            </a:extLst>
          </p:cNvPr>
          <p:cNvSpPr>
            <a:spLocks noGrp="1"/>
          </p:cNvSpPr>
          <p:nvPr>
            <p:ph type="title"/>
          </p:nvPr>
        </p:nvSpPr>
        <p:spPr/>
        <p:txBody>
          <a:bodyPr/>
          <a:lstStyle/>
          <a:p>
            <a:r>
              <a:rPr lang="en-US" altLang="en-US"/>
              <a:t>The Take Away</a:t>
            </a:r>
          </a:p>
        </p:txBody>
      </p:sp>
      <p:sp>
        <p:nvSpPr>
          <p:cNvPr id="3" name="Content Placeholder 2">
            <a:extLst>
              <a:ext uri="{FF2B5EF4-FFF2-40B4-BE49-F238E27FC236}">
                <a16:creationId xmlns:a16="http://schemas.microsoft.com/office/drawing/2014/main" id="{61C4909A-CFED-2829-222D-189A8AF501B3}"/>
              </a:ext>
            </a:extLst>
          </p:cNvPr>
          <p:cNvSpPr>
            <a:spLocks noGrp="1"/>
          </p:cNvSpPr>
          <p:nvPr>
            <p:ph idx="1"/>
          </p:nvPr>
        </p:nvSpPr>
        <p:spPr/>
        <p:txBody>
          <a:bodyPr/>
          <a:lstStyle/>
          <a:p>
            <a:pPr>
              <a:defRPr/>
            </a:pPr>
            <a:r>
              <a:rPr lang="en-US" dirty="0"/>
              <a:t>Just as with marriage and parenting…</a:t>
            </a:r>
          </a:p>
          <a:p>
            <a:pPr lvl="1">
              <a:defRPr/>
            </a:pPr>
            <a:r>
              <a:rPr lang="en-US" dirty="0"/>
              <a:t>We may have to rethink some things at work</a:t>
            </a:r>
          </a:p>
          <a:p>
            <a:pPr lvl="1">
              <a:defRPr/>
            </a:pPr>
            <a:r>
              <a:rPr lang="en-US" dirty="0"/>
              <a:t>We are tempted to define our selves by our marriages, parenting, and careers, but this degrades our ability at every 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7C25623-B298-A1B1-8163-2B6487158EF9}"/>
              </a:ext>
            </a:extLst>
          </p:cNvPr>
          <p:cNvSpPr>
            <a:spLocks noGrp="1"/>
          </p:cNvSpPr>
          <p:nvPr>
            <p:ph type="title"/>
          </p:nvPr>
        </p:nvSpPr>
        <p:spPr/>
        <p:txBody>
          <a:bodyPr/>
          <a:lstStyle/>
          <a:p>
            <a:r>
              <a:rPr lang="en-US" altLang="en-US"/>
              <a:t>The Take Away</a:t>
            </a:r>
          </a:p>
        </p:txBody>
      </p:sp>
      <p:sp>
        <p:nvSpPr>
          <p:cNvPr id="3" name="Content Placeholder 2">
            <a:extLst>
              <a:ext uri="{FF2B5EF4-FFF2-40B4-BE49-F238E27FC236}">
                <a16:creationId xmlns:a16="http://schemas.microsoft.com/office/drawing/2014/main" id="{3F179FEE-94CA-AB18-484D-D103AF98B692}"/>
              </a:ext>
            </a:extLst>
          </p:cNvPr>
          <p:cNvSpPr>
            <a:spLocks noGrp="1"/>
          </p:cNvSpPr>
          <p:nvPr>
            <p:ph idx="1"/>
          </p:nvPr>
        </p:nvSpPr>
        <p:spPr/>
        <p:txBody>
          <a:bodyPr/>
          <a:lstStyle/>
          <a:p>
            <a:pPr>
              <a:defRPr/>
            </a:pPr>
            <a:r>
              <a:rPr lang="en-US" dirty="0"/>
              <a:t>Just as with marriage and parenting…</a:t>
            </a:r>
          </a:p>
          <a:p>
            <a:pPr lvl="1">
              <a:defRPr/>
            </a:pPr>
            <a:r>
              <a:rPr lang="en-US" dirty="0"/>
              <a:t>We may have to rethink some things at work</a:t>
            </a:r>
          </a:p>
          <a:p>
            <a:pPr lvl="1">
              <a:defRPr/>
            </a:pPr>
            <a:r>
              <a:rPr lang="en-US" dirty="0"/>
              <a:t>We are tempted to define our selves by our marriages, parenting, and careers, but this degrades our ability at every turn</a:t>
            </a:r>
          </a:p>
        </p:txBody>
      </p:sp>
      <p:sp>
        <p:nvSpPr>
          <p:cNvPr id="4" name="Rectangle 3">
            <a:extLst>
              <a:ext uri="{FF2B5EF4-FFF2-40B4-BE49-F238E27FC236}">
                <a16:creationId xmlns:a16="http://schemas.microsoft.com/office/drawing/2014/main" id="{8ED7F658-7B67-F5FE-BBA9-1A1D56AEB246}"/>
              </a:ext>
            </a:extLst>
          </p:cNvPr>
          <p:cNvSpPr/>
          <p:nvPr/>
        </p:nvSpPr>
        <p:spPr>
          <a:xfrm>
            <a:off x="376943" y="419100"/>
            <a:ext cx="11589426" cy="51517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15000"/>
              </a:lnSpc>
              <a:spcAft>
                <a:spcPts val="1000"/>
              </a:spcAft>
              <a:defRPr/>
            </a:pPr>
            <a:r>
              <a:rPr lang="en-US" sz="3600" b="1" dirty="0">
                <a:latin typeface="Calibri" panose="020F0502020204030204" pitchFamily="34" charset="0"/>
              </a:rPr>
              <a:t>Ephesians 4:20–24 (NASB95) — 20</a:t>
            </a:r>
            <a:r>
              <a:rPr lang="en-US" sz="3600" dirty="0">
                <a:latin typeface="Calibri" panose="020F0502020204030204" pitchFamily="34" charset="0"/>
              </a:rPr>
              <a:t> But you did not learn Christ in this way, </a:t>
            </a:r>
            <a:r>
              <a:rPr lang="en-US" sz="3600" b="1" dirty="0">
                <a:latin typeface="Calibri" panose="020F0502020204030204" pitchFamily="34" charset="0"/>
              </a:rPr>
              <a:t>21</a:t>
            </a:r>
            <a:r>
              <a:rPr lang="en-US" sz="3600" dirty="0">
                <a:latin typeface="Calibri" panose="020F0502020204030204" pitchFamily="34" charset="0"/>
              </a:rPr>
              <a:t> if indeed you have heard Him and have been taught in Him, just as truth is in Jesus, </a:t>
            </a:r>
            <a:r>
              <a:rPr lang="en-US" sz="3600" b="1" dirty="0">
                <a:latin typeface="Calibri" panose="020F0502020204030204" pitchFamily="34" charset="0"/>
              </a:rPr>
              <a:t>22</a:t>
            </a:r>
            <a:r>
              <a:rPr lang="en-US" sz="3600" dirty="0">
                <a:latin typeface="Calibri" panose="020F0502020204030204" pitchFamily="34" charset="0"/>
              </a:rPr>
              <a:t> that, in reference to your former manner of life, you lay aside the old self, which is being corrupted in accordance with the lusts of deceit, </a:t>
            </a:r>
            <a:r>
              <a:rPr lang="en-US" sz="3600" b="1" dirty="0">
                <a:latin typeface="Calibri" panose="020F0502020204030204" pitchFamily="34" charset="0"/>
              </a:rPr>
              <a:t>23</a:t>
            </a:r>
            <a:r>
              <a:rPr lang="en-US" sz="3600" dirty="0">
                <a:latin typeface="Calibri" panose="020F0502020204030204" pitchFamily="34" charset="0"/>
              </a:rPr>
              <a:t> and that you be renewed in the spirit of your mind, </a:t>
            </a:r>
            <a:r>
              <a:rPr lang="en-US" sz="3600" b="1" dirty="0">
                <a:latin typeface="Calibri" panose="020F0502020204030204" pitchFamily="34" charset="0"/>
              </a:rPr>
              <a:t>24</a:t>
            </a:r>
            <a:r>
              <a:rPr lang="en-US" sz="3600" dirty="0">
                <a:latin typeface="Calibri" panose="020F0502020204030204" pitchFamily="34" charset="0"/>
              </a:rPr>
              <a:t> and put on the new self, which in the likeness of God has been created in righteousness and holiness of the truth.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95FB685-1A52-8ABD-4C11-84E0638697B1}"/>
              </a:ext>
            </a:extLst>
          </p:cNvPr>
          <p:cNvSpPr>
            <a:spLocks noGrp="1"/>
          </p:cNvSpPr>
          <p:nvPr>
            <p:ph type="title"/>
          </p:nvPr>
        </p:nvSpPr>
        <p:spPr/>
        <p:txBody>
          <a:bodyPr/>
          <a:lstStyle/>
          <a:p>
            <a:pPr eaLnBrk="1" hangingPunct="1"/>
            <a:r>
              <a:rPr lang="en-US" altLang="en-US" b="1"/>
              <a:t>Getting more specific</a:t>
            </a:r>
            <a:endParaRPr lang="en-US" altLang="en-US"/>
          </a:p>
        </p:txBody>
      </p:sp>
      <p:sp>
        <p:nvSpPr>
          <p:cNvPr id="3" name="Content Placeholder 2">
            <a:extLst>
              <a:ext uri="{FF2B5EF4-FFF2-40B4-BE49-F238E27FC236}">
                <a16:creationId xmlns:a16="http://schemas.microsoft.com/office/drawing/2014/main" id="{4723EB68-2EBD-B2A7-D303-F87CAB49F7B1}"/>
              </a:ext>
            </a:extLst>
          </p:cNvPr>
          <p:cNvSpPr>
            <a:spLocks noGrp="1"/>
          </p:cNvSpPr>
          <p:nvPr>
            <p:ph idx="1"/>
          </p:nvPr>
        </p:nvSpPr>
        <p:spPr/>
        <p:txBody>
          <a:bodyPr>
            <a:noAutofit/>
          </a:bodyPr>
          <a:lstStyle/>
          <a:p>
            <a:pPr marL="0" indent="0">
              <a:buNone/>
              <a:defRPr/>
            </a:pPr>
            <a:r>
              <a:rPr lang="en-US" dirty="0"/>
              <a:t>Vss. 5:22-6:9</a:t>
            </a:r>
          </a:p>
          <a:p>
            <a:pPr marL="0" indent="0">
              <a:buNone/>
              <a:defRPr/>
            </a:pPr>
            <a:endParaRPr lang="en-US" dirty="0"/>
          </a:p>
          <a:p>
            <a:pPr eaLnBrk="1" hangingPunct="1">
              <a:defRPr/>
            </a:pPr>
            <a:r>
              <a:rPr lang="en-US" dirty="0"/>
              <a:t>Marriage, Parenting, Work </a:t>
            </a:r>
          </a:p>
          <a:p>
            <a:pPr lvl="1"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2C5B4EA-3A5D-CEB4-6A9E-7C08A8321E25}"/>
              </a:ext>
            </a:extLst>
          </p:cNvPr>
          <p:cNvSpPr>
            <a:spLocks noGrp="1"/>
          </p:cNvSpPr>
          <p:nvPr>
            <p:ph type="title"/>
          </p:nvPr>
        </p:nvSpPr>
        <p:spPr/>
        <p:txBody>
          <a:bodyPr/>
          <a:lstStyle/>
          <a:p>
            <a:pPr eaLnBrk="1" hangingPunct="1"/>
            <a:r>
              <a:rPr lang="en-US" altLang="en-US" b="1"/>
              <a:t>Ephesians 6:5–9 (NASB95) </a:t>
            </a:r>
            <a:endParaRPr lang="en-US" altLang="en-US"/>
          </a:p>
        </p:txBody>
      </p:sp>
      <p:sp>
        <p:nvSpPr>
          <p:cNvPr id="3" name="Content Placeholder 2">
            <a:extLst>
              <a:ext uri="{FF2B5EF4-FFF2-40B4-BE49-F238E27FC236}">
                <a16:creationId xmlns:a16="http://schemas.microsoft.com/office/drawing/2014/main" id="{6FA9B230-0444-30D2-4A4A-530E87D71ED2}"/>
              </a:ext>
            </a:extLst>
          </p:cNvPr>
          <p:cNvSpPr>
            <a:spLocks noGrp="1"/>
          </p:cNvSpPr>
          <p:nvPr>
            <p:ph idx="1"/>
          </p:nvPr>
        </p:nvSpPr>
        <p:spPr/>
        <p:txBody>
          <a:bodyPr>
            <a:noAutofit/>
          </a:bodyPr>
          <a:lstStyle/>
          <a:p>
            <a:pPr marL="0" indent="0">
              <a:buNone/>
              <a:defRPr/>
            </a:pPr>
            <a:r>
              <a:rPr lang="en-US" b="1" dirty="0"/>
              <a:t>5</a:t>
            </a:r>
            <a:r>
              <a:rPr lang="en-US" dirty="0"/>
              <a:t> Slaves, be obedient to those who are your masters according to the flesh, with fear and trembling, in the sincerity of your heart, as to Christ; </a:t>
            </a:r>
            <a:r>
              <a:rPr lang="en-US" b="1" dirty="0"/>
              <a:t>6</a:t>
            </a:r>
            <a:r>
              <a:rPr lang="en-US" dirty="0"/>
              <a:t> not by way of eyeservice, as men-pleasers, but as slaves of Christ, doing the will of God from the heart.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41BA139-815A-417E-D16C-ABC2585D48C7}"/>
              </a:ext>
            </a:extLst>
          </p:cNvPr>
          <p:cNvSpPr>
            <a:spLocks noGrp="1"/>
          </p:cNvSpPr>
          <p:nvPr>
            <p:ph type="title"/>
          </p:nvPr>
        </p:nvSpPr>
        <p:spPr/>
        <p:txBody>
          <a:bodyPr/>
          <a:lstStyle/>
          <a:p>
            <a:pPr eaLnBrk="1" hangingPunct="1"/>
            <a:r>
              <a:rPr lang="en-US" altLang="en-US" b="1"/>
              <a:t>Ephesians 6:5–9 (NASB95) </a:t>
            </a:r>
            <a:endParaRPr lang="en-US" altLang="en-US"/>
          </a:p>
        </p:txBody>
      </p:sp>
      <p:sp>
        <p:nvSpPr>
          <p:cNvPr id="3" name="Content Placeholder 2">
            <a:extLst>
              <a:ext uri="{FF2B5EF4-FFF2-40B4-BE49-F238E27FC236}">
                <a16:creationId xmlns:a16="http://schemas.microsoft.com/office/drawing/2014/main" id="{70D217A3-0B19-E5E9-C984-690E51336FC4}"/>
              </a:ext>
            </a:extLst>
          </p:cNvPr>
          <p:cNvSpPr>
            <a:spLocks noGrp="1"/>
          </p:cNvSpPr>
          <p:nvPr>
            <p:ph idx="1"/>
          </p:nvPr>
        </p:nvSpPr>
        <p:spPr/>
        <p:txBody>
          <a:bodyPr>
            <a:noAutofit/>
          </a:bodyPr>
          <a:lstStyle/>
          <a:p>
            <a:pPr marL="0" indent="0">
              <a:buNone/>
              <a:defRPr/>
            </a:pPr>
            <a:r>
              <a:rPr lang="en-US" b="1" dirty="0"/>
              <a:t>7</a:t>
            </a:r>
            <a:r>
              <a:rPr lang="en-US" dirty="0"/>
              <a:t> With good will render service, as to the Lord, and not to men, </a:t>
            </a:r>
            <a:r>
              <a:rPr lang="en-US" b="1" dirty="0"/>
              <a:t>8</a:t>
            </a:r>
            <a:r>
              <a:rPr lang="en-US" dirty="0"/>
              <a:t> knowing that whatever good thing each one does, this he will receive back from the Lord, whether slave or free. </a:t>
            </a:r>
            <a:r>
              <a:rPr lang="en-US" b="1" dirty="0"/>
              <a:t>9</a:t>
            </a:r>
            <a:r>
              <a:rPr lang="en-US" dirty="0"/>
              <a:t> And masters, do the same things to them, and give up threatening, </a:t>
            </a:r>
          </a:p>
          <a:p>
            <a:pPr lvl="1" eaLnBrk="1" hangingPunct="1">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A40FE5E-8C8E-D2A6-8FF1-A423A62B9E92}"/>
              </a:ext>
            </a:extLst>
          </p:cNvPr>
          <p:cNvSpPr>
            <a:spLocks noGrp="1"/>
          </p:cNvSpPr>
          <p:nvPr>
            <p:ph type="title"/>
          </p:nvPr>
        </p:nvSpPr>
        <p:spPr/>
        <p:txBody>
          <a:bodyPr/>
          <a:lstStyle/>
          <a:p>
            <a:pPr eaLnBrk="1" hangingPunct="1"/>
            <a:r>
              <a:rPr lang="en-US" altLang="en-US" b="1"/>
              <a:t>Ephesians 6:5–9 (NASB95) </a:t>
            </a:r>
            <a:endParaRPr lang="en-US" altLang="en-US"/>
          </a:p>
        </p:txBody>
      </p:sp>
      <p:sp>
        <p:nvSpPr>
          <p:cNvPr id="3" name="Content Placeholder 2">
            <a:extLst>
              <a:ext uri="{FF2B5EF4-FFF2-40B4-BE49-F238E27FC236}">
                <a16:creationId xmlns:a16="http://schemas.microsoft.com/office/drawing/2014/main" id="{A8B3AA3F-D44E-7E1B-3D00-0C308B24714A}"/>
              </a:ext>
            </a:extLst>
          </p:cNvPr>
          <p:cNvSpPr>
            <a:spLocks noGrp="1"/>
          </p:cNvSpPr>
          <p:nvPr>
            <p:ph idx="1"/>
          </p:nvPr>
        </p:nvSpPr>
        <p:spPr/>
        <p:txBody>
          <a:bodyPr>
            <a:noAutofit/>
          </a:bodyPr>
          <a:lstStyle/>
          <a:p>
            <a:pPr marL="0" indent="0">
              <a:buNone/>
              <a:defRPr/>
            </a:pPr>
            <a:r>
              <a:rPr lang="en-US" dirty="0"/>
              <a:t>knowing that both their Master and yours is in heaven, and there is no partiality with Him.</a:t>
            </a:r>
          </a:p>
          <a:p>
            <a:pPr>
              <a:defRPr/>
            </a:pPr>
            <a:r>
              <a:rPr lang="en-US" dirty="0"/>
              <a:t>Does the Bible condone Slavery?</a:t>
            </a:r>
          </a:p>
          <a:p>
            <a:pPr>
              <a:defRPr/>
            </a:pPr>
            <a:r>
              <a:rPr lang="en-US" dirty="0"/>
              <a:t>What does this have to do with employer/employee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A33A84B-1BBA-1EB1-51E3-B396EBFE69CA}"/>
              </a:ext>
            </a:extLst>
          </p:cNvPr>
          <p:cNvSpPr>
            <a:spLocks noGrp="1"/>
          </p:cNvSpPr>
          <p:nvPr>
            <p:ph type="title"/>
          </p:nvPr>
        </p:nvSpPr>
        <p:spPr/>
        <p:txBody>
          <a:bodyPr>
            <a:normAutofit/>
          </a:bodyPr>
          <a:lstStyle/>
          <a:p>
            <a:pPr eaLnBrk="1" hangingPunct="1"/>
            <a:r>
              <a:rPr lang="en-US" altLang="en-US" sz="3600"/>
              <a:t>Does the Bible condone Slavery?</a:t>
            </a:r>
            <a:br>
              <a:rPr lang="en-US" altLang="en-US" sz="3600"/>
            </a:br>
            <a:endParaRPr lang="en-US" altLang="en-US" sz="3600"/>
          </a:p>
        </p:txBody>
      </p:sp>
      <p:sp>
        <p:nvSpPr>
          <p:cNvPr id="3" name="Content Placeholder 2">
            <a:extLst>
              <a:ext uri="{FF2B5EF4-FFF2-40B4-BE49-F238E27FC236}">
                <a16:creationId xmlns:a16="http://schemas.microsoft.com/office/drawing/2014/main" id="{CF42B2E7-C792-F80B-C54B-3B8A986CB77F}"/>
              </a:ext>
            </a:extLst>
          </p:cNvPr>
          <p:cNvSpPr>
            <a:spLocks noGrp="1"/>
          </p:cNvSpPr>
          <p:nvPr>
            <p:ph idx="1"/>
          </p:nvPr>
        </p:nvSpPr>
        <p:spPr/>
        <p:txBody>
          <a:bodyPr>
            <a:noAutofit/>
          </a:bodyPr>
          <a:lstStyle/>
          <a:p>
            <a:pPr>
              <a:defRPr/>
            </a:pPr>
            <a:r>
              <a:rPr lang="en-US" sz="8000" dirty="0"/>
              <a:t>NO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16875</TotalTime>
  <Words>2832</Words>
  <Application>Microsoft Office PowerPoint</Application>
  <PresentationFormat>Widescreen</PresentationFormat>
  <Paragraphs>190</Paragraphs>
  <Slides>49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Lao UI</vt:lpstr>
      <vt:lpstr>Tw Cen MT</vt:lpstr>
      <vt:lpstr>Dwell-Theme</vt:lpstr>
      <vt:lpstr>Dwell-Light-Theme</vt:lpstr>
      <vt:lpstr>The Book of Ephesians</vt:lpstr>
      <vt:lpstr>Ephesians  </vt:lpstr>
      <vt:lpstr>Ephesians</vt:lpstr>
      <vt:lpstr>Getting more specific</vt:lpstr>
      <vt:lpstr>Getting more specific</vt:lpstr>
      <vt:lpstr>Ephesians 6:5–9 (NASB95) </vt:lpstr>
      <vt:lpstr>Ephesians 6:5–9 (NASB95) </vt:lpstr>
      <vt:lpstr>Ephesians 6:5–9 (NASB95) </vt:lpstr>
      <vt:lpstr>Does the Bible condone Slavery? </vt:lpstr>
      <vt:lpstr>PowerPoint Presentation</vt:lpstr>
      <vt:lpstr>Roman Slavery</vt:lpstr>
      <vt:lpstr>PowerPoint Presentation</vt:lpstr>
      <vt:lpstr>The Bible and Slavery</vt:lpstr>
      <vt:lpstr>The Second Question</vt:lpstr>
      <vt:lpstr>The Second Question</vt:lpstr>
      <vt:lpstr>Ephesians 6:5</vt:lpstr>
      <vt:lpstr>Ephesians 6:5</vt:lpstr>
      <vt:lpstr>Who do you work for?</vt:lpstr>
      <vt:lpstr>Who do you work for?</vt:lpstr>
      <vt:lpstr>Who do you work for?</vt:lpstr>
      <vt:lpstr>Ephesians 6:6</vt:lpstr>
      <vt:lpstr>Ephesians 6:6</vt:lpstr>
      <vt:lpstr>Ephesians 6:6</vt:lpstr>
      <vt:lpstr>Ephesians 6:6</vt:lpstr>
      <vt:lpstr>Building community and relationships</vt:lpstr>
      <vt:lpstr>Building community and relationships</vt:lpstr>
      <vt:lpstr>Building community and relationships</vt:lpstr>
      <vt:lpstr>Building community and relationships</vt:lpstr>
      <vt:lpstr>Building community and relationships</vt:lpstr>
      <vt:lpstr>Building community and relationships</vt:lpstr>
      <vt:lpstr>Ephesians 6:7–8 (NASB95) —</vt:lpstr>
      <vt:lpstr>Ephesians 6:7–8 (NASB95) —</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A Good Theology of Work</vt:lpstr>
      <vt:lpstr>Ephesians 6:9 (NASB95)</vt:lpstr>
      <vt:lpstr>The Take Away</vt:lpstr>
      <vt:lpstr>The 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Lowery</dc:creator>
  <cp:lastModifiedBy>Haley</cp:lastModifiedBy>
  <cp:revision>258</cp:revision>
  <dcterms:created xsi:type="dcterms:W3CDTF">2015-02-12T13:45:35Z</dcterms:created>
  <dcterms:modified xsi:type="dcterms:W3CDTF">2024-08-12T21:53:46Z</dcterms:modified>
</cp:coreProperties>
</file>