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1273" r:id="rId2"/>
    <p:sldId id="7445" r:id="rId3"/>
    <p:sldId id="7322" r:id="rId4"/>
    <p:sldId id="7444" r:id="rId5"/>
    <p:sldId id="7441" r:id="rId6"/>
    <p:sldId id="7446" r:id="rId7"/>
    <p:sldId id="7442" r:id="rId8"/>
    <p:sldId id="7447" r:id="rId9"/>
    <p:sldId id="7448" r:id="rId10"/>
    <p:sldId id="7449" r:id="rId11"/>
    <p:sldId id="7450" r:id="rId12"/>
    <p:sldId id="7451" r:id="rId13"/>
    <p:sldId id="7452" r:id="rId14"/>
    <p:sldId id="7453" r:id="rId15"/>
    <p:sldId id="7461" r:id="rId16"/>
    <p:sldId id="7455" r:id="rId17"/>
    <p:sldId id="7456" r:id="rId18"/>
    <p:sldId id="7457" r:id="rId19"/>
    <p:sldId id="7458" r:id="rId20"/>
    <p:sldId id="7466" r:id="rId21"/>
    <p:sldId id="7459" r:id="rId22"/>
    <p:sldId id="7460" r:id="rId23"/>
    <p:sldId id="7462" r:id="rId24"/>
    <p:sldId id="7463" r:id="rId25"/>
    <p:sldId id="7464" r:id="rId26"/>
    <p:sldId id="7465" r:id="rId27"/>
    <p:sldId id="7467" r:id="rId28"/>
    <p:sldId id="7468" r:id="rId29"/>
    <p:sldId id="7469" r:id="rId30"/>
    <p:sldId id="7470" r:id="rId31"/>
    <p:sldId id="7471" r:id="rId32"/>
    <p:sldId id="7473" r:id="rId33"/>
    <p:sldId id="7475" r:id="rId34"/>
    <p:sldId id="7482" r:id="rId35"/>
    <p:sldId id="7483" r:id="rId36"/>
    <p:sldId id="7480" r:id="rId37"/>
    <p:sldId id="7481" r:id="rId38"/>
    <p:sldId id="7484" r:id="rId39"/>
    <p:sldId id="6665" r:id="rId40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91" autoAdjust="0"/>
    <p:restoredTop sz="90476" autoAdjust="0"/>
  </p:normalViewPr>
  <p:slideViewPr>
    <p:cSldViewPr>
      <p:cViewPr varScale="1">
        <p:scale>
          <a:sx n="79" d="100"/>
          <a:sy n="79" d="100"/>
        </p:scale>
        <p:origin x="72" y="2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3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941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65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12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525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032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606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648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73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757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411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44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82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684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403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878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549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148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439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437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916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735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89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606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921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857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331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599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52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172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480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21752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363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21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972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23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73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9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79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5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846667" y="1638300"/>
            <a:ext cx="8465457" cy="1225021"/>
          </a:xfrm>
        </p:spPr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Leadership Lessons From King David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2 Samuel 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one who rules </a:t>
            </a:r>
            <a:r>
              <a:rPr lang="en-US" dirty="0"/>
              <a:t>righteously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rules </a:t>
            </a:r>
            <a:r>
              <a:rPr lang="en-US" dirty="0"/>
              <a:t>in the fear of God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like the light of morning at sunrise,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like a morning without clouds,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like the gleaming of the sun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tender grass after rain.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4392A30D-E6EB-10A7-454C-2DAFDE615A0A}"/>
              </a:ext>
            </a:extLst>
          </p:cNvPr>
          <p:cNvSpPr/>
          <p:nvPr/>
        </p:nvSpPr>
        <p:spPr bwMode="auto">
          <a:xfrm>
            <a:off x="169334" y="3513975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Righteously = moral component, following His word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Fear of God = reverence, under his authority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09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C8B4CF4B-D3F4-24A7-8059-438D29E223E1}"/>
              </a:ext>
            </a:extLst>
          </p:cNvPr>
          <p:cNvSpPr/>
          <p:nvPr/>
        </p:nvSpPr>
        <p:spPr bwMode="auto">
          <a:xfrm>
            <a:off x="431800" y="1306618"/>
            <a:ext cx="693057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like the light of morning at sunrise,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like a morning without clouds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D3B33373-96E3-D553-5113-BCAE946937B4}"/>
              </a:ext>
            </a:extLst>
          </p:cNvPr>
          <p:cNvSpPr/>
          <p:nvPr/>
        </p:nvSpPr>
        <p:spPr bwMode="auto">
          <a:xfrm>
            <a:off x="3632200" y="4408382"/>
            <a:ext cx="64008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the light of the world”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8:12)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C8B4CF4B-D3F4-24A7-8059-438D29E223E1}"/>
              </a:ext>
            </a:extLst>
          </p:cNvPr>
          <p:cNvSpPr/>
          <p:nvPr/>
        </p:nvSpPr>
        <p:spPr bwMode="auto">
          <a:xfrm>
            <a:off x="431800" y="1306618"/>
            <a:ext cx="693057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 the gleaming of the sun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tender grass after rain.</a:t>
            </a:r>
            <a:endParaRPr lang="en-US" sz="4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A74EE413-3430-47E6-9032-24A0F4A71D19}"/>
              </a:ext>
            </a:extLst>
          </p:cNvPr>
          <p:cNvSpPr/>
          <p:nvPr/>
        </p:nvSpPr>
        <p:spPr bwMode="auto">
          <a:xfrm>
            <a:off x="3407230" y="3390900"/>
            <a:ext cx="6549570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Storms and dark nights come into our lives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shines in our hearts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4:6)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may work through leaders</a:t>
            </a:r>
          </a:p>
        </p:txBody>
      </p:sp>
    </p:spTree>
    <p:extLst>
      <p:ext uri="{BB962C8B-B14F-4D97-AF65-F5344CB8AC3E}">
        <p14:creationId xmlns:p14="http://schemas.microsoft.com/office/powerpoint/2010/main" val="28039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“Is it not my family God has chosen?</a:t>
            </a:r>
          </a:p>
          <a:p>
            <a:r>
              <a:rPr lang="en-US" dirty="0"/>
              <a:t>Yes, he has made an everlasting covenant with me. </a:t>
            </a:r>
          </a:p>
          <a:p>
            <a:r>
              <a:rPr lang="en-US" dirty="0"/>
              <a:t>His agreement is arranged and guaranteed </a:t>
            </a:r>
            <a:br>
              <a:rPr lang="en-US" dirty="0"/>
            </a:br>
            <a:r>
              <a:rPr lang="en-US" dirty="0"/>
              <a:t>in every detail.</a:t>
            </a:r>
          </a:p>
          <a:p>
            <a:r>
              <a:rPr lang="en-US" dirty="0"/>
              <a:t>He will ensure my safety and success.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F431F999-2645-E79D-F3DA-7476C7E7D998}"/>
              </a:ext>
            </a:extLst>
          </p:cNvPr>
          <p:cNvSpPr/>
          <p:nvPr/>
        </p:nvSpPr>
        <p:spPr bwMode="auto">
          <a:xfrm>
            <a:off x="660400" y="3513975"/>
            <a:ext cx="8839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Despite the storms in David’s life, God will keep his promise to bring forth an eternal king</a:t>
            </a:r>
          </a:p>
        </p:txBody>
      </p:sp>
    </p:spTree>
    <p:extLst>
      <p:ext uri="{BB962C8B-B14F-4D97-AF65-F5344CB8AC3E}">
        <p14:creationId xmlns:p14="http://schemas.microsoft.com/office/powerpoint/2010/main" val="9630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But the godless are like </a:t>
            </a:r>
            <a:r>
              <a:rPr lang="en-US" u="sng" dirty="0"/>
              <a:t>thorns</a:t>
            </a:r>
            <a:r>
              <a:rPr lang="en-US" dirty="0"/>
              <a:t> to be thrown away, for they tear the hand that touches them.</a:t>
            </a:r>
          </a:p>
          <a:p>
            <a:r>
              <a:rPr lang="en-US" baseline="30000" dirty="0"/>
              <a:t>7 </a:t>
            </a:r>
            <a:r>
              <a:rPr lang="en-US" dirty="0"/>
              <a:t>One must use iron tools to chop them down;</a:t>
            </a:r>
            <a:br>
              <a:rPr lang="en-US" dirty="0"/>
            </a:br>
            <a:r>
              <a:rPr lang="en-US" dirty="0"/>
              <a:t>they will be totally consumed by fire.”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5A3FF631-DB3D-8945-EAAA-B193095E04E2}"/>
              </a:ext>
            </a:extLst>
          </p:cNvPr>
          <p:cNvSpPr/>
          <p:nvPr/>
        </p:nvSpPr>
        <p:spPr bwMode="auto">
          <a:xfrm>
            <a:off x="2336800" y="4229100"/>
            <a:ext cx="75438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kind of leader do you want to be?</a:t>
            </a:r>
          </a:p>
        </p:txBody>
      </p:sp>
    </p:spTree>
    <p:extLst>
      <p:ext uri="{BB962C8B-B14F-4D97-AF65-F5344CB8AC3E}">
        <p14:creationId xmlns:p14="http://schemas.microsoft.com/office/powerpoint/2010/main" val="20807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These are the names of </a:t>
            </a:r>
            <a:r>
              <a:rPr lang="en-US" u="sng" dirty="0"/>
              <a:t>David’s mightiest warriors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“The Three”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1C65E42-BD65-90DF-1516-7685CDD08A88}"/>
              </a:ext>
            </a:extLst>
          </p:cNvPr>
          <p:cNvSpPr/>
          <p:nvPr/>
        </p:nvSpPr>
        <p:spPr bwMode="auto">
          <a:xfrm>
            <a:off x="1803400" y="1485900"/>
            <a:ext cx="6553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group probably formed long before David took the throne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 great leader is not someone who does the job of ten men…”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17C09DD-FC2C-BB4B-8ACE-0245FC919A7E}"/>
              </a:ext>
            </a:extLst>
          </p:cNvPr>
          <p:cNvSpPr/>
          <p:nvPr/>
        </p:nvSpPr>
        <p:spPr bwMode="auto">
          <a:xfrm>
            <a:off x="1787524" y="3705225"/>
            <a:ext cx="6553199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 Lesson #1: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mobilized others to lead</a:t>
            </a:r>
          </a:p>
        </p:txBody>
      </p:sp>
    </p:spTree>
    <p:extLst>
      <p:ext uri="{BB962C8B-B14F-4D97-AF65-F5344CB8AC3E}">
        <p14:creationId xmlns:p14="http://schemas.microsoft.com/office/powerpoint/2010/main" val="853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The first was </a:t>
            </a:r>
            <a:r>
              <a:rPr lang="en-US" u="sng" dirty="0" err="1"/>
              <a:t>Jashobeam</a:t>
            </a:r>
            <a:r>
              <a:rPr lang="en-US" dirty="0"/>
              <a:t> the </a:t>
            </a:r>
            <a:r>
              <a:rPr lang="en-US" dirty="0" err="1"/>
              <a:t>Hacmonite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who was leader of </a:t>
            </a:r>
            <a:r>
              <a:rPr lang="en-US" u="sng" dirty="0"/>
              <a:t>the Three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the three mightiest warriors among David’s men.</a:t>
            </a:r>
          </a:p>
          <a:p>
            <a:r>
              <a:rPr lang="en-US" dirty="0"/>
              <a:t>He once used his spear </a:t>
            </a:r>
            <a:br>
              <a:rPr lang="en-US" dirty="0"/>
            </a:br>
            <a:r>
              <a:rPr lang="en-US" dirty="0"/>
              <a:t>to kill 800 enemy warriors in a single battle.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</p:spTree>
    <p:extLst>
      <p:ext uri="{BB962C8B-B14F-4D97-AF65-F5344CB8AC3E}">
        <p14:creationId xmlns:p14="http://schemas.microsoft.com/office/powerpoint/2010/main" val="2064207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Next in rank among </a:t>
            </a:r>
            <a:r>
              <a:rPr lang="en-US" u="sng" dirty="0"/>
              <a:t>the Three</a:t>
            </a:r>
            <a:r>
              <a:rPr lang="en-US" dirty="0"/>
              <a:t> was </a:t>
            </a:r>
            <a:br>
              <a:rPr lang="en-US" dirty="0"/>
            </a:br>
            <a:r>
              <a:rPr lang="en-US" u="sng" dirty="0"/>
              <a:t>Eleazar</a:t>
            </a:r>
            <a:r>
              <a:rPr lang="en-US" dirty="0"/>
              <a:t> son of </a:t>
            </a:r>
            <a:r>
              <a:rPr lang="en-US" dirty="0" err="1"/>
              <a:t>Dodai</a:t>
            </a:r>
            <a:r>
              <a:rPr lang="en-US" dirty="0"/>
              <a:t>, a descendant of </a:t>
            </a:r>
            <a:r>
              <a:rPr lang="en-US" dirty="0" err="1"/>
              <a:t>Ahoah</a:t>
            </a:r>
            <a:r>
              <a:rPr lang="en-US" dirty="0"/>
              <a:t>.</a:t>
            </a:r>
          </a:p>
          <a:p>
            <a:r>
              <a:rPr lang="en-US" dirty="0"/>
              <a:t>Once Eleazar and David stood together against the Philistines when the entire Israelite army had fled. </a:t>
            </a:r>
          </a:p>
          <a:p>
            <a:r>
              <a:rPr lang="en-US" baseline="30000" dirty="0"/>
              <a:t>10 </a:t>
            </a:r>
            <a:r>
              <a:rPr lang="en-US" dirty="0"/>
              <a:t>He killed Philistines </a:t>
            </a:r>
            <a:br>
              <a:rPr lang="en-US" dirty="0"/>
            </a:br>
            <a:r>
              <a:rPr lang="en-US" dirty="0"/>
              <a:t>until his hand was so tired it froze to his sword, and </a:t>
            </a:r>
            <a:r>
              <a:rPr lang="en-US" u="sng" dirty="0"/>
              <a:t>Yahweh gave him a great victory</a:t>
            </a:r>
            <a:r>
              <a:rPr lang="en-US" dirty="0"/>
              <a:t> that day.</a:t>
            </a:r>
          </a:p>
          <a:p>
            <a:r>
              <a:rPr lang="en-US" dirty="0"/>
              <a:t>The rest of the army did not return </a:t>
            </a:r>
            <a:br>
              <a:rPr lang="en-US" dirty="0"/>
            </a:br>
            <a:r>
              <a:rPr lang="en-US" dirty="0"/>
              <a:t>until it was time to collect the plunder!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</p:spTree>
    <p:extLst>
      <p:ext uri="{BB962C8B-B14F-4D97-AF65-F5344CB8AC3E}">
        <p14:creationId xmlns:p14="http://schemas.microsoft.com/office/powerpoint/2010/main" val="3706939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Next in rank was </a:t>
            </a:r>
            <a:br>
              <a:rPr lang="en-US" dirty="0"/>
            </a:br>
            <a:r>
              <a:rPr lang="en-US" u="sng" dirty="0"/>
              <a:t>Shammah</a:t>
            </a:r>
            <a:r>
              <a:rPr lang="en-US" dirty="0"/>
              <a:t> son of Agee from Harar.</a:t>
            </a:r>
          </a:p>
          <a:p>
            <a:r>
              <a:rPr lang="en-US" dirty="0"/>
              <a:t>One time the Philistines gathered at Lehi </a:t>
            </a:r>
            <a:br>
              <a:rPr lang="en-US" dirty="0"/>
            </a:br>
            <a:r>
              <a:rPr lang="en-US" dirty="0"/>
              <a:t>and attacked the Israelites in </a:t>
            </a:r>
            <a:r>
              <a:rPr lang="en-US" u="sng" dirty="0"/>
              <a:t>a field full of lentils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</p:spTree>
    <p:extLst>
      <p:ext uri="{BB962C8B-B14F-4D97-AF65-F5344CB8AC3E}">
        <p14:creationId xmlns:p14="http://schemas.microsoft.com/office/powerpoint/2010/main" val="33493300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Next in rank was </a:t>
            </a:r>
            <a:br>
              <a:rPr lang="en-US" dirty="0"/>
            </a:br>
            <a:r>
              <a:rPr lang="en-US" u="sng" dirty="0"/>
              <a:t>Shammah</a:t>
            </a:r>
            <a:r>
              <a:rPr lang="en-US" dirty="0"/>
              <a:t> son of Agee from </a:t>
            </a:r>
            <a:r>
              <a:rPr lang="en-US" dirty="0" err="1" smtClean="0"/>
              <a:t>Harar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time the Philistines gathered at Lehi </a:t>
            </a:r>
            <a:br>
              <a:rPr lang="en-US" dirty="0" smtClean="0"/>
            </a:br>
            <a:r>
              <a:rPr lang="en-US" dirty="0" smtClean="0"/>
              <a:t>and attacked the Israelites in </a:t>
            </a:r>
            <a:r>
              <a:rPr lang="en-US" u="sng" dirty="0" smtClean="0"/>
              <a:t>a field full of lentils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Israelite army </a:t>
            </a:r>
            <a:r>
              <a:rPr lang="en-US" u="sng" dirty="0"/>
              <a:t>fled</a:t>
            </a:r>
            <a:r>
              <a:rPr lang="en-US" dirty="0"/>
              <a:t>,</a:t>
            </a:r>
          </a:p>
          <a:p>
            <a:r>
              <a:rPr lang="en-US" baseline="30000" dirty="0"/>
              <a:t>12 </a:t>
            </a:r>
            <a:r>
              <a:rPr lang="en-US" dirty="0"/>
              <a:t>but Shammah </a:t>
            </a:r>
            <a:r>
              <a:rPr lang="en-US" u="sng" dirty="0"/>
              <a:t>held his ground</a:t>
            </a:r>
            <a:r>
              <a:rPr lang="en-US" dirty="0"/>
              <a:t> in the middle of the field and beat back the Philistines.</a:t>
            </a:r>
          </a:p>
          <a:p>
            <a:r>
              <a:rPr lang="en-US" dirty="0"/>
              <a:t>So </a:t>
            </a:r>
            <a:r>
              <a:rPr lang="en-US" u="sng" dirty="0"/>
              <a:t>Yahweh brought </a:t>
            </a:r>
            <a:br>
              <a:rPr lang="en-US" u="sng" dirty="0"/>
            </a:br>
            <a:r>
              <a:rPr lang="en-US" u="sng" dirty="0"/>
              <a:t>about a great victory</a:t>
            </a:r>
            <a:r>
              <a:rPr lang="en-US" dirty="0"/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56D6763-5285-A84A-CE3C-3DDCEF973344}"/>
              </a:ext>
            </a:extLst>
          </p:cNvPr>
          <p:cNvSpPr/>
          <p:nvPr/>
        </p:nvSpPr>
        <p:spPr bwMode="auto">
          <a:xfrm>
            <a:off x="4775200" y="4434971"/>
            <a:ext cx="51816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the rest turned and ran.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one held his ground.</a:t>
            </a:r>
          </a:p>
        </p:txBody>
      </p:sp>
    </p:spTree>
    <p:extLst>
      <p:ext uri="{BB962C8B-B14F-4D97-AF65-F5344CB8AC3E}">
        <p14:creationId xmlns:p14="http://schemas.microsoft.com/office/powerpoint/2010/main" val="15654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5F759B1-20A1-FE99-EE3C-0C4A0ACF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David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368F8BB-3968-E68C-3FD3-8DAD5758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Dark storms in David’s life:</a:t>
            </a:r>
          </a:p>
          <a:p>
            <a:r>
              <a:rPr lang="en-US" dirty="0"/>
              <a:t>- Uriah and Bathsheba </a:t>
            </a:r>
            <a:r>
              <a:rPr lang="en-US" sz="2000" i="1" dirty="0"/>
              <a:t>(2 Samuel 11-12)</a:t>
            </a:r>
          </a:p>
          <a:p>
            <a:r>
              <a:rPr lang="en-US" dirty="0"/>
              <a:t>- Amnon and Tamar </a:t>
            </a:r>
            <a:r>
              <a:rPr lang="en-US" sz="2000" i="1" dirty="0"/>
              <a:t>(2 Samuel 13)</a:t>
            </a:r>
          </a:p>
          <a:p>
            <a:r>
              <a:rPr lang="en-US" dirty="0"/>
              <a:t>- Absalom’s revenge </a:t>
            </a:r>
            <a:r>
              <a:rPr lang="en-US" sz="2000" i="1" dirty="0"/>
              <a:t>(2 Samuel 13-14)</a:t>
            </a:r>
          </a:p>
          <a:p>
            <a:r>
              <a:rPr lang="en-US" dirty="0"/>
              <a:t>- Absalom’s revolt </a:t>
            </a:r>
            <a:r>
              <a:rPr lang="en-US" sz="2000" i="1" dirty="0"/>
              <a:t>(2 Samuel 15-18)</a:t>
            </a:r>
          </a:p>
          <a:p>
            <a:r>
              <a:rPr lang="en-US" dirty="0"/>
              <a:t>David, the man after God’s heart </a:t>
            </a:r>
            <a:r>
              <a:rPr lang="en-US" sz="2000" i="1" dirty="0"/>
              <a:t>(1 Samuel 13:14; Acts 13:22)</a:t>
            </a:r>
            <a:endParaRPr lang="en-US" i="1" dirty="0"/>
          </a:p>
          <a:p>
            <a:r>
              <a:rPr lang="en-US" dirty="0"/>
              <a:t>David is now at the end of his life…</a:t>
            </a:r>
          </a:p>
        </p:txBody>
      </p:sp>
    </p:spTree>
    <p:extLst>
      <p:ext uri="{BB962C8B-B14F-4D97-AF65-F5344CB8AC3E}">
        <p14:creationId xmlns:p14="http://schemas.microsoft.com/office/powerpoint/2010/main" val="36000923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Application?</a:t>
            </a:r>
          </a:p>
          <a:p>
            <a:r>
              <a:rPr lang="en-US" dirty="0"/>
              <a:t>- We don’t fight like they did, </a:t>
            </a:r>
            <a:br>
              <a:rPr lang="en-US" dirty="0"/>
            </a:br>
            <a:r>
              <a:rPr lang="en-US" dirty="0"/>
              <a:t>but we still are called to fight</a:t>
            </a:r>
          </a:p>
          <a:p>
            <a:r>
              <a:rPr lang="en-US" dirty="0"/>
              <a:t>- Battles with temptation, accusation, bitterness, discouragement, setbacks, sharing God’s love</a:t>
            </a:r>
          </a:p>
          <a:p>
            <a:r>
              <a:rPr lang="en-US" dirty="0"/>
              <a:t>- Overwhelming odds, exhaustion, others have fled</a:t>
            </a:r>
          </a:p>
          <a:p>
            <a:r>
              <a:rPr lang="en-US" dirty="0"/>
              <a:t>- See his power work</a:t>
            </a:r>
            <a:br>
              <a:rPr lang="en-US" dirty="0"/>
            </a:br>
            <a:r>
              <a:rPr lang="en-US" dirty="0"/>
              <a:t>through you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56D6763-5285-A84A-CE3C-3DDCEF973344}"/>
              </a:ext>
            </a:extLst>
          </p:cNvPr>
          <p:cNvSpPr/>
          <p:nvPr/>
        </p:nvSpPr>
        <p:spPr bwMode="auto">
          <a:xfrm>
            <a:off x="4394200" y="3707773"/>
            <a:ext cx="5486400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 on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full armor of God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so that you will be able to stand firm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6:11)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Once during the harvest, </a:t>
            </a:r>
            <a:br>
              <a:rPr lang="en-US" dirty="0"/>
            </a:br>
            <a:r>
              <a:rPr lang="en-US" dirty="0"/>
              <a:t>when David was at </a:t>
            </a:r>
            <a:r>
              <a:rPr lang="en-US" u="sng" dirty="0"/>
              <a:t>the cave of </a:t>
            </a:r>
            <a:r>
              <a:rPr lang="en-US" u="sng" dirty="0" err="1"/>
              <a:t>Adullam</a:t>
            </a:r>
            <a:r>
              <a:rPr lang="en-US" dirty="0"/>
              <a:t>,</a:t>
            </a:r>
          </a:p>
          <a:p>
            <a:r>
              <a:rPr lang="en-US" dirty="0"/>
              <a:t>the Philistine army was camped in the valley of Rephaim.</a:t>
            </a:r>
          </a:p>
          <a:p>
            <a:r>
              <a:rPr lang="en-US" dirty="0"/>
              <a:t>The Three (who were among the Thirty—</a:t>
            </a:r>
            <a:br>
              <a:rPr lang="en-US" dirty="0"/>
            </a:br>
            <a:r>
              <a:rPr lang="en-US" dirty="0"/>
              <a:t>an elite group among David’s fighting men) </a:t>
            </a:r>
            <a:br>
              <a:rPr lang="en-US" dirty="0"/>
            </a:br>
            <a:r>
              <a:rPr lang="en-US" dirty="0"/>
              <a:t>went down to meet him there.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</p:spTree>
    <p:extLst>
      <p:ext uri="{BB962C8B-B14F-4D97-AF65-F5344CB8AC3E}">
        <p14:creationId xmlns:p14="http://schemas.microsoft.com/office/powerpoint/2010/main" val="36223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David was staying in the stronghold at the time, and a Philistine detachment had occupied the town of Bethlehem.</a:t>
            </a:r>
          </a:p>
          <a:p>
            <a:r>
              <a:rPr lang="en-US" baseline="30000" dirty="0"/>
              <a:t>15 </a:t>
            </a:r>
            <a:r>
              <a:rPr lang="en-US" dirty="0"/>
              <a:t>David remarked longingly to his men, </a:t>
            </a:r>
            <a:br>
              <a:rPr lang="en-US" dirty="0"/>
            </a:br>
            <a:r>
              <a:rPr lang="en-US" dirty="0"/>
              <a:t>“Oh, how I would love some of that good water from the well by the gate in Bethlehem.”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</p:spTree>
    <p:extLst>
      <p:ext uri="{BB962C8B-B14F-4D97-AF65-F5344CB8AC3E}">
        <p14:creationId xmlns:p14="http://schemas.microsoft.com/office/powerpoint/2010/main" val="4187411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So the Three broke through the Philistine lines,</a:t>
            </a:r>
          </a:p>
          <a:p>
            <a:r>
              <a:rPr lang="en-US" dirty="0"/>
              <a:t>	drew some water from the well by the gate in Bethlehem, and brought it back to David.</a:t>
            </a:r>
          </a:p>
          <a:p>
            <a:r>
              <a:rPr lang="en-US" dirty="0"/>
              <a:t>But he refused to drink it.</a:t>
            </a:r>
          </a:p>
          <a:p>
            <a:r>
              <a:rPr lang="en-US" dirty="0"/>
              <a:t>Instead, he poured it out as an offering to Yahweh.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</p:spTree>
    <p:extLst>
      <p:ext uri="{BB962C8B-B14F-4D97-AF65-F5344CB8AC3E}">
        <p14:creationId xmlns:p14="http://schemas.microsoft.com/office/powerpoint/2010/main" val="816954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“Far be it from me, Yahweh, to do this!”</a:t>
            </a:r>
          </a:p>
          <a:p>
            <a:r>
              <a:rPr lang="en-US" dirty="0"/>
              <a:t>“This water is as precious as the blood of these men who risked their lives to bring it to me.”</a:t>
            </a:r>
            <a:br>
              <a:rPr lang="en-US" dirty="0"/>
            </a:br>
            <a:r>
              <a:rPr lang="en-US" dirty="0"/>
              <a:t>So David did not drink it.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</p:spTree>
    <p:extLst>
      <p:ext uri="{BB962C8B-B14F-4D97-AF65-F5344CB8AC3E}">
        <p14:creationId xmlns:p14="http://schemas.microsoft.com/office/powerpoint/2010/main" val="37406737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“Far be it from me, Yahweh, to do this!”</a:t>
            </a:r>
          </a:p>
          <a:p>
            <a:r>
              <a:rPr lang="en-US" dirty="0"/>
              <a:t>“This water is as precious as the blood of these men who risked their lives to bring it to me.”</a:t>
            </a:r>
            <a:br>
              <a:rPr lang="en-US" dirty="0"/>
            </a:br>
            <a:r>
              <a:rPr lang="en-US" dirty="0"/>
              <a:t>So David did not drink it.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2EF547A-3607-3A5A-AF3A-09A9FC6FD5CD}"/>
              </a:ext>
            </a:extLst>
          </p:cNvPr>
          <p:cNvSpPr/>
          <p:nvPr/>
        </p:nvSpPr>
        <p:spPr bwMode="auto">
          <a:xfrm>
            <a:off x="414073" y="2533650"/>
            <a:ext cx="9330267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Drinking it would have set a bad precedent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Leaders need to be aware that people are watching them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(James 3:1)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59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“Far be it from me, Yahweh, to do this!”</a:t>
            </a:r>
          </a:p>
          <a:p>
            <a:r>
              <a:rPr lang="en-US" dirty="0"/>
              <a:t>“This water is as precious as the blood of these men who risked their lives to bring it to me.”</a:t>
            </a:r>
            <a:br>
              <a:rPr lang="en-US" dirty="0"/>
            </a:br>
            <a:r>
              <a:rPr lang="en-US" dirty="0"/>
              <a:t>So David did not drink it.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2EF547A-3607-3A5A-AF3A-09A9FC6FD5CD}"/>
              </a:ext>
            </a:extLst>
          </p:cNvPr>
          <p:cNvSpPr/>
          <p:nvPr/>
        </p:nvSpPr>
        <p:spPr bwMode="auto">
          <a:xfrm>
            <a:off x="414073" y="2529971"/>
            <a:ext cx="9330267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act of devotion should be for God alone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You fight for God, not me. You risk your life for him, not me. You seek to please him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 1:10)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7F61E731-BC97-DCD1-C288-3BD66535996C}"/>
              </a:ext>
            </a:extLst>
          </p:cNvPr>
          <p:cNvSpPr/>
          <p:nvPr/>
        </p:nvSpPr>
        <p:spPr bwMode="auto">
          <a:xfrm>
            <a:off x="1802606" y="4408235"/>
            <a:ext cx="6553199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 Lesson #2: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pointed people to God</a:t>
            </a:r>
          </a:p>
        </p:txBody>
      </p:sp>
    </p:spTree>
    <p:extLst>
      <p:ext uri="{BB962C8B-B14F-4D97-AF65-F5344CB8AC3E}">
        <p14:creationId xmlns:p14="http://schemas.microsoft.com/office/powerpoint/2010/main" val="1517078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“Far be it from me, Yahweh, to do this!”</a:t>
            </a:r>
          </a:p>
          <a:p>
            <a:r>
              <a:rPr lang="en-US" dirty="0"/>
              <a:t>“This water is as precious as the blood of these men who risked their lives to bring it to me.”</a:t>
            </a:r>
            <a:br>
              <a:rPr lang="en-US" dirty="0"/>
            </a:br>
            <a:r>
              <a:rPr lang="en-US" dirty="0"/>
              <a:t>So David did not drink it.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2EF547A-3607-3A5A-AF3A-09A9FC6FD5CD}"/>
              </a:ext>
            </a:extLst>
          </p:cNvPr>
          <p:cNvSpPr/>
          <p:nvPr/>
        </p:nvSpPr>
        <p:spPr bwMode="auto">
          <a:xfrm>
            <a:off x="414073" y="2529971"/>
            <a:ext cx="9330267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 serve their men, not take from them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Your wellbeing is more important than my needs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I’m not in this to get something from you!</a:t>
            </a:r>
          </a:p>
        </p:txBody>
      </p:sp>
    </p:spTree>
    <p:extLst>
      <p:ext uri="{BB962C8B-B14F-4D97-AF65-F5344CB8AC3E}">
        <p14:creationId xmlns:p14="http://schemas.microsoft.com/office/powerpoint/2010/main" val="1301232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“Far be it from me, Yahweh, to do this!”</a:t>
            </a:r>
          </a:p>
          <a:p>
            <a:r>
              <a:rPr lang="en-US" dirty="0"/>
              <a:t>“This water is as precious as the blood of these men who risked their lives to bring it to me.”</a:t>
            </a:r>
            <a:br>
              <a:rPr lang="en-US" dirty="0"/>
            </a:br>
            <a:r>
              <a:rPr lang="en-US" dirty="0"/>
              <a:t>So David did not drink it.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“The Three”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2EF547A-3607-3A5A-AF3A-09A9FC6FD5CD}"/>
              </a:ext>
            </a:extLst>
          </p:cNvPr>
          <p:cNvSpPr/>
          <p:nvPr/>
        </p:nvSpPr>
        <p:spPr bwMode="auto">
          <a:xfrm>
            <a:off x="414073" y="2529971"/>
            <a:ext cx="9330267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 serve their men, not take from them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Jesus: “Whoever wants to be first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be slave of all”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10:44)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3D35226-3FF5-61CB-3A34-C0BF6FEAFD84}"/>
              </a:ext>
            </a:extLst>
          </p:cNvPr>
          <p:cNvSpPr/>
          <p:nvPr/>
        </p:nvSpPr>
        <p:spPr bwMode="auto">
          <a:xfrm>
            <a:off x="1802606" y="4408235"/>
            <a:ext cx="6553199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 Lesson #3: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modelled servant leadership</a:t>
            </a:r>
          </a:p>
        </p:txBody>
      </p:sp>
    </p:spTree>
    <p:extLst>
      <p:ext uri="{BB962C8B-B14F-4D97-AF65-F5344CB8AC3E}">
        <p14:creationId xmlns:p14="http://schemas.microsoft.com/office/powerpoint/2010/main" val="3033535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u="sng" dirty="0"/>
              <a:t>Abishai</a:t>
            </a:r>
            <a:r>
              <a:rPr lang="en-US" dirty="0"/>
              <a:t> son of </a:t>
            </a:r>
            <a:r>
              <a:rPr lang="en-US" dirty="0" err="1"/>
              <a:t>Zeruiah</a:t>
            </a:r>
            <a:r>
              <a:rPr lang="en-US" dirty="0"/>
              <a:t>, the brother of Joab, </a:t>
            </a:r>
            <a:br>
              <a:rPr lang="en-US" dirty="0"/>
            </a:br>
            <a:r>
              <a:rPr lang="en-US" dirty="0"/>
              <a:t>was the </a:t>
            </a:r>
            <a:r>
              <a:rPr lang="en-US" u="sng" dirty="0"/>
              <a:t>leader of the Thirty</a:t>
            </a:r>
            <a:r>
              <a:rPr lang="en-US" dirty="0"/>
              <a:t>.</a:t>
            </a:r>
          </a:p>
          <a:p>
            <a:r>
              <a:rPr lang="en-US" dirty="0"/>
              <a:t>He once used his spear </a:t>
            </a:r>
            <a:br>
              <a:rPr lang="en-US" dirty="0"/>
            </a:br>
            <a:r>
              <a:rPr lang="en-US" dirty="0"/>
              <a:t>to kill 300 enemy warriors in a single battle.</a:t>
            </a:r>
          </a:p>
          <a:p>
            <a:r>
              <a:rPr lang="en-US" dirty="0"/>
              <a:t>It was by such feats that he became </a:t>
            </a:r>
            <a:br>
              <a:rPr lang="en-US" dirty="0"/>
            </a:br>
            <a:r>
              <a:rPr lang="en-US" dirty="0"/>
              <a:t>as famous as the Three.</a:t>
            </a:r>
          </a:p>
          <a:p>
            <a:r>
              <a:rPr lang="en-US" baseline="30000" dirty="0"/>
              <a:t>19 </a:t>
            </a:r>
            <a:r>
              <a:rPr lang="en-US" dirty="0"/>
              <a:t>Abishai was the most famous of the Thirty </a:t>
            </a:r>
            <a:br>
              <a:rPr lang="en-US" dirty="0"/>
            </a:br>
            <a:r>
              <a:rPr lang="en-US" dirty="0"/>
              <a:t>and was their commander, </a:t>
            </a:r>
            <a:br>
              <a:rPr lang="en-US" dirty="0"/>
            </a:br>
            <a:r>
              <a:rPr lang="en-US" dirty="0"/>
              <a:t>though he was not one of the Three.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Thirty</a:t>
            </a:r>
          </a:p>
        </p:txBody>
      </p:sp>
    </p:spTree>
    <p:extLst>
      <p:ext uri="{BB962C8B-B14F-4D97-AF65-F5344CB8AC3E}">
        <p14:creationId xmlns:p14="http://schemas.microsoft.com/office/powerpoint/2010/main" val="1120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These are the </a:t>
            </a:r>
            <a:r>
              <a:rPr lang="en-US" u="sng" dirty="0"/>
              <a:t>last words</a:t>
            </a:r>
            <a:r>
              <a:rPr lang="en-US" dirty="0"/>
              <a:t> of David:</a:t>
            </a:r>
          </a:p>
          <a:p>
            <a:r>
              <a:rPr lang="en-US" dirty="0"/>
              <a:t>“David, the son of Jesse,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49C6E15-7C2E-923B-A126-B3EFBCC11AA0}"/>
              </a:ext>
            </a:extLst>
          </p:cNvPr>
          <p:cNvSpPr/>
          <p:nvPr/>
        </p:nvSpPr>
        <p:spPr bwMode="auto">
          <a:xfrm>
            <a:off x="4851400" y="2533650"/>
            <a:ext cx="404223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humble origins &amp;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lineage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49:10)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There was also </a:t>
            </a:r>
            <a:r>
              <a:rPr lang="en-US" u="sng" dirty="0"/>
              <a:t>Benaiah</a:t>
            </a:r>
            <a:r>
              <a:rPr lang="en-US" dirty="0"/>
              <a:t> son of Jehoiada, </a:t>
            </a:r>
            <a:br>
              <a:rPr lang="en-US" dirty="0"/>
            </a:br>
            <a:r>
              <a:rPr lang="en-US" dirty="0"/>
              <a:t>a valiant warrior from </a:t>
            </a:r>
            <a:r>
              <a:rPr lang="en-US" dirty="0" err="1"/>
              <a:t>Kabzeel</a:t>
            </a:r>
            <a:r>
              <a:rPr lang="en-US" dirty="0"/>
              <a:t>.</a:t>
            </a:r>
          </a:p>
          <a:p>
            <a:r>
              <a:rPr lang="en-US" dirty="0"/>
              <a:t>He did many heroic deeds, </a:t>
            </a:r>
            <a:br>
              <a:rPr lang="en-US" dirty="0"/>
            </a:br>
            <a:r>
              <a:rPr lang="en-US" dirty="0"/>
              <a:t>which included killing two champions of Moab.</a:t>
            </a:r>
          </a:p>
          <a:p>
            <a:r>
              <a:rPr lang="en-US" dirty="0"/>
              <a:t>Another time, on a snowy day, </a:t>
            </a:r>
            <a:br>
              <a:rPr lang="en-US" dirty="0"/>
            </a:br>
            <a:r>
              <a:rPr lang="en-US" dirty="0"/>
              <a:t>he chased a lion down into a pit and killed 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Thirty</a:t>
            </a:r>
          </a:p>
        </p:txBody>
      </p:sp>
    </p:spTree>
    <p:extLst>
      <p:ext uri="{BB962C8B-B14F-4D97-AF65-F5344CB8AC3E}">
        <p14:creationId xmlns:p14="http://schemas.microsoft.com/office/powerpoint/2010/main" val="645105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And he struck down a huge Egyptian.</a:t>
            </a:r>
          </a:p>
          <a:p>
            <a:r>
              <a:rPr lang="en-US" dirty="0"/>
              <a:t>Although the Egyptian had a spear in his hand, Benaiah went against him with a club.</a:t>
            </a:r>
          </a:p>
          <a:p>
            <a:r>
              <a:rPr lang="en-US" dirty="0"/>
              <a:t>He snatched the spear from the Egyptian’s hand and killed him with his own spear.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Thirty</a:t>
            </a:r>
          </a:p>
        </p:txBody>
      </p:sp>
    </p:spTree>
    <p:extLst>
      <p:ext uri="{BB962C8B-B14F-4D97-AF65-F5344CB8AC3E}">
        <p14:creationId xmlns:p14="http://schemas.microsoft.com/office/powerpoint/2010/main" val="36364539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Deeds like these made Benaiah </a:t>
            </a:r>
            <a:br>
              <a:rPr lang="en-US" dirty="0"/>
            </a:br>
            <a:r>
              <a:rPr lang="en-US" dirty="0"/>
              <a:t>as famous as the Three mightiest warriors.</a:t>
            </a:r>
          </a:p>
          <a:p>
            <a:r>
              <a:rPr lang="en-US" baseline="30000" dirty="0"/>
              <a:t>23 </a:t>
            </a:r>
            <a:r>
              <a:rPr lang="en-US" dirty="0"/>
              <a:t>He was more honored than </a:t>
            </a:r>
            <a:br>
              <a:rPr lang="en-US" dirty="0"/>
            </a:br>
            <a:r>
              <a:rPr lang="en-US" dirty="0"/>
              <a:t>the other members of the Thirty, </a:t>
            </a:r>
            <a:br>
              <a:rPr lang="en-US" dirty="0"/>
            </a:br>
            <a:r>
              <a:rPr lang="en-US" dirty="0"/>
              <a:t>though he was not one of the Three.</a:t>
            </a:r>
          </a:p>
          <a:p>
            <a:r>
              <a:rPr lang="en-US" dirty="0"/>
              <a:t>And David made him captain of his bodyguard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Thirty</a:t>
            </a:r>
          </a:p>
        </p:txBody>
      </p:sp>
    </p:spTree>
    <p:extLst>
      <p:ext uri="{BB962C8B-B14F-4D97-AF65-F5344CB8AC3E}">
        <p14:creationId xmlns:p14="http://schemas.microsoft.com/office/powerpoint/2010/main" val="542495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Other members of the Thirty included…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Thirty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xmlns="" id="{6ED7B0BF-DE22-72E7-0660-2C5DC6B6EBC1}"/>
              </a:ext>
            </a:extLst>
          </p:cNvPr>
          <p:cNvSpPr txBox="1">
            <a:spLocks/>
          </p:cNvSpPr>
          <p:nvPr/>
        </p:nvSpPr>
        <p:spPr bwMode="auto">
          <a:xfrm>
            <a:off x="279400" y="799195"/>
            <a:ext cx="2971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114300" indent="-114300"/>
            <a:r>
              <a:rPr lang="en-US" sz="1800" kern="0" dirty="0"/>
              <a:t>Asahel, Joab’s brother;</a:t>
            </a:r>
          </a:p>
          <a:p>
            <a:pPr marL="114300" indent="-114300"/>
            <a:r>
              <a:rPr lang="en-US" sz="1800" kern="0" dirty="0"/>
              <a:t>Elhanan son of Dodo from Bethlehem;</a:t>
            </a:r>
          </a:p>
          <a:p>
            <a:pPr marL="114300" indent="-114300"/>
            <a:r>
              <a:rPr lang="en-US" sz="1800" kern="0" dirty="0"/>
              <a:t>Shammah from Harod;</a:t>
            </a:r>
          </a:p>
          <a:p>
            <a:pPr marL="114300" indent="-114300"/>
            <a:r>
              <a:rPr lang="en-US" sz="1800" kern="0" dirty="0"/>
              <a:t>Elika from Harod;</a:t>
            </a:r>
          </a:p>
          <a:p>
            <a:pPr marL="114300" indent="-114300"/>
            <a:r>
              <a:rPr lang="en-US" sz="1800" kern="0" dirty="0"/>
              <a:t>Helez from Pelon;</a:t>
            </a:r>
          </a:p>
          <a:p>
            <a:pPr marL="114300" indent="-114300"/>
            <a:r>
              <a:rPr lang="en-US" sz="1800" kern="0" dirty="0"/>
              <a:t>Ira son of Ikkesh from Tekoa;</a:t>
            </a:r>
          </a:p>
          <a:p>
            <a:pPr marL="114300" indent="-114300"/>
            <a:r>
              <a:rPr lang="en-US" sz="1800" kern="0" dirty="0" err="1"/>
              <a:t>Abiezer</a:t>
            </a:r>
            <a:r>
              <a:rPr lang="en-US" sz="1800" kern="0" dirty="0"/>
              <a:t> from </a:t>
            </a:r>
            <a:r>
              <a:rPr lang="en-US" sz="1800" kern="0" dirty="0" err="1"/>
              <a:t>Anathoth</a:t>
            </a:r>
            <a:r>
              <a:rPr lang="en-US" sz="1800" kern="0" dirty="0"/>
              <a:t>;</a:t>
            </a:r>
          </a:p>
          <a:p>
            <a:pPr marL="114300" indent="-114300"/>
            <a:r>
              <a:rPr lang="en-US" sz="1800" kern="0" dirty="0" err="1"/>
              <a:t>Sibbecai</a:t>
            </a:r>
            <a:r>
              <a:rPr lang="en-US" sz="1800" kern="0" dirty="0"/>
              <a:t> from </a:t>
            </a:r>
            <a:r>
              <a:rPr lang="en-US" sz="1800" kern="0" dirty="0" err="1"/>
              <a:t>Hushah</a:t>
            </a:r>
            <a:r>
              <a:rPr lang="en-US" sz="1800" kern="0" dirty="0"/>
              <a:t>;</a:t>
            </a:r>
          </a:p>
          <a:p>
            <a:pPr marL="114300" indent="-114300"/>
            <a:r>
              <a:rPr lang="en-US" sz="1800" kern="0" dirty="0" err="1"/>
              <a:t>Zalmon</a:t>
            </a:r>
            <a:r>
              <a:rPr lang="en-US" sz="1800" kern="0" dirty="0"/>
              <a:t> from </a:t>
            </a:r>
            <a:r>
              <a:rPr lang="en-US" sz="1800" kern="0" dirty="0" err="1"/>
              <a:t>Ahoah</a:t>
            </a:r>
            <a:r>
              <a:rPr lang="en-US" sz="1800" kern="0" dirty="0"/>
              <a:t>;</a:t>
            </a:r>
          </a:p>
          <a:p>
            <a:pPr marL="114300" indent="-114300"/>
            <a:r>
              <a:rPr lang="en-US" sz="1800" kern="0" dirty="0" err="1"/>
              <a:t>Maharai</a:t>
            </a:r>
            <a:r>
              <a:rPr lang="en-US" sz="1800" kern="0" dirty="0"/>
              <a:t> from </a:t>
            </a:r>
            <a:r>
              <a:rPr lang="en-US" sz="1800" kern="0" dirty="0" err="1"/>
              <a:t>Netophah</a:t>
            </a:r>
            <a:r>
              <a:rPr lang="en-US" sz="1800" kern="0" dirty="0"/>
              <a:t>;</a:t>
            </a:r>
          </a:p>
          <a:p>
            <a:pPr marL="114300" indent="-114300"/>
            <a:r>
              <a:rPr lang="en-US" sz="1800" kern="0" dirty="0"/>
              <a:t>Heled son of </a:t>
            </a:r>
            <a:r>
              <a:rPr lang="en-US" sz="1800" kern="0" dirty="0" err="1"/>
              <a:t>Baanah</a:t>
            </a:r>
            <a:r>
              <a:rPr lang="en-US" sz="1800" kern="0" dirty="0"/>
              <a:t> from </a:t>
            </a:r>
            <a:r>
              <a:rPr lang="en-US" sz="1800" kern="0" dirty="0" err="1"/>
              <a:t>Netophah</a:t>
            </a:r>
            <a:r>
              <a:rPr lang="en-US" sz="1800" kern="0" dirty="0"/>
              <a:t>;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0201EF8D-9D00-8530-663D-5C85553CCC54}"/>
              </a:ext>
            </a:extLst>
          </p:cNvPr>
          <p:cNvSpPr txBox="1">
            <a:spLocks/>
          </p:cNvSpPr>
          <p:nvPr/>
        </p:nvSpPr>
        <p:spPr bwMode="auto">
          <a:xfrm>
            <a:off x="3422650" y="808720"/>
            <a:ext cx="3200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kern="0" dirty="0" err="1"/>
              <a:t>Ithai</a:t>
            </a:r>
            <a:r>
              <a:rPr lang="en-US" sz="1800" kern="0" dirty="0"/>
              <a:t> son of </a:t>
            </a:r>
            <a:r>
              <a:rPr lang="en-US" sz="1800" kern="0" dirty="0" err="1"/>
              <a:t>Ribai</a:t>
            </a:r>
            <a:r>
              <a:rPr lang="en-US" sz="1800" kern="0" dirty="0"/>
              <a:t> from Gibeah (in the land of Benjamin);</a:t>
            </a:r>
          </a:p>
          <a:p>
            <a:r>
              <a:rPr lang="en-US" sz="1800" kern="0" dirty="0"/>
              <a:t>Benaiah from </a:t>
            </a:r>
            <a:r>
              <a:rPr lang="en-US" sz="1800" kern="0" dirty="0" err="1"/>
              <a:t>Pirathon</a:t>
            </a:r>
            <a:r>
              <a:rPr lang="en-US" sz="1800" kern="0" dirty="0"/>
              <a:t>;</a:t>
            </a:r>
          </a:p>
          <a:p>
            <a:r>
              <a:rPr lang="en-US" sz="1800" kern="0" dirty="0" err="1"/>
              <a:t>Hurai</a:t>
            </a:r>
            <a:r>
              <a:rPr lang="en-US" sz="1800" kern="0" dirty="0"/>
              <a:t> from </a:t>
            </a:r>
            <a:r>
              <a:rPr lang="en-US" sz="1800" kern="0" dirty="0" err="1"/>
              <a:t>Nahale-gaash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Abi-</a:t>
            </a:r>
            <a:r>
              <a:rPr lang="en-US" sz="1800" kern="0" dirty="0" err="1"/>
              <a:t>albon</a:t>
            </a:r>
            <a:r>
              <a:rPr lang="en-US" sz="1800" kern="0" dirty="0"/>
              <a:t> from Arabah;</a:t>
            </a:r>
          </a:p>
          <a:p>
            <a:r>
              <a:rPr lang="en-US" sz="1800" kern="0" dirty="0" err="1"/>
              <a:t>Azmaveth</a:t>
            </a:r>
            <a:r>
              <a:rPr lang="en-US" sz="1800" kern="0" dirty="0"/>
              <a:t> from Bahurim;</a:t>
            </a:r>
          </a:p>
          <a:p>
            <a:r>
              <a:rPr lang="en-US" sz="1800" kern="0" dirty="0" err="1"/>
              <a:t>Eliahba</a:t>
            </a:r>
            <a:r>
              <a:rPr lang="en-US" sz="1800" kern="0" dirty="0"/>
              <a:t> from </a:t>
            </a:r>
            <a:r>
              <a:rPr lang="en-US" sz="1800" kern="0" dirty="0" err="1"/>
              <a:t>Shaalbon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the sons of </a:t>
            </a:r>
            <a:r>
              <a:rPr lang="en-US" sz="1800" kern="0" dirty="0" err="1"/>
              <a:t>Jashen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Jonathan son of </a:t>
            </a:r>
            <a:r>
              <a:rPr lang="en-US" sz="1800" kern="0" dirty="0" err="1"/>
              <a:t>Shagee</a:t>
            </a:r>
            <a:r>
              <a:rPr lang="en-US" sz="1800" kern="0" dirty="0"/>
              <a:t> from Harar;</a:t>
            </a:r>
          </a:p>
          <a:p>
            <a:r>
              <a:rPr lang="en-US" sz="1800" kern="0" dirty="0" err="1"/>
              <a:t>Ahiam</a:t>
            </a:r>
            <a:r>
              <a:rPr lang="en-US" sz="1800" kern="0" dirty="0"/>
              <a:t> son of </a:t>
            </a:r>
            <a:r>
              <a:rPr lang="en-US" sz="1800" kern="0" dirty="0" err="1"/>
              <a:t>Sharar</a:t>
            </a:r>
            <a:r>
              <a:rPr lang="en-US" sz="1800" kern="0" dirty="0"/>
              <a:t> from Harar;</a:t>
            </a:r>
          </a:p>
          <a:p>
            <a:r>
              <a:rPr lang="en-US" sz="1800" kern="0" dirty="0" err="1"/>
              <a:t>Eliphelet</a:t>
            </a:r>
            <a:r>
              <a:rPr lang="en-US" sz="1800" kern="0" dirty="0"/>
              <a:t> son of </a:t>
            </a:r>
            <a:r>
              <a:rPr lang="en-US" sz="1800" kern="0" dirty="0" err="1"/>
              <a:t>Ahasbai</a:t>
            </a:r>
            <a:r>
              <a:rPr lang="en-US" sz="1800" kern="0" dirty="0"/>
              <a:t> from </a:t>
            </a:r>
            <a:r>
              <a:rPr lang="en-US" sz="1800" kern="0" dirty="0" err="1"/>
              <a:t>Maacah</a:t>
            </a:r>
            <a:r>
              <a:rPr lang="en-US" sz="1800" kern="0" dirty="0"/>
              <a:t>;</a:t>
            </a:r>
          </a:p>
          <a:p>
            <a:endParaRPr lang="en-US" sz="1800" kern="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33E6415D-DC8F-8DC8-36BB-E156E473148F}"/>
              </a:ext>
            </a:extLst>
          </p:cNvPr>
          <p:cNvSpPr txBox="1">
            <a:spLocks/>
          </p:cNvSpPr>
          <p:nvPr/>
        </p:nvSpPr>
        <p:spPr bwMode="auto">
          <a:xfrm>
            <a:off x="6908801" y="799195"/>
            <a:ext cx="3047999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kern="0" dirty="0"/>
              <a:t>Eliam son of Ahithophel from </a:t>
            </a:r>
            <a:r>
              <a:rPr lang="en-US" sz="1800" kern="0" dirty="0" err="1"/>
              <a:t>Giloh</a:t>
            </a:r>
            <a:r>
              <a:rPr lang="en-US" sz="1800" kern="0" dirty="0"/>
              <a:t>;</a:t>
            </a:r>
          </a:p>
          <a:p>
            <a:r>
              <a:rPr lang="en-US" sz="1800" kern="0" dirty="0" err="1"/>
              <a:t>Hezro</a:t>
            </a:r>
            <a:r>
              <a:rPr lang="en-US" sz="1800" kern="0" dirty="0"/>
              <a:t> from Carmel;</a:t>
            </a:r>
          </a:p>
          <a:p>
            <a:r>
              <a:rPr lang="en-US" sz="1800" kern="0" dirty="0" err="1"/>
              <a:t>Paarai</a:t>
            </a:r>
            <a:r>
              <a:rPr lang="en-US" sz="1800" kern="0" dirty="0"/>
              <a:t> from </a:t>
            </a:r>
            <a:r>
              <a:rPr lang="en-US" sz="1800" kern="0" dirty="0" err="1"/>
              <a:t>Arba</a:t>
            </a:r>
            <a:r>
              <a:rPr lang="en-US" sz="1800" kern="0" dirty="0"/>
              <a:t>;</a:t>
            </a:r>
          </a:p>
          <a:p>
            <a:r>
              <a:rPr lang="en-US" sz="1800" kern="0" dirty="0" err="1"/>
              <a:t>Igal</a:t>
            </a:r>
            <a:r>
              <a:rPr lang="en-US" sz="1800" kern="0" dirty="0"/>
              <a:t> son of Nathan from </a:t>
            </a:r>
            <a:r>
              <a:rPr lang="en-US" sz="1800" kern="0" dirty="0" err="1"/>
              <a:t>Zobah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Bani from Gad;</a:t>
            </a:r>
          </a:p>
          <a:p>
            <a:r>
              <a:rPr lang="en-US" sz="1800" kern="0" dirty="0" err="1"/>
              <a:t>Zelek</a:t>
            </a:r>
            <a:r>
              <a:rPr lang="en-US" sz="1800" kern="0" dirty="0"/>
              <a:t> from Ammon;</a:t>
            </a:r>
          </a:p>
          <a:p>
            <a:r>
              <a:rPr lang="en-US" sz="1800" kern="0" dirty="0" err="1"/>
              <a:t>Naharai</a:t>
            </a:r>
            <a:r>
              <a:rPr lang="en-US" sz="1800" kern="0" dirty="0"/>
              <a:t> from </a:t>
            </a:r>
            <a:r>
              <a:rPr lang="en-US" sz="1800" kern="0" dirty="0" err="1"/>
              <a:t>Beeroth</a:t>
            </a:r>
            <a:r>
              <a:rPr lang="en-US" sz="1800" kern="0" dirty="0"/>
              <a:t>, the armor bearer of Joab;</a:t>
            </a:r>
          </a:p>
          <a:p>
            <a:r>
              <a:rPr lang="en-US" sz="1800" kern="0" dirty="0"/>
              <a:t>Ira from </a:t>
            </a:r>
            <a:r>
              <a:rPr lang="en-US" sz="1800" kern="0" dirty="0" err="1"/>
              <a:t>Jattir</a:t>
            </a:r>
            <a:r>
              <a:rPr lang="en-US" sz="1800" kern="0" dirty="0"/>
              <a:t>;</a:t>
            </a:r>
          </a:p>
          <a:p>
            <a:r>
              <a:rPr lang="en-US" sz="1800" kern="0" dirty="0" err="1"/>
              <a:t>Gareb</a:t>
            </a:r>
            <a:r>
              <a:rPr lang="en-US" sz="1800" kern="0" dirty="0"/>
              <a:t> from </a:t>
            </a:r>
            <a:r>
              <a:rPr lang="en-US" sz="1800" kern="0" dirty="0" err="1"/>
              <a:t>Jattir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Uriah the Hittite.</a:t>
            </a:r>
          </a:p>
          <a:p>
            <a:r>
              <a:rPr lang="en-US" sz="1800" kern="0" dirty="0"/>
              <a:t>There were thirty-seven in all.</a:t>
            </a:r>
          </a:p>
        </p:txBody>
      </p:sp>
    </p:spTree>
    <p:extLst>
      <p:ext uri="{BB962C8B-B14F-4D97-AF65-F5344CB8AC3E}">
        <p14:creationId xmlns:p14="http://schemas.microsoft.com/office/powerpoint/2010/main" val="24044280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7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AA8C4-7719-644B-7A43-1D7050F3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3594100"/>
            <a:ext cx="9821333" cy="1930400"/>
          </a:xfrm>
        </p:spPr>
        <p:txBody>
          <a:bodyPr/>
          <a:lstStyle/>
          <a:p>
            <a:r>
              <a:rPr lang="en-US" dirty="0"/>
              <a:t>The story of each name will be forgotten by humans</a:t>
            </a:r>
          </a:p>
          <a:p>
            <a:r>
              <a:rPr lang="en-US" dirty="0"/>
              <a:t>This feels very wrong to us </a:t>
            </a:r>
            <a:r>
              <a:rPr lang="en-US" sz="2000" i="1" dirty="0"/>
              <a:t>(Ecclesiastes 3:11)</a:t>
            </a:r>
            <a:endParaRPr lang="en-US" i="1" dirty="0"/>
          </a:p>
          <a:p>
            <a:r>
              <a:rPr lang="en-US" dirty="0"/>
              <a:t>We wonder: Does my life matter?</a:t>
            </a:r>
          </a:p>
        </p:txBody>
      </p:sp>
    </p:spTree>
    <p:extLst>
      <p:ext uri="{BB962C8B-B14F-4D97-AF65-F5344CB8AC3E}">
        <p14:creationId xmlns:p14="http://schemas.microsoft.com/office/powerpoint/2010/main" val="6687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AA8C4-7719-644B-7A43-1D7050F3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3594100"/>
            <a:ext cx="9821333" cy="1930400"/>
          </a:xfrm>
        </p:spPr>
        <p:txBody>
          <a:bodyPr/>
          <a:lstStyle/>
          <a:p>
            <a:r>
              <a:rPr lang="en-US" dirty="0"/>
              <a:t>The Good News: God never forgets</a:t>
            </a:r>
            <a:endParaRPr lang="en-US" i="1" dirty="0"/>
          </a:p>
          <a:p>
            <a:r>
              <a:rPr lang="en-US" dirty="0"/>
              <a:t>The Book of Life </a:t>
            </a:r>
            <a:r>
              <a:rPr lang="en-US" sz="1800" i="1" dirty="0"/>
              <a:t>(Luke 10:20; Hebrews 12:23; Philippians 4:3)</a:t>
            </a:r>
            <a:endParaRPr lang="en-US" sz="3200" i="1" dirty="0"/>
          </a:p>
          <a:p>
            <a:r>
              <a:rPr lang="en-US" dirty="0"/>
              <a:t>And he will reward each for their service </a:t>
            </a:r>
            <a:r>
              <a:rPr lang="en-US" sz="1800" i="1" dirty="0"/>
              <a:t>(Matthew 5:12; 25:23)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61355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Thirty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xmlns="" id="{6ED7B0BF-DE22-72E7-0660-2C5DC6B6EBC1}"/>
              </a:ext>
            </a:extLst>
          </p:cNvPr>
          <p:cNvSpPr txBox="1">
            <a:spLocks/>
          </p:cNvSpPr>
          <p:nvPr/>
        </p:nvSpPr>
        <p:spPr bwMode="auto">
          <a:xfrm>
            <a:off x="279400" y="799195"/>
            <a:ext cx="2971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114300" indent="-114300"/>
            <a:r>
              <a:rPr lang="en-US" sz="1800" kern="0" dirty="0"/>
              <a:t>Asahel, Joab’s brother;</a:t>
            </a:r>
          </a:p>
          <a:p>
            <a:pPr marL="114300" indent="-114300"/>
            <a:r>
              <a:rPr lang="en-US" sz="1800" kern="0" dirty="0"/>
              <a:t>Elhanan son of Dodo from Bethlehem;</a:t>
            </a:r>
          </a:p>
          <a:p>
            <a:pPr marL="114300" indent="-114300"/>
            <a:r>
              <a:rPr lang="en-US" sz="1800" kern="0" dirty="0"/>
              <a:t>Shammah from Harod;</a:t>
            </a:r>
          </a:p>
          <a:p>
            <a:pPr marL="114300" indent="-114300"/>
            <a:r>
              <a:rPr lang="en-US" sz="1800" kern="0" dirty="0"/>
              <a:t>Elika from Harod;</a:t>
            </a:r>
          </a:p>
          <a:p>
            <a:pPr marL="114300" indent="-114300"/>
            <a:r>
              <a:rPr lang="en-US" sz="1800" kern="0" dirty="0"/>
              <a:t>Helez from Pelon;</a:t>
            </a:r>
          </a:p>
          <a:p>
            <a:pPr marL="114300" indent="-114300"/>
            <a:r>
              <a:rPr lang="en-US" sz="1800" kern="0" dirty="0"/>
              <a:t>Ira son of Ikkesh from Tekoa;</a:t>
            </a:r>
          </a:p>
          <a:p>
            <a:pPr marL="114300" indent="-114300"/>
            <a:r>
              <a:rPr lang="en-US" sz="1800" kern="0" dirty="0" err="1"/>
              <a:t>Abiezer</a:t>
            </a:r>
            <a:r>
              <a:rPr lang="en-US" sz="1800" kern="0" dirty="0"/>
              <a:t> from </a:t>
            </a:r>
            <a:r>
              <a:rPr lang="en-US" sz="1800" kern="0" dirty="0" err="1"/>
              <a:t>Anathoth</a:t>
            </a:r>
            <a:r>
              <a:rPr lang="en-US" sz="1800" kern="0" dirty="0"/>
              <a:t>;</a:t>
            </a:r>
          </a:p>
          <a:p>
            <a:pPr marL="114300" indent="-114300"/>
            <a:r>
              <a:rPr lang="en-US" sz="1800" kern="0" dirty="0" err="1"/>
              <a:t>Sibbecai</a:t>
            </a:r>
            <a:r>
              <a:rPr lang="en-US" sz="1800" kern="0" dirty="0"/>
              <a:t> from </a:t>
            </a:r>
            <a:r>
              <a:rPr lang="en-US" sz="1800" kern="0" dirty="0" err="1"/>
              <a:t>Hushah</a:t>
            </a:r>
            <a:r>
              <a:rPr lang="en-US" sz="1800" kern="0" dirty="0"/>
              <a:t>;</a:t>
            </a:r>
          </a:p>
          <a:p>
            <a:pPr marL="114300" indent="-114300"/>
            <a:r>
              <a:rPr lang="en-US" sz="1800" kern="0" dirty="0" err="1"/>
              <a:t>Zalmon</a:t>
            </a:r>
            <a:r>
              <a:rPr lang="en-US" sz="1800" kern="0" dirty="0"/>
              <a:t> from </a:t>
            </a:r>
            <a:r>
              <a:rPr lang="en-US" sz="1800" kern="0" dirty="0" err="1"/>
              <a:t>Ahoah</a:t>
            </a:r>
            <a:r>
              <a:rPr lang="en-US" sz="1800" kern="0" dirty="0"/>
              <a:t>;</a:t>
            </a:r>
          </a:p>
          <a:p>
            <a:pPr marL="114300" indent="-114300"/>
            <a:r>
              <a:rPr lang="en-US" sz="1800" kern="0" dirty="0" err="1"/>
              <a:t>Maharai</a:t>
            </a:r>
            <a:r>
              <a:rPr lang="en-US" sz="1800" kern="0" dirty="0"/>
              <a:t> from </a:t>
            </a:r>
            <a:r>
              <a:rPr lang="en-US" sz="1800" kern="0" dirty="0" err="1"/>
              <a:t>Netophah</a:t>
            </a:r>
            <a:r>
              <a:rPr lang="en-US" sz="1800" kern="0" dirty="0"/>
              <a:t>;</a:t>
            </a:r>
          </a:p>
          <a:p>
            <a:pPr marL="114300" indent="-114300"/>
            <a:r>
              <a:rPr lang="en-US" sz="1800" kern="0" dirty="0"/>
              <a:t>Heled son of </a:t>
            </a:r>
            <a:r>
              <a:rPr lang="en-US" sz="1800" kern="0" dirty="0" err="1"/>
              <a:t>Baanah</a:t>
            </a:r>
            <a:r>
              <a:rPr lang="en-US" sz="1800" kern="0" dirty="0"/>
              <a:t> from </a:t>
            </a:r>
            <a:r>
              <a:rPr lang="en-US" sz="1800" kern="0" dirty="0" err="1"/>
              <a:t>Netophah</a:t>
            </a:r>
            <a:r>
              <a:rPr lang="en-US" sz="1800" kern="0" dirty="0"/>
              <a:t>;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0201EF8D-9D00-8530-663D-5C85553CCC54}"/>
              </a:ext>
            </a:extLst>
          </p:cNvPr>
          <p:cNvSpPr txBox="1">
            <a:spLocks/>
          </p:cNvSpPr>
          <p:nvPr/>
        </p:nvSpPr>
        <p:spPr bwMode="auto">
          <a:xfrm>
            <a:off x="3422650" y="808720"/>
            <a:ext cx="3200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kern="0" dirty="0" err="1"/>
              <a:t>Ithai</a:t>
            </a:r>
            <a:r>
              <a:rPr lang="en-US" sz="1800" kern="0" dirty="0"/>
              <a:t> son of </a:t>
            </a:r>
            <a:r>
              <a:rPr lang="en-US" sz="1800" kern="0" dirty="0" err="1"/>
              <a:t>Ribai</a:t>
            </a:r>
            <a:r>
              <a:rPr lang="en-US" sz="1800" kern="0" dirty="0"/>
              <a:t> from Gibeah (in the land of Benjamin);</a:t>
            </a:r>
          </a:p>
          <a:p>
            <a:r>
              <a:rPr lang="en-US" sz="1800" kern="0" dirty="0"/>
              <a:t>Benaiah from </a:t>
            </a:r>
            <a:r>
              <a:rPr lang="en-US" sz="1800" kern="0" dirty="0" err="1"/>
              <a:t>Pirathon</a:t>
            </a:r>
            <a:r>
              <a:rPr lang="en-US" sz="1800" kern="0" dirty="0"/>
              <a:t>;</a:t>
            </a:r>
          </a:p>
          <a:p>
            <a:r>
              <a:rPr lang="en-US" sz="1800" kern="0" dirty="0" err="1"/>
              <a:t>Hurai</a:t>
            </a:r>
            <a:r>
              <a:rPr lang="en-US" sz="1800" kern="0" dirty="0"/>
              <a:t> from </a:t>
            </a:r>
            <a:r>
              <a:rPr lang="en-US" sz="1800" kern="0" dirty="0" err="1"/>
              <a:t>Nahale-gaash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Abi-</a:t>
            </a:r>
            <a:r>
              <a:rPr lang="en-US" sz="1800" kern="0" dirty="0" err="1"/>
              <a:t>albon</a:t>
            </a:r>
            <a:r>
              <a:rPr lang="en-US" sz="1800" kern="0" dirty="0"/>
              <a:t> from Arabah;</a:t>
            </a:r>
          </a:p>
          <a:p>
            <a:r>
              <a:rPr lang="en-US" sz="1800" kern="0" dirty="0" err="1"/>
              <a:t>Azmaveth</a:t>
            </a:r>
            <a:r>
              <a:rPr lang="en-US" sz="1800" kern="0" dirty="0"/>
              <a:t> from Bahurim;</a:t>
            </a:r>
          </a:p>
          <a:p>
            <a:r>
              <a:rPr lang="en-US" sz="1800" kern="0" dirty="0" err="1"/>
              <a:t>Eliahba</a:t>
            </a:r>
            <a:r>
              <a:rPr lang="en-US" sz="1800" kern="0" dirty="0"/>
              <a:t> from </a:t>
            </a:r>
            <a:r>
              <a:rPr lang="en-US" sz="1800" kern="0" dirty="0" err="1"/>
              <a:t>Shaalbon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the sons of </a:t>
            </a:r>
            <a:r>
              <a:rPr lang="en-US" sz="1800" kern="0" dirty="0" err="1"/>
              <a:t>Jashen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Jonathan son of </a:t>
            </a:r>
            <a:r>
              <a:rPr lang="en-US" sz="1800" kern="0" dirty="0" err="1"/>
              <a:t>Shagee</a:t>
            </a:r>
            <a:r>
              <a:rPr lang="en-US" sz="1800" kern="0" dirty="0"/>
              <a:t> from Harar;</a:t>
            </a:r>
          </a:p>
          <a:p>
            <a:r>
              <a:rPr lang="en-US" sz="1800" kern="0" dirty="0" err="1"/>
              <a:t>Ahiam</a:t>
            </a:r>
            <a:r>
              <a:rPr lang="en-US" sz="1800" kern="0" dirty="0"/>
              <a:t> son of </a:t>
            </a:r>
            <a:r>
              <a:rPr lang="en-US" sz="1800" kern="0" dirty="0" err="1"/>
              <a:t>Sharar</a:t>
            </a:r>
            <a:r>
              <a:rPr lang="en-US" sz="1800" kern="0" dirty="0"/>
              <a:t> from Harar;</a:t>
            </a:r>
          </a:p>
          <a:p>
            <a:r>
              <a:rPr lang="en-US" sz="1800" kern="0" dirty="0" err="1"/>
              <a:t>Eliphelet</a:t>
            </a:r>
            <a:r>
              <a:rPr lang="en-US" sz="1800" kern="0" dirty="0"/>
              <a:t> son of </a:t>
            </a:r>
            <a:r>
              <a:rPr lang="en-US" sz="1800" kern="0" dirty="0" err="1"/>
              <a:t>Ahasbai</a:t>
            </a:r>
            <a:r>
              <a:rPr lang="en-US" sz="1800" kern="0" dirty="0"/>
              <a:t> from </a:t>
            </a:r>
            <a:r>
              <a:rPr lang="en-US" sz="1800" kern="0" dirty="0" err="1"/>
              <a:t>Maacah</a:t>
            </a:r>
            <a:r>
              <a:rPr lang="en-US" sz="1800" kern="0" dirty="0"/>
              <a:t>;</a:t>
            </a:r>
          </a:p>
          <a:p>
            <a:endParaRPr lang="en-US" sz="1800" kern="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33E6415D-DC8F-8DC8-36BB-E156E473148F}"/>
              </a:ext>
            </a:extLst>
          </p:cNvPr>
          <p:cNvSpPr txBox="1">
            <a:spLocks/>
          </p:cNvSpPr>
          <p:nvPr/>
        </p:nvSpPr>
        <p:spPr bwMode="auto">
          <a:xfrm>
            <a:off x="6908801" y="799195"/>
            <a:ext cx="3047999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kern="0" dirty="0"/>
              <a:t>Eliam son of Ahithophel from </a:t>
            </a:r>
            <a:r>
              <a:rPr lang="en-US" sz="1800" kern="0" dirty="0" err="1"/>
              <a:t>Giloh</a:t>
            </a:r>
            <a:r>
              <a:rPr lang="en-US" sz="1800" kern="0" dirty="0"/>
              <a:t>;</a:t>
            </a:r>
          </a:p>
          <a:p>
            <a:r>
              <a:rPr lang="en-US" sz="1800" kern="0" dirty="0" err="1"/>
              <a:t>Hezro</a:t>
            </a:r>
            <a:r>
              <a:rPr lang="en-US" sz="1800" kern="0" dirty="0"/>
              <a:t> from Carmel;</a:t>
            </a:r>
          </a:p>
          <a:p>
            <a:r>
              <a:rPr lang="en-US" sz="1800" kern="0" dirty="0" err="1"/>
              <a:t>Paarai</a:t>
            </a:r>
            <a:r>
              <a:rPr lang="en-US" sz="1800" kern="0" dirty="0"/>
              <a:t> from </a:t>
            </a:r>
            <a:r>
              <a:rPr lang="en-US" sz="1800" kern="0" dirty="0" err="1"/>
              <a:t>Arba</a:t>
            </a:r>
            <a:r>
              <a:rPr lang="en-US" sz="1800" kern="0" dirty="0"/>
              <a:t>;</a:t>
            </a:r>
          </a:p>
          <a:p>
            <a:r>
              <a:rPr lang="en-US" sz="1800" kern="0" dirty="0" err="1"/>
              <a:t>Igal</a:t>
            </a:r>
            <a:r>
              <a:rPr lang="en-US" sz="1800" kern="0" dirty="0"/>
              <a:t> son of Nathan from </a:t>
            </a:r>
            <a:r>
              <a:rPr lang="en-US" sz="1800" kern="0" dirty="0" err="1"/>
              <a:t>Zobah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Bani from Gad;</a:t>
            </a:r>
          </a:p>
          <a:p>
            <a:r>
              <a:rPr lang="en-US" sz="1800" kern="0" dirty="0" err="1"/>
              <a:t>Zelek</a:t>
            </a:r>
            <a:r>
              <a:rPr lang="en-US" sz="1800" kern="0" dirty="0"/>
              <a:t> from Ammon;</a:t>
            </a:r>
          </a:p>
          <a:p>
            <a:r>
              <a:rPr lang="en-US" sz="1800" kern="0" dirty="0" err="1"/>
              <a:t>Naharai</a:t>
            </a:r>
            <a:r>
              <a:rPr lang="en-US" sz="1800" kern="0" dirty="0"/>
              <a:t> from </a:t>
            </a:r>
            <a:r>
              <a:rPr lang="en-US" sz="1800" kern="0" dirty="0" err="1"/>
              <a:t>Beeroth</a:t>
            </a:r>
            <a:r>
              <a:rPr lang="en-US" sz="1800" kern="0" dirty="0"/>
              <a:t>, the armor bearer of Joab;</a:t>
            </a:r>
          </a:p>
          <a:p>
            <a:r>
              <a:rPr lang="en-US" sz="1800" kern="0" dirty="0"/>
              <a:t>Ira from </a:t>
            </a:r>
            <a:r>
              <a:rPr lang="en-US" sz="1800" kern="0" dirty="0" err="1"/>
              <a:t>Jattir</a:t>
            </a:r>
            <a:r>
              <a:rPr lang="en-US" sz="1800" kern="0" dirty="0"/>
              <a:t>;</a:t>
            </a:r>
          </a:p>
          <a:p>
            <a:r>
              <a:rPr lang="en-US" sz="1800" kern="0" dirty="0" err="1"/>
              <a:t>Gareb</a:t>
            </a:r>
            <a:r>
              <a:rPr lang="en-US" sz="1800" kern="0" dirty="0"/>
              <a:t> from </a:t>
            </a:r>
            <a:r>
              <a:rPr lang="en-US" sz="1800" kern="0" dirty="0" err="1"/>
              <a:t>Jattir</a:t>
            </a:r>
            <a:r>
              <a:rPr lang="en-US" sz="1800" kern="0" dirty="0"/>
              <a:t>;</a:t>
            </a:r>
          </a:p>
          <a:p>
            <a:r>
              <a:rPr lang="en-US" sz="1800" kern="0" dirty="0"/>
              <a:t>Uriah the Hittite.</a:t>
            </a:r>
          </a:p>
          <a:p>
            <a:r>
              <a:rPr lang="en-US" sz="1800" kern="0" dirty="0"/>
              <a:t>There were thirty-seven in all.</a:t>
            </a:r>
          </a:p>
        </p:txBody>
      </p:sp>
    </p:spTree>
    <p:extLst>
      <p:ext uri="{BB962C8B-B14F-4D97-AF65-F5344CB8AC3E}">
        <p14:creationId xmlns:p14="http://schemas.microsoft.com/office/powerpoint/2010/main" val="17596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Thirty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xmlns="" id="{6ED7B0BF-DE22-72E7-0660-2C5DC6B6EBC1}"/>
              </a:ext>
            </a:extLst>
          </p:cNvPr>
          <p:cNvSpPr txBox="1">
            <a:spLocks/>
          </p:cNvSpPr>
          <p:nvPr/>
        </p:nvSpPr>
        <p:spPr bwMode="auto">
          <a:xfrm>
            <a:off x="279400" y="799195"/>
            <a:ext cx="2971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Asahel, Joab’s brother;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Elhanan son of Dodo from Bethlehem;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Shammah from Harod;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Elika from Harod;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Helez from Pelon;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Ira son of Ikkesh from Tekoa;</a:t>
            </a:r>
          </a:p>
          <a:p>
            <a:pPr marL="114300" indent="-114300"/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Abiezer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Anathoth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114300" indent="-114300"/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Sibbecai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Hushah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114300" indent="-114300"/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Zalmon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Ahoah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114300" indent="-114300"/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Maharai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Netophah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Heled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Baanah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Netophah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0201EF8D-9D00-8530-663D-5C85553CCC54}"/>
              </a:ext>
            </a:extLst>
          </p:cNvPr>
          <p:cNvSpPr txBox="1">
            <a:spLocks/>
          </p:cNvSpPr>
          <p:nvPr/>
        </p:nvSpPr>
        <p:spPr bwMode="auto">
          <a:xfrm>
            <a:off x="3422650" y="808720"/>
            <a:ext cx="3200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Ithai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Ribai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Gibeah (in the land of Benjamin);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Benaiah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Pirathon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Hurai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Nahale-gaash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Abi-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albon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Arabah;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Azmaveth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Bahurim;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Eliahba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Shaalbon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sons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Jashen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Jonathan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Shagee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Harar;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Ahiam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Sharar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Harar;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Eliphelet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Ahasbai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Maacah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en-US" sz="18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33E6415D-DC8F-8DC8-36BB-E156E473148F}"/>
              </a:ext>
            </a:extLst>
          </p:cNvPr>
          <p:cNvSpPr txBox="1">
            <a:spLocks/>
          </p:cNvSpPr>
          <p:nvPr/>
        </p:nvSpPr>
        <p:spPr bwMode="auto">
          <a:xfrm>
            <a:off x="6908801" y="799195"/>
            <a:ext cx="3047999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kern="0" dirty="0"/>
              <a:t>Eliam son of Ahithophel from </a:t>
            </a:r>
            <a:r>
              <a:rPr lang="en-US" sz="1800" kern="0" dirty="0" err="1"/>
              <a:t>Giloh</a:t>
            </a:r>
            <a:r>
              <a:rPr lang="en-US" sz="1800" kern="0" dirty="0"/>
              <a:t>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Hezro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Carmel;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Paarai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Arba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Igal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of Nathan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Zobah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Bani from Gad;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Zelek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Ammon;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Naharai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Beeroth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armor bearer of Joab;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Ira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Jattir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Gareb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Jattir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/>
              <a:t>Uriah the Hittite.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were thirty-seven in all.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B7156079-1314-1890-7C1D-F430F34A5901}"/>
              </a:ext>
            </a:extLst>
          </p:cNvPr>
          <p:cNvSpPr/>
          <p:nvPr/>
        </p:nvSpPr>
        <p:spPr bwMode="auto">
          <a:xfrm>
            <a:off x="311150" y="785588"/>
            <a:ext cx="6445250" cy="28623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sent someone to find out who she was, and he was told,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“She is Bathsheba,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daughter of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Eliam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wife of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Uriah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Hittite.”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Samuel 11:3)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42513706-9376-2375-458E-FCCB8ED84A55}"/>
              </a:ext>
            </a:extLst>
          </p:cNvPr>
          <p:cNvSpPr/>
          <p:nvPr/>
        </p:nvSpPr>
        <p:spPr bwMode="auto">
          <a:xfrm>
            <a:off x="1301750" y="3924300"/>
            <a:ext cx="446405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 Lesson #4: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knew how to fail</a:t>
            </a:r>
          </a:p>
        </p:txBody>
      </p:sp>
    </p:spTree>
    <p:extLst>
      <p:ext uri="{BB962C8B-B14F-4D97-AF65-F5344CB8AC3E}">
        <p14:creationId xmlns:p14="http://schemas.microsoft.com/office/powerpoint/2010/main" val="4468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162A351-FA02-8703-261C-E8D774B93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Thirty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xmlns="" id="{6ED7B0BF-DE22-72E7-0660-2C5DC6B6EBC1}"/>
              </a:ext>
            </a:extLst>
          </p:cNvPr>
          <p:cNvSpPr txBox="1">
            <a:spLocks/>
          </p:cNvSpPr>
          <p:nvPr/>
        </p:nvSpPr>
        <p:spPr bwMode="auto">
          <a:xfrm>
            <a:off x="279400" y="799195"/>
            <a:ext cx="2971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Asahel, Joab’s brother;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Elhanan son of Dodo from Bethlehem;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Shammah from Harod;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Elika from Harod;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Helez from Pelon;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Ira son of Ikkesh from Tekoa;</a:t>
            </a:r>
          </a:p>
          <a:p>
            <a:pPr marL="114300" indent="-114300"/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Abiezer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Anathoth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114300" indent="-114300"/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Sibbecai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Hushah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114300" indent="-114300"/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Zalmon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Ahoah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114300" indent="-114300"/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Maharai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Netophah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114300" indent="-114300"/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Heled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Baanah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Netophah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0201EF8D-9D00-8530-663D-5C85553CCC54}"/>
              </a:ext>
            </a:extLst>
          </p:cNvPr>
          <p:cNvSpPr txBox="1">
            <a:spLocks/>
          </p:cNvSpPr>
          <p:nvPr/>
        </p:nvSpPr>
        <p:spPr bwMode="auto">
          <a:xfrm>
            <a:off x="3422650" y="808720"/>
            <a:ext cx="3200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Ithai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Ribai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Gibeah (in the land of Benjamin);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Benaiah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Pirathon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Hurai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Nahale-gaash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Abi-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albon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Arabah;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Azmaveth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Bahurim;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Eliahba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Shaalbon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sons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Jashen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Jonathan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Shagee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Harar;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Ahiam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Sharar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Harar;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Eliphelet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Ahasbai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Maacah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en-US" sz="18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33E6415D-DC8F-8DC8-36BB-E156E473148F}"/>
              </a:ext>
            </a:extLst>
          </p:cNvPr>
          <p:cNvSpPr txBox="1">
            <a:spLocks/>
          </p:cNvSpPr>
          <p:nvPr/>
        </p:nvSpPr>
        <p:spPr bwMode="auto">
          <a:xfrm>
            <a:off x="6908801" y="799195"/>
            <a:ext cx="3047999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kern="0" dirty="0"/>
              <a:t>Eliam son of Ahithophel from </a:t>
            </a:r>
            <a:r>
              <a:rPr lang="en-US" sz="1800" kern="0" dirty="0" err="1"/>
              <a:t>Giloh</a:t>
            </a:r>
            <a:r>
              <a:rPr lang="en-US" sz="1800" kern="0" dirty="0"/>
              <a:t>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Hezro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Carmel;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Paarai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Arba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Igal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of Nathan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Zobah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Bani from Gad;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Zelek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Ammon;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Naharai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Beeroth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armor bearer of Joab;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Ira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Jattir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Gareb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Jattir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1800" kern="0" dirty="0"/>
              <a:t>Uriah the Hittite.</a:t>
            </a:r>
          </a:p>
          <a:p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were thirty-seven in all.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42513706-9376-2375-458E-FCCB8ED84A55}"/>
              </a:ext>
            </a:extLst>
          </p:cNvPr>
          <p:cNvSpPr/>
          <p:nvPr/>
        </p:nvSpPr>
        <p:spPr bwMode="auto">
          <a:xfrm>
            <a:off x="1301750" y="3924300"/>
            <a:ext cx="446405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 Lesson #4: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knew how to fail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17819586-6E9D-10C6-09FF-88441D4A66CA}"/>
              </a:ext>
            </a:extLst>
          </p:cNvPr>
          <p:cNvSpPr/>
          <p:nvPr/>
        </p:nvSpPr>
        <p:spPr bwMode="auto">
          <a:xfrm>
            <a:off x="311150" y="785588"/>
            <a:ext cx="6445250" cy="28623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will fail</a:t>
            </a:r>
          </a:p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ctr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will you respond?</a:t>
            </a:r>
          </a:p>
        </p:txBody>
      </p:sp>
    </p:spTree>
    <p:extLst>
      <p:ext uri="{BB962C8B-B14F-4D97-AF65-F5344CB8AC3E}">
        <p14:creationId xmlns:p14="http://schemas.microsoft.com/office/powerpoint/2010/main" val="33962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4200" y="889000"/>
            <a:ext cx="5596467" cy="4635500"/>
          </a:xfrm>
        </p:spPr>
        <p:txBody>
          <a:bodyPr/>
          <a:lstStyle/>
          <a:p>
            <a:pPr algn="r" eaLnBrk="1" hangingPunct="1"/>
            <a:r>
              <a:rPr lang="en-US" i="1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i="1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i="1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See the Dwell App OR </a:t>
            </a:r>
            <a:r>
              <a:rPr lang="en-US" sz="2400" i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Leadership Lessons from King David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4053971"/>
            <a:ext cx="41435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The Gospel of John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72CB11E0-E734-E554-B734-38D26968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038225"/>
            <a:ext cx="6705600" cy="25812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>
                <a:ea typeface="ＭＳ Ｐゴシック" pitchFamily="34" charset="-128"/>
              </a:rPr>
              <a:t>David mobilized others to lead.</a:t>
            </a:r>
          </a:p>
          <a:p>
            <a:pPr eaLnBrk="1" hangingPunct="1"/>
            <a:r>
              <a:rPr lang="en-US" kern="0" dirty="0">
                <a:ea typeface="ＭＳ Ｐゴシック" pitchFamily="34" charset="-128"/>
              </a:rPr>
              <a:t>David pointed people to God.</a:t>
            </a:r>
          </a:p>
          <a:p>
            <a:pPr eaLnBrk="1" hangingPunct="1"/>
            <a:r>
              <a:rPr lang="en-US" kern="0" dirty="0">
                <a:ea typeface="ＭＳ Ｐゴシック" pitchFamily="34" charset="-128"/>
              </a:rPr>
              <a:t>David modelled servant leadership.</a:t>
            </a:r>
          </a:p>
          <a:p>
            <a:pPr eaLnBrk="1" hangingPunct="1"/>
            <a:r>
              <a:rPr lang="en-US" kern="0" dirty="0">
                <a:ea typeface="ＭＳ Ｐゴシック" pitchFamily="34" charset="-128"/>
              </a:rPr>
              <a:t>David knew how to fail.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the last words of David: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“David, the son of Jesse,</a:t>
            </a:r>
          </a:p>
          <a:p>
            <a:r>
              <a:rPr lang="en-US" dirty="0"/>
              <a:t>speaks—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DF57A68-0180-9D3F-61A5-A3942A33DC47}"/>
              </a:ext>
            </a:extLst>
          </p:cNvPr>
          <p:cNvSpPr/>
          <p:nvPr/>
        </p:nvSpPr>
        <p:spPr bwMode="auto">
          <a:xfrm>
            <a:off x="3860800" y="1380375"/>
            <a:ext cx="6096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Used only by prophets speaking a message from Yahweh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(~400x)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saw themselves writing Scripture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9532810-397D-7029-20C8-66FFD4A90BEB}"/>
              </a:ext>
            </a:extLst>
          </p:cNvPr>
          <p:cNvSpPr/>
          <p:nvPr/>
        </p:nvSpPr>
        <p:spPr bwMode="auto">
          <a:xfrm>
            <a:off x="1079500" y="4053971"/>
            <a:ext cx="8001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Spirit of Yahweh speaks through me;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words are upon my tongue.”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Samuel 23:2)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232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the last words of David: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“David, the son of Jesse,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speaks—</a:t>
            </a:r>
          </a:p>
          <a:p>
            <a:r>
              <a:rPr lang="en-US" dirty="0"/>
              <a:t>The man who was </a:t>
            </a:r>
            <a:r>
              <a:rPr lang="en-US" u="sng" dirty="0"/>
              <a:t>raised up</a:t>
            </a:r>
            <a:r>
              <a:rPr lang="en-US" dirty="0"/>
              <a:t> so high, </a:t>
            </a:r>
            <a:br>
              <a:rPr lang="en-US" dirty="0"/>
            </a:br>
            <a:r>
              <a:rPr lang="en-US" sz="1600" i="1" dirty="0"/>
              <a:t>[Matthew 20:16; 1 Peter 5:6]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898813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the last words of David: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“David, the son of Jesse,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speaks—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man who was raised up so high,</a:t>
            </a:r>
          </a:p>
          <a:p>
            <a:r>
              <a:rPr lang="en-US" dirty="0"/>
              <a:t>The man </a:t>
            </a:r>
            <a:r>
              <a:rPr lang="en-US" u="sng" dirty="0"/>
              <a:t>anointed</a:t>
            </a:r>
            <a:r>
              <a:rPr lang="en-US" dirty="0"/>
              <a:t> by the God of Jacob,</a:t>
            </a:r>
          </a:p>
          <a:p>
            <a:r>
              <a:rPr lang="en-US" dirty="0"/>
              <a:t>And the </a:t>
            </a:r>
            <a:r>
              <a:rPr lang="en-US" u="sng" dirty="0"/>
              <a:t>sweet psalmist</a:t>
            </a:r>
            <a:r>
              <a:rPr lang="en-US" dirty="0"/>
              <a:t> of Israel.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E81B28D-C30F-0745-A0DF-F6C1D30AE6DB}"/>
              </a:ext>
            </a:extLst>
          </p:cNvPr>
          <p:cNvSpPr/>
          <p:nvPr/>
        </p:nvSpPr>
        <p:spPr bwMode="auto">
          <a:xfrm>
            <a:off x="2108200" y="4298873"/>
            <a:ext cx="5943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Leading for God takes more than talent and training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16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 God of Israel spoke.</a:t>
            </a:r>
          </a:p>
          <a:p>
            <a:r>
              <a:rPr lang="en-US" dirty="0"/>
              <a:t>The </a:t>
            </a:r>
            <a:r>
              <a:rPr lang="en-US" u="sng" dirty="0"/>
              <a:t>Rock</a:t>
            </a:r>
            <a:r>
              <a:rPr lang="en-US" dirty="0"/>
              <a:t> of Israel said to me: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03BE354-73BE-1B6F-F5D8-7E09E609BB06}"/>
              </a:ext>
            </a:extLst>
          </p:cNvPr>
          <p:cNvSpPr/>
          <p:nvPr/>
        </p:nvSpPr>
        <p:spPr bwMode="auto">
          <a:xfrm>
            <a:off x="6680200" y="386987"/>
            <a:ext cx="31750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need a Rock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FA60D966-A4C8-D7B9-8473-F1AACB59B061}"/>
              </a:ext>
            </a:extLst>
          </p:cNvPr>
          <p:cNvSpPr/>
          <p:nvPr/>
        </p:nvSpPr>
        <p:spPr bwMode="auto">
          <a:xfrm>
            <a:off x="736600" y="4511171"/>
            <a:ext cx="8686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Though they stumble, they will never fall,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Yahweh holds them by the hand.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37:23-24)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52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 one who rules righteously,</a:t>
            </a:r>
            <a:br>
              <a:rPr lang="en-US" dirty="0"/>
            </a:br>
            <a:r>
              <a:rPr lang="en-US" dirty="0"/>
              <a:t>who rules in the fear of God,</a:t>
            </a:r>
          </a:p>
          <a:p>
            <a:r>
              <a:rPr lang="en-US" baseline="30000" dirty="0"/>
              <a:t>4 </a:t>
            </a:r>
            <a:r>
              <a:rPr lang="en-US" dirty="0"/>
              <a:t>is like the light of morning at sunrise, </a:t>
            </a:r>
            <a:br>
              <a:rPr lang="en-US" dirty="0"/>
            </a:br>
            <a:r>
              <a:rPr lang="en-US" dirty="0"/>
              <a:t>like a morning without clouds,</a:t>
            </a:r>
          </a:p>
          <a:p>
            <a:r>
              <a:rPr lang="en-US" dirty="0"/>
              <a:t>	like the gleaming of the sun </a:t>
            </a:r>
            <a:br>
              <a:rPr lang="en-US" dirty="0"/>
            </a:br>
            <a:r>
              <a:rPr lang="en-US" dirty="0"/>
              <a:t>on tender grass after rain.</a:t>
            </a:r>
          </a:p>
        </p:txBody>
      </p:sp>
    </p:spTree>
    <p:extLst>
      <p:ext uri="{BB962C8B-B14F-4D97-AF65-F5344CB8AC3E}">
        <p14:creationId xmlns:p14="http://schemas.microsoft.com/office/powerpoint/2010/main" val="12601751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 one who rules righteously,</a:t>
            </a:r>
            <a:br>
              <a:rPr lang="en-US" dirty="0"/>
            </a:br>
            <a:r>
              <a:rPr lang="en-US" dirty="0"/>
              <a:t>who rules in the fear of God,</a:t>
            </a:r>
          </a:p>
          <a:p>
            <a:r>
              <a:rPr lang="en-US" baseline="30000" dirty="0"/>
              <a:t>4 </a:t>
            </a:r>
            <a:r>
              <a:rPr lang="en-US" dirty="0"/>
              <a:t>is like the light of morning at sunrise, </a:t>
            </a:r>
            <a:br>
              <a:rPr lang="en-US" dirty="0"/>
            </a:br>
            <a:r>
              <a:rPr lang="en-US" dirty="0"/>
              <a:t>like a morning without clouds,</a:t>
            </a:r>
          </a:p>
          <a:p>
            <a:r>
              <a:rPr lang="en-US" dirty="0"/>
              <a:t>	like the gleaming of the sun </a:t>
            </a:r>
            <a:br>
              <a:rPr lang="en-US" dirty="0"/>
            </a:br>
            <a:r>
              <a:rPr lang="en-US" dirty="0"/>
              <a:t>on tender grass after rain.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4392A30D-E6EB-10A7-454C-2DAFDE615A0A}"/>
              </a:ext>
            </a:extLst>
          </p:cNvPr>
          <p:cNvSpPr/>
          <p:nvPr/>
        </p:nvSpPr>
        <p:spPr bwMode="auto">
          <a:xfrm>
            <a:off x="169334" y="3513975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teaching David about spiritual leadership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didn’t always rule this way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the ultimate spiritual leader</a:t>
            </a:r>
          </a:p>
        </p:txBody>
      </p:sp>
    </p:spTree>
    <p:extLst>
      <p:ext uri="{BB962C8B-B14F-4D97-AF65-F5344CB8AC3E}">
        <p14:creationId xmlns:p14="http://schemas.microsoft.com/office/powerpoint/2010/main" val="3775618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2022</Words>
  <Application>Microsoft Office PowerPoint</Application>
  <PresentationFormat>Custom</PresentationFormat>
  <Paragraphs>382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Leadership Lessons From King David</vt:lpstr>
      <vt:lpstr>King David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PowerPoint Presentation</vt:lpstr>
      <vt:lpstr>PowerPoint Presentation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2 Samuel 23</vt:lpstr>
      <vt:lpstr>PowerPoint Presentation</vt:lpstr>
      <vt:lpstr>PowerPoint Presentation</vt:lpstr>
      <vt:lpstr>2 Samuel 23</vt:lpstr>
      <vt:lpstr>2 Samuel 23</vt:lpstr>
      <vt:lpstr>2 Samuel 23</vt:lpstr>
      <vt:lpstr>Leadership Lessons from King David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2023-12-29T22:41:54Z</dcterms:modified>
</cp:coreProperties>
</file>