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3"/>
  </p:notesMasterIdLst>
  <p:sldIdLst>
    <p:sldId id="1273" r:id="rId5"/>
    <p:sldId id="7724" r:id="rId6"/>
    <p:sldId id="7849" r:id="rId7"/>
    <p:sldId id="7848" r:id="rId8"/>
    <p:sldId id="7850" r:id="rId9"/>
    <p:sldId id="7851" r:id="rId10"/>
    <p:sldId id="7852" r:id="rId11"/>
    <p:sldId id="7902" r:id="rId12"/>
    <p:sldId id="7853" r:id="rId13"/>
    <p:sldId id="7854" r:id="rId14"/>
    <p:sldId id="7855" r:id="rId15"/>
    <p:sldId id="7904" r:id="rId16"/>
    <p:sldId id="7856" r:id="rId17"/>
    <p:sldId id="7857" r:id="rId18"/>
    <p:sldId id="7858" r:id="rId19"/>
    <p:sldId id="7859" r:id="rId20"/>
    <p:sldId id="7860" r:id="rId21"/>
    <p:sldId id="7905" r:id="rId22"/>
    <p:sldId id="7906" r:id="rId23"/>
    <p:sldId id="7862" r:id="rId24"/>
    <p:sldId id="7681" r:id="rId25"/>
    <p:sldId id="7863" r:id="rId26"/>
    <p:sldId id="7864" r:id="rId27"/>
    <p:sldId id="7865" r:id="rId28"/>
    <p:sldId id="7866" r:id="rId29"/>
    <p:sldId id="7869" r:id="rId30"/>
    <p:sldId id="7867" r:id="rId31"/>
    <p:sldId id="7868" r:id="rId32"/>
    <p:sldId id="7870" r:id="rId33"/>
    <p:sldId id="7871" r:id="rId34"/>
    <p:sldId id="7872" r:id="rId35"/>
    <p:sldId id="7873" r:id="rId36"/>
    <p:sldId id="7876" r:id="rId37"/>
    <p:sldId id="7877" r:id="rId38"/>
    <p:sldId id="7878" r:id="rId39"/>
    <p:sldId id="7879" r:id="rId40"/>
    <p:sldId id="7880" r:id="rId41"/>
    <p:sldId id="7882" r:id="rId42"/>
    <p:sldId id="7883" r:id="rId43"/>
    <p:sldId id="7884" r:id="rId44"/>
    <p:sldId id="7885" r:id="rId45"/>
    <p:sldId id="7887" r:id="rId46"/>
    <p:sldId id="7888" r:id="rId47"/>
    <p:sldId id="7889" r:id="rId48"/>
    <p:sldId id="7891" r:id="rId49"/>
    <p:sldId id="7890" r:id="rId50"/>
    <p:sldId id="7903" r:id="rId51"/>
    <p:sldId id="7892" r:id="rId52"/>
    <p:sldId id="7893" r:id="rId53"/>
    <p:sldId id="7901" r:id="rId54"/>
    <p:sldId id="7894" r:id="rId55"/>
    <p:sldId id="7900" r:id="rId56"/>
    <p:sldId id="7895" r:id="rId57"/>
    <p:sldId id="7896" r:id="rId58"/>
    <p:sldId id="7897" r:id="rId59"/>
    <p:sldId id="7898" r:id="rId60"/>
    <p:sldId id="7668" r:id="rId61"/>
    <p:sldId id="6665" r:id="rId62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0476" autoAdjust="0"/>
  </p:normalViewPr>
  <p:slideViewPr>
    <p:cSldViewPr>
      <p:cViewPr varScale="1">
        <p:scale>
          <a:sx n="79" d="100"/>
          <a:sy n="79" d="100"/>
        </p:scale>
        <p:origin x="1182" y="8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01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59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72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473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5267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29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83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040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770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395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467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68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377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10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126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317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8668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9802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87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303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1757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165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925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1798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291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4700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973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268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523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62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5283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7996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4947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71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5228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2515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5849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462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4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58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983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58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270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8" y="1775357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6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2451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6350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492125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12700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1" y="889000"/>
            <a:ext cx="4834467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2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2" y="1812396"/>
            <a:ext cx="4882848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227541"/>
            <a:ext cx="3342570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4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4" y="1195920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4"/>
            <a:ext cx="60960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1" y="5088031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5" y="114300"/>
            <a:ext cx="9821333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8" y="127000"/>
            <a:ext cx="6117167" cy="539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331175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1" y="5080003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5" y="114300"/>
            <a:ext cx="9821333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6" y="5080003"/>
            <a:ext cx="7425266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1" y="99218"/>
            <a:ext cx="7768167" cy="624682"/>
          </a:xfrm>
        </p:spPr>
        <p:txBody>
          <a:bodyPr anchor="t"/>
          <a:lstStyle>
            <a:lvl1pPr algn="ctr">
              <a:defRPr sz="4000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28000" y="79377"/>
            <a:ext cx="1883833" cy="1939925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2095500"/>
            <a:ext cx="9821333" cy="3505200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9333" y="1143003"/>
            <a:ext cx="7792142" cy="876299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9333" y="745069"/>
            <a:ext cx="7792142" cy="43603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1" y="5077871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5" y="127000"/>
            <a:ext cx="9821333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5" y="889000"/>
            <a:ext cx="9821333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5" y="127000"/>
            <a:ext cx="9821333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5" y="889000"/>
            <a:ext cx="9821333" cy="4064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5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/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492125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5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5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  <p:sldLayoutId id="2147484870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niv2011?ref=BibleNIV.Jn1.4&amp;off=2&amp;ctx=+has+been+made.%EF%BB%BFe+4%C2%A0~In+him+was+life,%EF%BB%BFf+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niv2011?ref=BibleNIV.Jn1.4&amp;off=2&amp;ctx=+has+been+made.%EF%BB%BFe+4%C2%A0~In+him+was+life,%EF%BB%BFf+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niv2011?ref=BibleNIV.Jn1.4&amp;off=2&amp;ctx=+has+been+made.%EF%BB%BFe+4%C2%A0~In+him+was+life,%EF%BB%BFf+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niv2011?ref=BibleNIV.Jn1.4&amp;off=2&amp;ctx=+has+been+made.%EF%BB%BFe+4%C2%A0~In+him+was+life,%EF%BB%BFf+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niv2011?ref=BibleNIV.Eze13.10&amp;off=3&amp;ctx=vereign+Lord.%EF%BB%BFv+%0a10%C2%A0~%E2%80%9C%C2%A0%E2%80%98Because+they+lea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Identity &amp; Transparency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930729" y="3848100"/>
            <a:ext cx="8297333" cy="1460500"/>
          </a:xfrm>
        </p:spPr>
        <p:txBody>
          <a:bodyPr/>
          <a:lstStyle/>
          <a:p>
            <a:r>
              <a:rPr lang="en-US" sz="4800" dirty="0">
                <a:ea typeface="ＭＳ Ｐゴシック" pitchFamily="34" charset="-128"/>
              </a:rPr>
              <a:t>XSI 2023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The Bible is pretty transparent about God’s servants and their shortcomings. Why?</a:t>
            </a:r>
          </a:p>
          <a:p>
            <a:r>
              <a:rPr lang="en-US" sz="4400" dirty="0"/>
              <a:t>1. The Bible is not full of amazing men &amp; women. It is full of examples of an amazing God using very ordinary people.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CD0C150D-6EB8-42FD-85FE-2382175D17CD}"/>
              </a:ext>
            </a:extLst>
          </p:cNvPr>
          <p:cNvSpPr/>
          <p:nvPr/>
        </p:nvSpPr>
        <p:spPr bwMode="auto">
          <a:xfrm>
            <a:off x="33382" y="7620"/>
            <a:ext cx="9821333" cy="501675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Zechariah 3:1-4 – </a:t>
            </a:r>
            <a:r>
              <a:rPr lang="en-US" dirty="0">
                <a:latin typeface="+mn-lt"/>
              </a:rPr>
              <a:t>Then he showed me Joshua the high priest standing before the angel of the Lord, and Satan standing at his right side to accuse him. </a:t>
            </a:r>
          </a:p>
          <a:p>
            <a:r>
              <a:rPr lang="en-US" dirty="0">
                <a:latin typeface="+mn-lt"/>
              </a:rPr>
              <a:t>The Lord said to Satan, “The Lord rebuke you, Satan! The Lord, who has chosen Jerusalem, rebuke you! Is not this man a burning stick snatched from the fire?”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970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The Bible is pretty transparent about God’s servants and their shortcomings. Why?</a:t>
            </a:r>
          </a:p>
          <a:p>
            <a:r>
              <a:rPr lang="en-US" sz="4400" dirty="0"/>
              <a:t>1. The Bible is not full of amazing men &amp; women. It is full of examples of an amazing God using very ordinary people.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CD0C150D-6EB8-42FD-85FE-2382175D17CD}"/>
              </a:ext>
            </a:extLst>
          </p:cNvPr>
          <p:cNvSpPr/>
          <p:nvPr/>
        </p:nvSpPr>
        <p:spPr bwMode="auto">
          <a:xfrm>
            <a:off x="33382" y="7620"/>
            <a:ext cx="9923417" cy="501675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Zechariah 3:1-4 –</a:t>
            </a:r>
            <a:r>
              <a:rPr lang="en-US" dirty="0">
                <a:latin typeface="+mn-lt"/>
              </a:rPr>
              <a:t> Now Joshua was dressed in filthy clothes as he stood before the angel. </a:t>
            </a:r>
          </a:p>
          <a:p>
            <a:r>
              <a:rPr lang="en-US" dirty="0">
                <a:latin typeface="+mn-lt"/>
              </a:rPr>
              <a:t>The angel said to those who were standing before him, “Take off his filthy clothes.” </a:t>
            </a:r>
          </a:p>
          <a:p>
            <a:r>
              <a:rPr lang="en-US" dirty="0">
                <a:latin typeface="+mn-lt"/>
              </a:rPr>
              <a:t>Then he said to Joshua, “See, I have taken away your sin, and I will put fine garments on you.” 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070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The Bible is pretty transparent about God’s servants and their shortcomings. Why?</a:t>
            </a:r>
          </a:p>
          <a:p>
            <a:r>
              <a:rPr lang="en-US" sz="4400" dirty="0"/>
              <a:t>1. The Bible is not full of amazing men &amp; women. It is full of examples of an amazing God using very ordinary people.</a:t>
            </a:r>
          </a:p>
        </p:txBody>
      </p:sp>
    </p:spTree>
    <p:extLst>
      <p:ext uri="{BB962C8B-B14F-4D97-AF65-F5344CB8AC3E}">
        <p14:creationId xmlns:p14="http://schemas.microsoft.com/office/powerpoint/2010/main" val="169759067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The Bible is pretty transparent about God’s servants and their shortcomings. Why?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400" dirty="0"/>
              <a:t>People on the pages of Scripture want us to know that God’s grace extends to us as well.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FB80D82-B7D5-4947-B9BB-184E8304EE4A}"/>
              </a:ext>
            </a:extLst>
          </p:cNvPr>
          <p:cNvSpPr/>
          <p:nvPr/>
        </p:nvSpPr>
        <p:spPr bwMode="auto">
          <a:xfrm>
            <a:off x="33383" y="266700"/>
            <a:ext cx="10126617" cy="501675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Tim 1:15-16 – It is a trustworthy statement, deserving full acceptance, that Christ Jesus came into the world to save sinners, among whom I am foremost of all. </a:t>
            </a: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Yet for this reason I found mercy, </a:t>
            </a:r>
            <a:r>
              <a:rPr lang="en-US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me as the foremost, Jesus Christ might demonstrate His perfect patience as an example for those who would believe in Him for eternal life.</a:t>
            </a:r>
          </a:p>
        </p:txBody>
      </p:sp>
    </p:spTree>
    <p:extLst>
      <p:ext uri="{BB962C8B-B14F-4D97-AF65-F5344CB8AC3E}">
        <p14:creationId xmlns:p14="http://schemas.microsoft.com/office/powerpoint/2010/main" val="14697680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The Bible is pretty transparent about God’s servants and their shortcomings. Why?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400" dirty="0"/>
              <a:t>People on the pages of Scripture want us to know that God’s grace extends to us as well.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FB80D82-B7D5-4947-B9BB-184E8304EE4A}"/>
              </a:ext>
            </a:extLst>
          </p:cNvPr>
          <p:cNvSpPr/>
          <p:nvPr/>
        </p:nvSpPr>
        <p:spPr bwMode="auto">
          <a:xfrm>
            <a:off x="40640" y="190500"/>
            <a:ext cx="10126617" cy="255454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Psalm 32:6, 9 – Therefore let all the faithful pray to you while you may be found…</a:t>
            </a: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no be like the horse or the mule, which has no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4189659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Reasons to open up:</a:t>
            </a:r>
          </a:p>
          <a:p>
            <a:pPr marL="742950" indent="-742950">
              <a:buAutoNum type="arabicPeriod"/>
            </a:pPr>
            <a:r>
              <a:rPr lang="en-US" sz="4400" dirty="0"/>
              <a:t>Transparency opens up an avenue for God’s healing</a:t>
            </a:r>
          </a:p>
          <a:p>
            <a:pPr marL="742950" indent="-742950">
              <a:buAutoNum type="arabicPeriod"/>
            </a:pPr>
            <a:endParaRPr lang="en-US" sz="44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5B6C4F61-6E71-4E33-8CDB-8D5947E5434F}"/>
              </a:ext>
            </a:extLst>
          </p:cNvPr>
          <p:cNvSpPr/>
          <p:nvPr/>
        </p:nvSpPr>
        <p:spPr bwMode="auto">
          <a:xfrm>
            <a:off x="18869" y="2247900"/>
            <a:ext cx="10126617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James 5:16 – Therefore confess your sins to one another and pray for one another, </a:t>
            </a:r>
          </a:p>
          <a:p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you may be healed.</a:t>
            </a:r>
          </a:p>
        </p:txBody>
      </p:sp>
    </p:spTree>
    <p:extLst>
      <p:ext uri="{BB962C8B-B14F-4D97-AF65-F5344CB8AC3E}">
        <p14:creationId xmlns:p14="http://schemas.microsoft.com/office/powerpoint/2010/main" val="683300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Reasons to open up:</a:t>
            </a:r>
          </a:p>
          <a:p>
            <a:pPr marL="742950" indent="-742950">
              <a:buAutoNum type="arabicPeriod"/>
            </a:pPr>
            <a:r>
              <a:rPr lang="en-US" sz="4400" dirty="0"/>
              <a:t>Transparency opens up an avenue for God’s healing</a:t>
            </a:r>
          </a:p>
          <a:p>
            <a:pPr marL="742950" indent="-742950">
              <a:buAutoNum type="arabicPeriod"/>
            </a:pPr>
            <a:endParaRPr lang="en-US" sz="44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5B6C4F61-6E71-4E33-8CDB-8D5947E5434F}"/>
              </a:ext>
            </a:extLst>
          </p:cNvPr>
          <p:cNvSpPr/>
          <p:nvPr/>
        </p:nvSpPr>
        <p:spPr bwMode="auto">
          <a:xfrm>
            <a:off x="18869" y="2247900"/>
            <a:ext cx="10126617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1:4 – </a:t>
            </a:r>
            <a:r>
              <a:rPr lang="en-US" dirty="0">
                <a:latin typeface="+mn-lt"/>
              </a:rPr>
              <a:t>In him was life, and that life was the light of all mankind.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dirty="0">
              <a:latin typeface="+mn-lt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89003404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Reasons to open up:</a:t>
            </a:r>
          </a:p>
          <a:p>
            <a:pPr marL="742950" indent="-742950">
              <a:buAutoNum type="arabicPeriod"/>
            </a:pPr>
            <a:r>
              <a:rPr lang="en-US" sz="4400" dirty="0"/>
              <a:t>Transparency opens up an avenue for God’s healing</a:t>
            </a:r>
          </a:p>
          <a:p>
            <a:pPr marL="742950" indent="-742950">
              <a:buAutoNum type="arabicPeriod"/>
            </a:pPr>
            <a:r>
              <a:rPr lang="en-US" sz="4400" dirty="0"/>
              <a:t>It allows others to open up</a:t>
            </a:r>
          </a:p>
          <a:p>
            <a:pPr marL="742950" indent="-742950">
              <a:buAutoNum type="arabicPeriod"/>
            </a:pPr>
            <a:r>
              <a:rPr lang="en-US" sz="4400" dirty="0"/>
              <a:t>It allows others to benefit from our struggles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B4CA242-348B-4B09-96BA-FAB923CF7177}"/>
              </a:ext>
            </a:extLst>
          </p:cNvPr>
          <p:cNvSpPr/>
          <p:nvPr/>
        </p:nvSpPr>
        <p:spPr bwMode="auto">
          <a:xfrm>
            <a:off x="16691" y="1104900"/>
            <a:ext cx="10126617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Luke 22:32 – </a:t>
            </a:r>
            <a:r>
              <a:rPr lang="en-US" dirty="0">
                <a:latin typeface="+mj-lt"/>
              </a:rPr>
              <a:t>But I have prayed for you, Simon, that your faith may not fail. And when you have turned back, strengthen your brothers.</a:t>
            </a:r>
          </a:p>
        </p:txBody>
      </p:sp>
    </p:spTree>
    <p:extLst>
      <p:ext uri="{BB962C8B-B14F-4D97-AF65-F5344CB8AC3E}">
        <p14:creationId xmlns:p14="http://schemas.microsoft.com/office/powerpoint/2010/main" val="41733625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Reasons to open up: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4400" dirty="0"/>
              <a:t>It allows the BOC to practice the “one </a:t>
            </a:r>
            <a:r>
              <a:rPr lang="en-US" sz="4400" dirty="0" err="1"/>
              <a:t>anothers</a:t>
            </a:r>
            <a:r>
              <a:rPr lang="en-US" sz="4400" dirty="0"/>
              <a:t>”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60096D54-8687-4B02-BD10-81BB24B7A683}"/>
              </a:ext>
            </a:extLst>
          </p:cNvPr>
          <p:cNvSpPr/>
          <p:nvPr/>
        </p:nvSpPr>
        <p:spPr bwMode="auto">
          <a:xfrm>
            <a:off x="0" y="2247900"/>
            <a:ext cx="10126617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Romans 12:15 – </a:t>
            </a:r>
            <a:r>
              <a:rPr lang="en-US" dirty="0">
                <a:latin typeface="+mn-lt"/>
              </a:rPr>
              <a:t>Weep with those who weep, and rejoice with those who rejoice.</a:t>
            </a:r>
            <a:endParaRPr lang="en-US" dirty="0">
              <a:latin typeface="+mn-lt"/>
              <a:hlinkClick r:id="rId3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5C1F91C-9DBD-4011-AA35-1628CE36E12E}"/>
              </a:ext>
            </a:extLst>
          </p:cNvPr>
          <p:cNvSpPr/>
          <p:nvPr/>
        </p:nvSpPr>
        <p:spPr bwMode="auto">
          <a:xfrm>
            <a:off x="36771" y="3619500"/>
            <a:ext cx="10126617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Hebrews 10:25 – </a:t>
            </a:r>
            <a:r>
              <a:rPr lang="en-US" dirty="0">
                <a:latin typeface="+mn-lt"/>
              </a:rPr>
              <a:t>encourage one another, and all the more as you see the day drawing near.</a:t>
            </a:r>
            <a:endParaRPr lang="en-US" dirty="0">
              <a:latin typeface="+mn-lt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2920066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Reasons to open up: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4400" dirty="0"/>
              <a:t>It allows the BOC to practice the “one </a:t>
            </a:r>
            <a:r>
              <a:rPr lang="en-US" sz="4400" dirty="0" err="1"/>
              <a:t>anothers</a:t>
            </a:r>
            <a:r>
              <a:rPr lang="en-US" sz="4400" dirty="0"/>
              <a:t>”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4400" dirty="0"/>
              <a:t>It keeps us humble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FC765E00-BD85-478B-91AA-D34E610F605D}"/>
              </a:ext>
            </a:extLst>
          </p:cNvPr>
          <p:cNvSpPr/>
          <p:nvPr/>
        </p:nvSpPr>
        <p:spPr bwMode="auto">
          <a:xfrm>
            <a:off x="36771" y="3086100"/>
            <a:ext cx="10126617" cy="255454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Cor 15:9-10  – </a:t>
            </a:r>
            <a:r>
              <a:rPr lang="en-US" dirty="0">
                <a:latin typeface="+mn-lt"/>
              </a:rPr>
              <a:t>For I am the least of the apostles, and not fit to be called an apostle, because I persecuted the church of God. But by the grace of God I am what I am</a:t>
            </a:r>
            <a:endParaRPr lang="en-US" dirty="0">
              <a:latin typeface="+mn-lt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1446632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Our new identity is given to us as soon as we become believers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0700938A-B2AC-4946-A522-5CA7017568E9}"/>
              </a:ext>
            </a:extLst>
          </p:cNvPr>
          <p:cNvSpPr/>
          <p:nvPr/>
        </p:nvSpPr>
        <p:spPr bwMode="auto">
          <a:xfrm>
            <a:off x="279400" y="1995041"/>
            <a:ext cx="9448800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Cor 5:17 – Therefore if anyone is in Christ, he is a new creature; the old things passed away; behold, new things have come!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5589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If we don’t open up:</a:t>
            </a:r>
          </a:p>
          <a:p>
            <a:pPr marL="742950" indent="-742950">
              <a:buAutoNum type="arabicPeriod"/>
            </a:pPr>
            <a:r>
              <a:rPr lang="en-US" sz="4400" dirty="0"/>
              <a:t>As individuals</a:t>
            </a:r>
          </a:p>
          <a:p>
            <a:pPr marL="742950" indent="-742950"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80400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Dieterich Bonhoeffer. Life Together, p110.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“Confess your faults to one another” (James 5:16). </a:t>
            </a:r>
          </a:p>
          <a:p>
            <a:r>
              <a:rPr lang="en-US" dirty="0"/>
              <a:t>He who is alone with his sin is utterly alone. </a:t>
            </a:r>
          </a:p>
          <a:p>
            <a:r>
              <a:rPr lang="en-US" dirty="0"/>
              <a:t>It may be that Christians, notwithstanding corporate worship, common prayer, and all their fellowship in service, may still be left to their loneliness. </a:t>
            </a:r>
          </a:p>
        </p:txBody>
      </p:sp>
      <p:pic>
        <p:nvPicPr>
          <p:cNvPr id="1026" name="Picture 2" descr="Life Together: The Classic Exploration of Christian Community   -     By: Dietrich Bonhoeffer&#10;">
            <a:extLst>
              <a:ext uri="{FF2B5EF4-FFF2-40B4-BE49-F238E27FC236}">
                <a16:creationId xmlns:a16="http://schemas.microsoft.com/office/drawing/2014/main" xmlns="" id="{EB12F2E1-C580-4707-B0F7-D011F23C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76" y="79377"/>
            <a:ext cx="3276600" cy="5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217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Dieterich Bonhoeffer. Life Together, p110.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final breakthrough to fellowship does not occur, because, though they have fellowship with one another as believers, they do not have fellowship as sinners. </a:t>
            </a:r>
          </a:p>
        </p:txBody>
      </p:sp>
      <p:pic>
        <p:nvPicPr>
          <p:cNvPr id="1026" name="Picture 2" descr="Life Together: The Classic Exploration of Christian Community   -     By: Dietrich Bonhoeffer&#10;">
            <a:extLst>
              <a:ext uri="{FF2B5EF4-FFF2-40B4-BE49-F238E27FC236}">
                <a16:creationId xmlns:a16="http://schemas.microsoft.com/office/drawing/2014/main" xmlns="" id="{EB12F2E1-C580-4707-B0F7-D011F23C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76" y="79377"/>
            <a:ext cx="3276600" cy="5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13388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Dieterich Bonhoeffer. Life Together, p110.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[self-righteous] fellowship permits no one to be a sinner. </a:t>
            </a:r>
          </a:p>
          <a:p>
            <a:r>
              <a:rPr lang="en-US" dirty="0"/>
              <a:t>So everybody must conceal his sin from himself and from the fellowship. We dare not be sinners. </a:t>
            </a:r>
          </a:p>
        </p:txBody>
      </p:sp>
      <p:pic>
        <p:nvPicPr>
          <p:cNvPr id="1026" name="Picture 2" descr="Life Together: The Classic Exploration of Christian Community   -     By: Dietrich Bonhoeffer&#10;">
            <a:extLst>
              <a:ext uri="{FF2B5EF4-FFF2-40B4-BE49-F238E27FC236}">
                <a16:creationId xmlns:a16="http://schemas.microsoft.com/office/drawing/2014/main" xmlns="" id="{EB12F2E1-C580-4707-B0F7-D011F23C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76" y="79377"/>
            <a:ext cx="3276600" cy="5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599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Dieterich Bonhoeffer. Life Together, p110.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Many Christians are unthinkably horrified when a real sinner is suddenly discovered among the ‘righteous’. </a:t>
            </a:r>
          </a:p>
          <a:p>
            <a:r>
              <a:rPr lang="en-US" dirty="0"/>
              <a:t>So we remain alone with our sin, living in lies and hypocrisy. The fact is that we </a:t>
            </a:r>
            <a:r>
              <a:rPr lang="en-US" i="1" dirty="0"/>
              <a:t>are</a:t>
            </a:r>
            <a:r>
              <a:rPr lang="en-US" dirty="0"/>
              <a:t> sinners!</a:t>
            </a:r>
          </a:p>
          <a:p>
            <a:endParaRPr lang="en-US" dirty="0"/>
          </a:p>
        </p:txBody>
      </p:sp>
      <p:pic>
        <p:nvPicPr>
          <p:cNvPr id="1026" name="Picture 2" descr="Life Together: The Classic Exploration of Christian Community   -     By: Dietrich Bonhoeffer&#10;">
            <a:extLst>
              <a:ext uri="{FF2B5EF4-FFF2-40B4-BE49-F238E27FC236}">
                <a16:creationId xmlns:a16="http://schemas.microsoft.com/office/drawing/2014/main" xmlns="" id="{EB12F2E1-C580-4707-B0F7-D011F23C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76" y="79377"/>
            <a:ext cx="3276600" cy="5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562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If we don’t open up:</a:t>
            </a:r>
          </a:p>
          <a:p>
            <a:pPr marL="742950" indent="-742950">
              <a:buAutoNum type="arabicPeriod"/>
            </a:pPr>
            <a:r>
              <a:rPr lang="en-US" sz="4400" dirty="0"/>
              <a:t>As individuals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Loneliness</a:t>
            </a:r>
          </a:p>
          <a:p>
            <a:pPr marL="571500" indent="-571500">
              <a:buFontTx/>
              <a:buChar char="-"/>
            </a:pPr>
            <a:endParaRPr lang="en-US" sz="4000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D76A9988-E180-4A5D-9D91-48FAA66376A5}"/>
              </a:ext>
            </a:extLst>
          </p:cNvPr>
          <p:cNvSpPr/>
          <p:nvPr/>
        </p:nvSpPr>
        <p:spPr bwMode="auto">
          <a:xfrm>
            <a:off x="508000" y="2781300"/>
            <a:ext cx="8686800" cy="16435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Loneliness might be a symptom of lack of transparency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Transparent people feel more ‘known’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970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If we don’t open up:</a:t>
            </a:r>
          </a:p>
          <a:p>
            <a:pPr marL="742950" indent="-742950">
              <a:buAutoNum type="arabicPeriod"/>
            </a:pPr>
            <a:r>
              <a:rPr lang="en-US" sz="4400" dirty="0"/>
              <a:t>As individuals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Loneliness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Lack of victory</a:t>
            </a:r>
          </a:p>
        </p:txBody>
      </p:sp>
    </p:spTree>
    <p:extLst>
      <p:ext uri="{BB962C8B-B14F-4D97-AF65-F5344CB8AC3E}">
        <p14:creationId xmlns:p14="http://schemas.microsoft.com/office/powerpoint/2010/main" val="2570336606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Dieterich Bonhoeffer. Life Together, p112.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confession the breakthrough to community takes place. </a:t>
            </a:r>
          </a:p>
          <a:p>
            <a:r>
              <a:rPr lang="en-US" dirty="0"/>
              <a:t>Sin demands to have a man by himself. It withdraws him from community…</a:t>
            </a:r>
          </a:p>
        </p:txBody>
      </p:sp>
      <p:pic>
        <p:nvPicPr>
          <p:cNvPr id="1026" name="Picture 2" descr="Life Together: The Classic Exploration of Christian Community   -     By: Dietrich Bonhoeffer&#10;">
            <a:extLst>
              <a:ext uri="{FF2B5EF4-FFF2-40B4-BE49-F238E27FC236}">
                <a16:creationId xmlns:a16="http://schemas.microsoft.com/office/drawing/2014/main" xmlns="" id="{EB12F2E1-C580-4707-B0F7-D011F23C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76" y="79377"/>
            <a:ext cx="3276600" cy="5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449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Dieterich Bonhoeffer. Life Together, p112.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Sin wants to remain unknown. It shuns the light. </a:t>
            </a:r>
          </a:p>
          <a:p>
            <a:r>
              <a:rPr lang="en-US" dirty="0"/>
              <a:t>In the darkness of the unexpressed it poisons the whole being of a person.</a:t>
            </a:r>
          </a:p>
        </p:txBody>
      </p:sp>
      <p:pic>
        <p:nvPicPr>
          <p:cNvPr id="1026" name="Picture 2" descr="Life Together: The Classic Exploration of Christian Community   -     By: Dietrich Bonhoeffer&#10;">
            <a:extLst>
              <a:ext uri="{FF2B5EF4-FFF2-40B4-BE49-F238E27FC236}">
                <a16:creationId xmlns:a16="http://schemas.microsoft.com/office/drawing/2014/main" xmlns="" id="{EB12F2E1-C580-4707-B0F7-D011F23C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76" y="79377"/>
            <a:ext cx="3276600" cy="5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047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If we don’t open up:</a:t>
            </a:r>
          </a:p>
          <a:p>
            <a:pPr marL="742950" indent="-742950">
              <a:buAutoNum type="arabicPeriod"/>
            </a:pPr>
            <a:r>
              <a:rPr lang="en-US" sz="4400" dirty="0"/>
              <a:t>As individuals</a:t>
            </a:r>
          </a:p>
          <a:p>
            <a:pPr marL="1143000" lvl="1" indent="-742950">
              <a:buAutoNum type="arabicPeriod"/>
            </a:pPr>
            <a:r>
              <a:rPr lang="en-US" sz="4000" dirty="0"/>
              <a:t>Loneliness</a:t>
            </a:r>
          </a:p>
          <a:p>
            <a:pPr marL="1143000" lvl="1" indent="-742950">
              <a:buAutoNum type="arabicPeriod"/>
            </a:pPr>
            <a:r>
              <a:rPr lang="en-US" sz="4000" dirty="0"/>
              <a:t>Lack of victory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88519F17-845A-44AC-899E-6477820F5994}"/>
              </a:ext>
            </a:extLst>
          </p:cNvPr>
          <p:cNvSpPr/>
          <p:nvPr/>
        </p:nvSpPr>
        <p:spPr bwMode="auto">
          <a:xfrm>
            <a:off x="508000" y="3314700"/>
            <a:ext cx="8686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something mysteriously powerful about just being open.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removes one of Satan’s main weapons: accusation (“If only they knew!)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931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Our new identity is given to us as soon as we become believers</a:t>
            </a:r>
          </a:p>
          <a:p>
            <a:r>
              <a:rPr lang="en-US" sz="4400" dirty="0"/>
              <a:t>Many people have benefitted from learning about &amp; meditating on ‘identity truths’: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I am holy &amp; blameless 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I am adopted by God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I am God’s masterpiece</a:t>
            </a:r>
          </a:p>
        </p:txBody>
      </p:sp>
    </p:spTree>
    <p:extLst>
      <p:ext uri="{BB962C8B-B14F-4D97-AF65-F5344CB8AC3E}">
        <p14:creationId xmlns:p14="http://schemas.microsoft.com/office/powerpoint/2010/main" val="1931119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If we don’t open up:</a:t>
            </a:r>
          </a:p>
          <a:p>
            <a:pPr marL="742950" indent="-742950">
              <a:buAutoNum type="arabicPeriod"/>
            </a:pPr>
            <a:r>
              <a:rPr lang="en-US" sz="4400" dirty="0"/>
              <a:t>As individuals</a:t>
            </a:r>
          </a:p>
          <a:p>
            <a:pPr marL="742950" indent="-742950">
              <a:buAutoNum type="arabicPeriod"/>
            </a:pPr>
            <a:r>
              <a:rPr lang="en-US" sz="4400" dirty="0"/>
              <a:t>As a community</a:t>
            </a:r>
          </a:p>
        </p:txBody>
      </p:sp>
    </p:spTree>
    <p:extLst>
      <p:ext uri="{BB962C8B-B14F-4D97-AF65-F5344CB8AC3E}">
        <p14:creationId xmlns:p14="http://schemas.microsoft.com/office/powerpoint/2010/main" val="1885009866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Larry Crabb. The Safest Place on Earth, p11.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central task of community is to create a place that is safe enough for the walls to be torn down, safe enough for each of us to own and reveal our brokenness.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E985EA-2CEF-479C-8F96-27BF5C74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867" y="0"/>
            <a:ext cx="3200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42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Larry Crabb. The Safest Place on Earth, p11.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Only then can the power of connecting do its job. Only then can community be used of God to restore our souls.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E985EA-2CEF-479C-8F96-27BF5C745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867" y="0"/>
            <a:ext cx="3200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0163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Larry Crabb. The Safest Place on Earth, p32.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Everything in spiritual community is reversed from the world’s order. </a:t>
            </a:r>
          </a:p>
          <a:p>
            <a:r>
              <a:rPr lang="en-US" dirty="0"/>
              <a:t>It is our weakness, not our competence, that moves others; </a:t>
            </a:r>
          </a:p>
          <a:p>
            <a:r>
              <a:rPr lang="en-US" dirty="0"/>
              <a:t>our sorrows, not our blessings, that break down the barriers of fear and shame that keep us apart;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E985EA-2CEF-479C-8F96-27BF5C74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867" y="0"/>
            <a:ext cx="3200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605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Larry Crabb. The Safest Place on Earth, p32.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our admitted failures, not our paraded successes, that bind us together in hope.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E985EA-2CEF-479C-8F96-27BF5C74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867" y="0"/>
            <a:ext cx="3200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54064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If we don’t open up:</a:t>
            </a:r>
          </a:p>
          <a:p>
            <a:pPr marL="742950" indent="-742950">
              <a:buAutoNum type="arabicPeriod"/>
            </a:pPr>
            <a:r>
              <a:rPr lang="en-US" sz="4400" dirty="0"/>
              <a:t>As individuals</a:t>
            </a:r>
          </a:p>
          <a:p>
            <a:pPr marL="742950" indent="-742950">
              <a:buAutoNum type="arabicPeriod"/>
            </a:pPr>
            <a:r>
              <a:rPr lang="en-US" sz="4400" dirty="0"/>
              <a:t>As a community</a:t>
            </a:r>
          </a:p>
          <a:p>
            <a:pPr marL="1143000" lvl="1" indent="-742950">
              <a:buAutoNum type="arabicPeriod"/>
            </a:pPr>
            <a:r>
              <a:rPr lang="en-US" sz="4000" dirty="0"/>
              <a:t>We miss out on experiencing grace</a:t>
            </a:r>
          </a:p>
          <a:p>
            <a:pPr marL="1143000" lvl="1" indent="-742950">
              <a:buAutoNum type="arabicPeriod"/>
            </a:pPr>
            <a:r>
              <a:rPr lang="en-US" sz="4000" dirty="0"/>
              <a:t>We miss out on demonstrating grace</a:t>
            </a:r>
          </a:p>
        </p:txBody>
      </p:sp>
    </p:spTree>
    <p:extLst>
      <p:ext uri="{BB962C8B-B14F-4D97-AF65-F5344CB8AC3E}">
        <p14:creationId xmlns:p14="http://schemas.microsoft.com/office/powerpoint/2010/main" val="17341346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Things to open up about:</a:t>
            </a:r>
          </a:p>
          <a:p>
            <a:pPr marL="742950" indent="-742950">
              <a:buAutoNum type="arabicPeriod"/>
            </a:pPr>
            <a:r>
              <a:rPr lang="en-US" sz="4400" dirty="0"/>
              <a:t>Past sins/failures</a:t>
            </a:r>
            <a:endParaRPr lang="en-US" sz="40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01850442-B09A-46B7-A9E3-8C5342B84E2A}"/>
              </a:ext>
            </a:extLst>
          </p:cNvPr>
          <p:cNvSpPr/>
          <p:nvPr/>
        </p:nvSpPr>
        <p:spPr bwMode="auto">
          <a:xfrm>
            <a:off x="127000" y="1871930"/>
            <a:ext cx="9863665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Timothy 1:13 – </a:t>
            </a:r>
            <a:r>
              <a:rPr lang="en-US" dirty="0">
                <a:latin typeface="+mn-lt"/>
              </a:rPr>
              <a:t>I was </a:t>
            </a:r>
            <a:r>
              <a:rPr lang="en-US" i="1" dirty="0">
                <a:latin typeface="+mn-lt"/>
              </a:rPr>
              <a:t>formerly</a:t>
            </a:r>
            <a:r>
              <a:rPr lang="en-US" dirty="0">
                <a:latin typeface="+mn-lt"/>
              </a:rPr>
              <a:t> a blasphemer and a persecutor and a violent aggressor </a:t>
            </a:r>
            <a:endParaRPr lang="en-US" dirty="0">
              <a:latin typeface="+mn-lt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2260746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Things to open up about: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400" dirty="0"/>
              <a:t>Past hurts</a:t>
            </a:r>
            <a:endParaRPr lang="en-US" sz="40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0527BB8-90CD-47C5-9AD7-F775C5B31849}"/>
              </a:ext>
            </a:extLst>
          </p:cNvPr>
          <p:cNvSpPr/>
          <p:nvPr/>
        </p:nvSpPr>
        <p:spPr bwMode="auto">
          <a:xfrm>
            <a:off x="50800" y="1871930"/>
            <a:ext cx="10109200" cy="378565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Samuel 16:11 – </a:t>
            </a:r>
            <a:r>
              <a:rPr lang="en-US" dirty="0">
                <a:latin typeface="+mn-lt"/>
              </a:rPr>
              <a:t>So [Samuel] asked Jesse, “Are these all the sons you have?” </a:t>
            </a:r>
          </a:p>
          <a:p>
            <a:r>
              <a:rPr lang="en-US" dirty="0">
                <a:latin typeface="+mn-lt"/>
              </a:rPr>
              <a:t>“There is still the youngest,” Jesse answered. “He is tending the sheep.” </a:t>
            </a:r>
          </a:p>
          <a:p>
            <a:r>
              <a:rPr lang="en-US" dirty="0">
                <a:latin typeface="+mn-lt"/>
              </a:rPr>
              <a:t>Samuel said, “Send for him; we will not sit down until he arrives.” </a:t>
            </a:r>
          </a:p>
        </p:txBody>
      </p:sp>
    </p:spTree>
    <p:extLst>
      <p:ext uri="{BB962C8B-B14F-4D97-AF65-F5344CB8AC3E}">
        <p14:creationId xmlns:p14="http://schemas.microsoft.com/office/powerpoint/2010/main" val="664052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Things to open up about: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400" dirty="0"/>
              <a:t>Present struggles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The freedom that comes from admitting when I mess up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Opening up about marriage/parenting</a:t>
            </a:r>
          </a:p>
        </p:txBody>
      </p:sp>
    </p:spTree>
    <p:extLst>
      <p:ext uri="{BB962C8B-B14F-4D97-AF65-F5344CB8AC3E}">
        <p14:creationId xmlns:p14="http://schemas.microsoft.com/office/powerpoint/2010/main" val="4075323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Things to open up about: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4400" dirty="0"/>
              <a:t>General weaknesses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Admitting areas where we need help</a:t>
            </a:r>
          </a:p>
          <a:p>
            <a:pPr marL="571500" indent="-571500">
              <a:buFontTx/>
              <a:buChar char="-"/>
            </a:pPr>
            <a:endParaRPr lang="en-US" sz="4400" dirty="0"/>
          </a:p>
          <a:p>
            <a:pPr marL="0" indent="0"/>
            <a:endParaRPr lang="en-US" sz="40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0527BB8-90CD-47C5-9AD7-F775C5B31849}"/>
              </a:ext>
            </a:extLst>
          </p:cNvPr>
          <p:cNvSpPr/>
          <p:nvPr/>
        </p:nvSpPr>
        <p:spPr bwMode="auto">
          <a:xfrm>
            <a:off x="50800" y="2533650"/>
            <a:ext cx="10109200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Cor 12:21 – </a:t>
            </a:r>
            <a:r>
              <a:rPr lang="en-US" dirty="0">
                <a:latin typeface="+mn-lt"/>
              </a:rPr>
              <a:t>And the eye cannot say to the hand, “I have no need of you”; or again the head to the feet, “I have no need of you.” </a:t>
            </a:r>
          </a:p>
        </p:txBody>
      </p:sp>
    </p:spTree>
    <p:extLst>
      <p:ext uri="{BB962C8B-B14F-4D97-AF65-F5344CB8AC3E}">
        <p14:creationId xmlns:p14="http://schemas.microsoft.com/office/powerpoint/2010/main" val="4365149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Our new identity is given to us as soon as we become believers</a:t>
            </a:r>
          </a:p>
          <a:p>
            <a:r>
              <a:rPr lang="en-US" sz="4400" dirty="0"/>
              <a:t>Many people have benefitted from learning about &amp; meditating on ‘identity truths’: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I am holy &amp; blameless (Eph 1:4)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I am adopted by God (Eph 1:5)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I am God’s masterpiece (Eph 2:10)</a:t>
            </a:r>
          </a:p>
        </p:txBody>
      </p:sp>
    </p:spTree>
    <p:extLst>
      <p:ext uri="{BB962C8B-B14F-4D97-AF65-F5344CB8AC3E}">
        <p14:creationId xmlns:p14="http://schemas.microsoft.com/office/powerpoint/2010/main" val="1200658862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Things to open up about: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4400" dirty="0"/>
              <a:t>General weaknesses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Admitting areas where we need help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Asking for prayer</a:t>
            </a:r>
          </a:p>
          <a:p>
            <a:pPr marL="571500" indent="-571500">
              <a:buFontTx/>
              <a:buChar char="-"/>
            </a:pPr>
            <a:endParaRPr lang="en-US" sz="4400" dirty="0"/>
          </a:p>
          <a:p>
            <a:pPr marL="0" indent="0"/>
            <a:endParaRPr lang="en-US" sz="40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A6D4C056-8E31-4627-BAA8-BFD6D8415F2C}"/>
              </a:ext>
            </a:extLst>
          </p:cNvPr>
          <p:cNvSpPr/>
          <p:nvPr/>
        </p:nvSpPr>
        <p:spPr bwMode="auto">
          <a:xfrm>
            <a:off x="25400" y="3238500"/>
            <a:ext cx="10109200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 6:19 – </a:t>
            </a:r>
            <a:r>
              <a:rPr lang="en-US" dirty="0">
                <a:latin typeface="+mn-lt"/>
              </a:rPr>
              <a:t>Pray also for me, that whenever I speak, words may be given me so that I will fearlessly make known the mystery of the gospel</a:t>
            </a:r>
          </a:p>
        </p:txBody>
      </p:sp>
    </p:spTree>
    <p:extLst>
      <p:ext uri="{BB962C8B-B14F-4D97-AF65-F5344CB8AC3E}">
        <p14:creationId xmlns:p14="http://schemas.microsoft.com/office/powerpoint/2010/main" val="11300996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Things to open up about: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4400" dirty="0"/>
              <a:t>Successes!</a:t>
            </a:r>
          </a:p>
          <a:p>
            <a:pPr marL="0" indent="0"/>
            <a:endParaRPr lang="en-US" sz="4400" dirty="0"/>
          </a:p>
          <a:p>
            <a:pPr marL="0" indent="0"/>
            <a:endParaRPr lang="en-US" sz="40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FF8604CC-4A02-4250-97CD-BBFE4F4D4ED1}"/>
              </a:ext>
            </a:extLst>
          </p:cNvPr>
          <p:cNvSpPr/>
          <p:nvPr/>
        </p:nvSpPr>
        <p:spPr bwMode="auto">
          <a:xfrm>
            <a:off x="50800" y="1871930"/>
            <a:ext cx="10109200" cy="70788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Romans 12:15 – </a:t>
            </a:r>
            <a:r>
              <a:rPr lang="en-US" dirty="0">
                <a:latin typeface="+mn-lt"/>
              </a:rPr>
              <a:t>Rejoice with those who rejoice!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46B10B3-077A-4629-B8C8-0412B22049F4}"/>
              </a:ext>
            </a:extLst>
          </p:cNvPr>
          <p:cNvSpPr/>
          <p:nvPr/>
        </p:nvSpPr>
        <p:spPr bwMode="auto">
          <a:xfrm>
            <a:off x="25400" y="2677365"/>
            <a:ext cx="10109200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Cor 12:26 – </a:t>
            </a:r>
            <a:r>
              <a:rPr lang="en-US" dirty="0">
                <a:latin typeface="+mn-lt"/>
              </a:rPr>
              <a:t>And if one member suffers, all the members suffer with it; if one member is honored, all the members rejoice with it. </a:t>
            </a:r>
          </a:p>
        </p:txBody>
      </p:sp>
    </p:spTree>
    <p:extLst>
      <p:ext uri="{BB962C8B-B14F-4D97-AF65-F5344CB8AC3E}">
        <p14:creationId xmlns:p14="http://schemas.microsoft.com/office/powerpoint/2010/main" val="27564682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uiExpand="1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How to open up:</a:t>
            </a:r>
          </a:p>
          <a:p>
            <a:pPr marL="742950" indent="-742950">
              <a:buAutoNum type="arabicPeriod"/>
            </a:pPr>
            <a:r>
              <a:rPr lang="en-US" sz="4400" dirty="0"/>
              <a:t>Have you talked to God about it?</a:t>
            </a:r>
          </a:p>
          <a:p>
            <a:pPr marL="742950" indent="-742950">
              <a:buAutoNum type="arabicPeriod"/>
            </a:pPr>
            <a:endParaRPr lang="en-US" sz="4400" dirty="0"/>
          </a:p>
          <a:p>
            <a:pPr marL="0" indent="0"/>
            <a:endParaRPr lang="en-US" sz="40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46B10B3-077A-4629-B8C8-0412B22049F4}"/>
              </a:ext>
            </a:extLst>
          </p:cNvPr>
          <p:cNvSpPr/>
          <p:nvPr/>
        </p:nvSpPr>
        <p:spPr bwMode="auto">
          <a:xfrm>
            <a:off x="25400" y="1790700"/>
            <a:ext cx="10109200" cy="255454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Hebrews 4:16 – </a:t>
            </a:r>
            <a:r>
              <a:rPr lang="en-US" dirty="0">
                <a:latin typeface="+mn-lt"/>
              </a:rPr>
              <a:t>Therefore let us draw near with confidence to </a:t>
            </a:r>
            <a:r>
              <a:rPr lang="en-US" u="sng" dirty="0">
                <a:latin typeface="+mn-lt"/>
              </a:rPr>
              <a:t>the throne of grace</a:t>
            </a:r>
            <a:r>
              <a:rPr lang="en-US" dirty="0">
                <a:latin typeface="+mn-lt"/>
              </a:rPr>
              <a:t>, so that we may receive mercy and find grace to help in time of need. </a:t>
            </a:r>
          </a:p>
        </p:txBody>
      </p:sp>
    </p:spTree>
    <p:extLst>
      <p:ext uri="{BB962C8B-B14F-4D97-AF65-F5344CB8AC3E}">
        <p14:creationId xmlns:p14="http://schemas.microsoft.com/office/powerpoint/2010/main" val="3707511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Ed Welch. A Small Book about Why We Hide, p34-35.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When you are transparent with the Lord, you will be less terrified to be seen by other people. </a:t>
            </a:r>
          </a:p>
          <a:p>
            <a:r>
              <a:rPr lang="en-US" dirty="0"/>
              <a:t>This is how life works…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EAF63B-3184-4A98-8B48-87A3F11D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79377"/>
            <a:ext cx="3145246" cy="49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29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Ed Welch. A Small Book about Why We Hide, p34-35.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Jesus never turns away from those who come to him. </a:t>
            </a:r>
          </a:p>
          <a:p>
            <a:r>
              <a:rPr lang="en-US" dirty="0"/>
              <a:t>Never….</a:t>
            </a:r>
          </a:p>
          <a:p>
            <a:r>
              <a:rPr lang="en-US" dirty="0"/>
              <a:t>His throne is identified as the “throne of grace” (Heb 4:16).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EAF63B-3184-4A98-8B48-87A3F11D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79377"/>
            <a:ext cx="3145246" cy="49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20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How to open up:</a:t>
            </a:r>
          </a:p>
          <a:p>
            <a:pPr marL="742950" indent="-742950">
              <a:buAutoNum type="arabicPeriod"/>
            </a:pPr>
            <a:r>
              <a:rPr lang="en-US" sz="4400" dirty="0"/>
              <a:t>Have you talked to God about it?</a:t>
            </a:r>
          </a:p>
          <a:p>
            <a:pPr marL="742950" indent="-742950">
              <a:buAutoNum type="arabicPeriod"/>
            </a:pPr>
            <a:endParaRPr lang="en-US" sz="4400" dirty="0"/>
          </a:p>
          <a:p>
            <a:pPr marL="0" indent="0"/>
            <a:endParaRPr lang="en-US" sz="40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46B10B3-077A-4629-B8C8-0412B22049F4}"/>
              </a:ext>
            </a:extLst>
          </p:cNvPr>
          <p:cNvSpPr/>
          <p:nvPr/>
        </p:nvSpPr>
        <p:spPr bwMode="auto">
          <a:xfrm>
            <a:off x="25400" y="1790700"/>
            <a:ext cx="10109200" cy="255454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Hebrews 4:13 – </a:t>
            </a:r>
            <a:r>
              <a:rPr lang="en-US" dirty="0">
                <a:latin typeface="+mn-lt"/>
              </a:rPr>
              <a:t>And there is no creature hidden from His sight, but all things are open and laid bare to the eyes of Him with whom we have to do. </a:t>
            </a:r>
          </a:p>
        </p:txBody>
      </p:sp>
    </p:spTree>
    <p:extLst>
      <p:ext uri="{BB962C8B-B14F-4D97-AF65-F5344CB8AC3E}">
        <p14:creationId xmlns:p14="http://schemas.microsoft.com/office/powerpoint/2010/main" val="1002196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How to open up: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400" dirty="0"/>
              <a:t>Find one trusted person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It’s OK to start small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It is a step of faith, so it’s scary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Different people are called to different levels of openness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Oversharing is not the solution</a:t>
            </a:r>
          </a:p>
          <a:p>
            <a:pPr marL="742950" indent="-742950">
              <a:buAutoNum type="arabicPeriod" startAt="2"/>
            </a:pPr>
            <a:endParaRPr lang="en-US" sz="4400" dirty="0"/>
          </a:p>
          <a:p>
            <a:pPr marL="0" indent="0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2220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How to open up: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400" dirty="0"/>
              <a:t>Do you need help?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Counseling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Workshops (for me it was HEART)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Good books</a:t>
            </a:r>
          </a:p>
          <a:p>
            <a:pPr marL="742950" indent="-742950">
              <a:buAutoNum type="arabicPeriod" startAt="2"/>
            </a:pPr>
            <a:endParaRPr lang="en-US" sz="4400" dirty="0"/>
          </a:p>
          <a:p>
            <a:pPr marL="0" indent="0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21191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How to be someone others can open up to:</a:t>
            </a:r>
          </a:p>
          <a:p>
            <a:pPr marL="742950" indent="-742950">
              <a:buAutoNum type="arabicPeriod"/>
            </a:pPr>
            <a:r>
              <a:rPr lang="en-US" sz="4400" dirty="0"/>
              <a:t>See yourself as the greatest sinner saved by grace.</a:t>
            </a:r>
          </a:p>
          <a:p>
            <a:pPr marL="0" indent="0"/>
            <a:endParaRPr lang="en-US" sz="4400" dirty="0"/>
          </a:p>
          <a:p>
            <a:pPr marL="0" indent="0"/>
            <a:endParaRPr lang="en-US" sz="40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404D9E5F-8C43-4C37-B5DC-0C815E21E95F}"/>
              </a:ext>
            </a:extLst>
          </p:cNvPr>
          <p:cNvSpPr/>
          <p:nvPr/>
        </p:nvSpPr>
        <p:spPr bwMode="auto">
          <a:xfrm>
            <a:off x="25400" y="3014008"/>
            <a:ext cx="10109200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Timothy 1:15 – </a:t>
            </a:r>
            <a:r>
              <a:rPr lang="en-US" dirty="0">
                <a:latin typeface="+mn-lt"/>
              </a:rPr>
              <a:t>Christ Jesus came into the world to save sinners, among whom I am foremost of all.</a:t>
            </a:r>
          </a:p>
        </p:txBody>
      </p:sp>
    </p:spTree>
    <p:extLst>
      <p:ext uri="{BB962C8B-B14F-4D97-AF65-F5344CB8AC3E}">
        <p14:creationId xmlns:p14="http://schemas.microsoft.com/office/powerpoint/2010/main" val="26612703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Dieterich Bonhoeffer. Life Together, p118.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Anybody who lives beneath the Cross and who has discerned in the Cross of Jesus the utter wickedness of all men </a:t>
            </a:r>
            <a:r>
              <a:rPr lang="en-US" u="sng" dirty="0"/>
              <a:t>and of his own heart</a:t>
            </a:r>
            <a:r>
              <a:rPr lang="en-US" dirty="0"/>
              <a:t> </a:t>
            </a:r>
          </a:p>
          <a:p>
            <a:r>
              <a:rPr lang="en-US" dirty="0"/>
              <a:t>will find there is no sin that can ever be alien to him.</a:t>
            </a:r>
          </a:p>
        </p:txBody>
      </p:sp>
      <p:pic>
        <p:nvPicPr>
          <p:cNvPr id="1026" name="Picture 2" descr="Life Together: The Classic Exploration of Christian Community   -     By: Dietrich Bonhoeffer&#10;">
            <a:extLst>
              <a:ext uri="{FF2B5EF4-FFF2-40B4-BE49-F238E27FC236}">
                <a16:creationId xmlns:a16="http://schemas.microsoft.com/office/drawing/2014/main" xmlns="" id="{EB12F2E1-C580-4707-B0F7-D011F23C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76" y="79377"/>
            <a:ext cx="3276600" cy="5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713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I </a:t>
            </a:r>
            <a:r>
              <a:rPr lang="en-US" sz="4400" i="1" dirty="0"/>
              <a:t>know</a:t>
            </a:r>
            <a:r>
              <a:rPr lang="en-US" sz="4400" dirty="0"/>
              <a:t> the Bible tells me	 I am completely accepted by God…</a:t>
            </a:r>
          </a:p>
          <a:p>
            <a:r>
              <a:rPr lang="en-US" sz="4400" dirty="0"/>
              <a:t>But it’s hard to know how to be open with God and others about, well, anything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7998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How to be someone others can open up to:</a:t>
            </a:r>
          </a:p>
          <a:p>
            <a:pPr marL="742950" indent="-742950">
              <a:buAutoNum type="arabicPeriod"/>
            </a:pPr>
            <a:r>
              <a:rPr lang="en-US" sz="4400" dirty="0"/>
              <a:t>See yourself as the greatest sinner saved by grace.</a:t>
            </a:r>
          </a:p>
          <a:p>
            <a:pPr marL="0" indent="0"/>
            <a:endParaRPr lang="en-US" sz="4400" dirty="0"/>
          </a:p>
          <a:p>
            <a:pPr marL="0" indent="0"/>
            <a:endParaRPr lang="en-US" sz="40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404D9E5F-8C43-4C37-B5DC-0C815E21E95F}"/>
              </a:ext>
            </a:extLst>
          </p:cNvPr>
          <p:cNvSpPr/>
          <p:nvPr/>
        </p:nvSpPr>
        <p:spPr bwMode="auto">
          <a:xfrm>
            <a:off x="25400" y="1228886"/>
            <a:ext cx="10109200" cy="440120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 2:17-18 </a:t>
            </a:r>
            <a:r>
              <a:rPr lang="en-US" dirty="0">
                <a:latin typeface="+mj-lt"/>
              </a:rPr>
              <a:t>For this reason he had to be made like them, fully human in every way, in order that he might become a merciful and faithful high priest in service to God… </a:t>
            </a:r>
          </a:p>
          <a:p>
            <a:r>
              <a:rPr lang="en-US" dirty="0">
                <a:latin typeface="+mj-lt"/>
              </a:rPr>
              <a:t>Because he himself suffered when he was tempted, he is able to help those who are being tempted</a:t>
            </a:r>
          </a:p>
        </p:txBody>
      </p:sp>
    </p:spTree>
    <p:extLst>
      <p:ext uri="{BB962C8B-B14F-4D97-AF65-F5344CB8AC3E}">
        <p14:creationId xmlns:p14="http://schemas.microsoft.com/office/powerpoint/2010/main" val="38582868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How to be someone others can open up to:</a:t>
            </a:r>
          </a:p>
          <a:p>
            <a:pPr marL="742950" indent="-742950">
              <a:buAutoNum type="arabicPeriod"/>
            </a:pPr>
            <a:r>
              <a:rPr lang="en-US" sz="4400" dirty="0"/>
              <a:t>See yourself as the greatest sinner</a:t>
            </a:r>
          </a:p>
          <a:p>
            <a:pPr marL="742950" indent="-742950">
              <a:buAutoNum type="arabicPeriod"/>
            </a:pPr>
            <a:r>
              <a:rPr lang="en-US" sz="4400" dirty="0"/>
              <a:t>You don’t have to say anything more than, “Thanks for sharing.”</a:t>
            </a:r>
          </a:p>
          <a:p>
            <a:pPr marL="742950" indent="-742950">
              <a:buAutoNum type="arabicPeriod"/>
            </a:pPr>
            <a:endParaRPr lang="en-US" sz="4400" dirty="0"/>
          </a:p>
          <a:p>
            <a:pPr marL="0" indent="0"/>
            <a:endParaRPr lang="en-US" sz="40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CFE3D4A4-A4D2-4694-93CD-A1D4AF9B68CF}"/>
              </a:ext>
            </a:extLst>
          </p:cNvPr>
          <p:cNvSpPr/>
          <p:nvPr/>
        </p:nvSpPr>
        <p:spPr bwMode="auto">
          <a:xfrm>
            <a:off x="25400" y="3695700"/>
            <a:ext cx="10109200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 4:15 – </a:t>
            </a:r>
            <a:r>
              <a:rPr lang="en-US" dirty="0">
                <a:latin typeface="+mn-lt"/>
              </a:rPr>
              <a:t>For we do not have a high priest who is unable to empathize with our weaknesses</a:t>
            </a:r>
          </a:p>
        </p:txBody>
      </p:sp>
    </p:spTree>
    <p:extLst>
      <p:ext uri="{BB962C8B-B14F-4D97-AF65-F5344CB8AC3E}">
        <p14:creationId xmlns:p14="http://schemas.microsoft.com/office/powerpoint/2010/main" val="2566926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4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Conclusions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64492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Dieterich Bonhoeffer. Life Together, p110-111.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But it is the grace of the Gospel, which is so hard for the [self-righteous] to understand, that it confronts us with the truth and says: </a:t>
            </a:r>
          </a:p>
          <a:p>
            <a:r>
              <a:rPr lang="en-US" dirty="0"/>
              <a:t>You are a sinner, a great, desperate sinner; </a:t>
            </a:r>
          </a:p>
        </p:txBody>
      </p:sp>
      <p:pic>
        <p:nvPicPr>
          <p:cNvPr id="1026" name="Picture 2" descr="Life Together: The Classic Exploration of Christian Community   -     By: Dietrich Bonhoeffer&#10;">
            <a:extLst>
              <a:ext uri="{FF2B5EF4-FFF2-40B4-BE49-F238E27FC236}">
                <a16:creationId xmlns:a16="http://schemas.microsoft.com/office/drawing/2014/main" xmlns="" id="{EB12F2E1-C580-4707-B0F7-D011F23C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76" y="79377"/>
            <a:ext cx="3276600" cy="5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25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Dieterich Bonhoeffer. Life Together, p110-111.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now come, as the sinner that you are, to God who loves you. </a:t>
            </a:r>
          </a:p>
          <a:p>
            <a:r>
              <a:rPr lang="en-US" dirty="0"/>
              <a:t>He wants you as you are; He does not want anything from you, a sacrifice, a work; he wants you alone. </a:t>
            </a:r>
          </a:p>
          <a:p>
            <a:r>
              <a:rPr lang="en-US" dirty="0"/>
              <a:t>“My son, give me your heart (Prov 23:26)...</a:t>
            </a:r>
          </a:p>
        </p:txBody>
      </p:sp>
      <p:pic>
        <p:nvPicPr>
          <p:cNvPr id="1026" name="Picture 2" descr="Life Together: The Classic Exploration of Christian Community   -     By: Dietrich Bonhoeffer&#10;">
            <a:extLst>
              <a:ext uri="{FF2B5EF4-FFF2-40B4-BE49-F238E27FC236}">
                <a16:creationId xmlns:a16="http://schemas.microsoft.com/office/drawing/2014/main" xmlns="" id="{EB12F2E1-C580-4707-B0F7-D011F23C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76" y="79377"/>
            <a:ext cx="3276600" cy="5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196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Dieterich Bonhoeffer. Life Together, p110-111.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hide nothing from God. The mask you wear before men will do you no good before Him. </a:t>
            </a:r>
          </a:p>
          <a:p>
            <a:r>
              <a:rPr lang="en-US" dirty="0"/>
              <a:t>He wants to see you as you are, He wants to be gracious to you. </a:t>
            </a:r>
          </a:p>
        </p:txBody>
      </p:sp>
      <p:pic>
        <p:nvPicPr>
          <p:cNvPr id="1026" name="Picture 2" descr="Life Together: The Classic Exploration of Christian Community   -     By: Dietrich Bonhoeffer&#10;">
            <a:extLst>
              <a:ext uri="{FF2B5EF4-FFF2-40B4-BE49-F238E27FC236}">
                <a16:creationId xmlns:a16="http://schemas.microsoft.com/office/drawing/2014/main" xmlns="" id="{EB12F2E1-C580-4707-B0F7-D011F23C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76" y="79377"/>
            <a:ext cx="3276600" cy="5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718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E1E2106-7449-4947-AAD3-BB2CA7D0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Dieterich Bonhoeffer. Life Together, p110-111.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do not have to go on lying to yourself and your brothers, as if you were without sin; you can dare to be a sinner. </a:t>
            </a:r>
          </a:p>
          <a:p>
            <a:r>
              <a:rPr lang="en-US" dirty="0"/>
              <a:t>Thank God for that.</a:t>
            </a:r>
          </a:p>
        </p:txBody>
      </p:sp>
      <p:pic>
        <p:nvPicPr>
          <p:cNvPr id="1026" name="Picture 2" descr="Life Together: The Classic Exploration of Christian Community   -     By: Dietrich Bonhoeffer&#10;">
            <a:extLst>
              <a:ext uri="{FF2B5EF4-FFF2-40B4-BE49-F238E27FC236}">
                <a16:creationId xmlns:a16="http://schemas.microsoft.com/office/drawing/2014/main" xmlns="" id="{EB12F2E1-C580-4707-B0F7-D011F23C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76" y="79377"/>
            <a:ext cx="3276600" cy="50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735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4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Conclusions</a:t>
            </a:r>
          </a:p>
          <a:p>
            <a:pPr marL="0" indent="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We are all sinners saved by grace</a:t>
            </a:r>
          </a:p>
          <a:p>
            <a:pPr marL="0" indent="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One concrete way to live out your new identity is by choosing to open up</a:t>
            </a:r>
          </a:p>
          <a:p>
            <a:pPr marL="0" indent="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God already sees everything and loves you</a:t>
            </a:r>
          </a:p>
          <a:p>
            <a:pPr marL="0" indent="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He will help you let other people see too</a:t>
            </a:r>
          </a:p>
          <a:p>
            <a:pPr marL="0" indent="0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You can then be an encouragement to others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Questions?</a:t>
            </a:r>
          </a:p>
          <a:p>
            <a:pPr algn="r" eaLnBrk="1" hangingPunct="1"/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Comments?</a:t>
            </a:r>
          </a:p>
          <a:p>
            <a:pPr algn="r" eaLnBrk="1" hangingPunct="1"/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Experiences?</a:t>
            </a:r>
          </a:p>
          <a:p>
            <a:pPr eaLnBrk="1" hangingPunct="1"/>
            <a:endParaRPr lang="en-US" sz="280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eaLnBrk="1" hangingPunct="1"/>
            <a:endParaRPr lang="en-US" sz="340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risleyc@dwellcc.org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Identity and </a:t>
            </a:r>
            <a:r>
              <a:rPr lang="en-US" dirty="0" smtClean="0">
                <a:ea typeface="ＭＳ Ｐゴシック" pitchFamily="34" charset="-128"/>
              </a:rPr>
              <a:t>Transparency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Transparency in the Old Testament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Abraham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Moses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Rahab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David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Jonah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08495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Transparency in the New Testament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John the Apostle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Peter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Paul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Timothy</a:t>
            </a:r>
          </a:p>
        </p:txBody>
      </p:sp>
    </p:spTree>
    <p:extLst>
      <p:ext uri="{BB962C8B-B14F-4D97-AF65-F5344CB8AC3E}">
        <p14:creationId xmlns:p14="http://schemas.microsoft.com/office/powerpoint/2010/main" val="36987814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This just does not come naturally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6237E77-FB92-4B9E-9EF5-A3BF64BA2B59}"/>
              </a:ext>
            </a:extLst>
          </p:cNvPr>
          <p:cNvSpPr/>
          <p:nvPr/>
        </p:nvSpPr>
        <p:spPr bwMode="auto">
          <a:xfrm>
            <a:off x="93136" y="876300"/>
            <a:ext cx="9939864" cy="4585871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13:10-11 –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>
                <a:latin typeface="+mn-lt"/>
              </a:rPr>
              <a:t>“ ‘Because they lead my people astray, saying, “Peace,” when there is no peace, and because, when a flimsy wall is built, they cover it with whitewash, </a:t>
            </a:r>
          </a:p>
          <a:p>
            <a:r>
              <a:rPr lang="en-US" sz="3600" dirty="0">
                <a:latin typeface="+mn-lt"/>
              </a:rPr>
              <a:t>therefore tell those who cover it with whitewash that it is going to fall. Rain will come in torrents, and I will send hailstones hurtling down, and violent winds will burst forth.</a:t>
            </a:r>
            <a:endParaRPr lang="en-US" dirty="0">
              <a:latin typeface="+mn-lt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079016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The Bible is pretty transparent about God’s servants and their shortcomings. Why?</a:t>
            </a:r>
          </a:p>
          <a:p>
            <a:r>
              <a:rPr lang="en-US" sz="4400" dirty="0"/>
              <a:t>1. The Bible is not full of amazing men &amp; women. It is full of examples of an amazing God using very ordinary people.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CD0C150D-6EB8-42FD-85FE-2382175D17CD}"/>
              </a:ext>
            </a:extLst>
          </p:cNvPr>
          <p:cNvSpPr/>
          <p:nvPr/>
        </p:nvSpPr>
        <p:spPr bwMode="auto">
          <a:xfrm>
            <a:off x="52977" y="114300"/>
            <a:ext cx="9448800" cy="440120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 2:1 – And you were dead in your trespasses &amp; sins…v3 we all formerly lived in the lusts of our flesh…and were by nature children of wrath</a:t>
            </a: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v4 – But God, being rich in mercy, because of </a:t>
            </a:r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great love with which </a:t>
            </a:r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loved us, made us alive together with Christ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7742FCB-3191-4556-B3BF-C82C309674FF}"/>
              </a:ext>
            </a:extLst>
          </p:cNvPr>
          <p:cNvSpPr/>
          <p:nvPr/>
        </p:nvSpPr>
        <p:spPr bwMode="auto">
          <a:xfrm>
            <a:off x="431800" y="3238500"/>
            <a:ext cx="9448800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 2:7 – so that in the ages to come </a:t>
            </a:r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might show the surpassing riches of </a:t>
            </a:r>
            <a:r>
              <a:rPr lang="en-US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grace in kindness towards us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3498246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uiExpand="1" build="allAtOnce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B411078A3266478BDFC203695D94A0" ma:contentTypeVersion="11" ma:contentTypeDescription="Create a new document." ma:contentTypeScope="" ma:versionID="c954f83dbe856ce52b90fcd6ac70fc55">
  <xsd:schema xmlns:xsd="http://www.w3.org/2001/XMLSchema" xmlns:xs="http://www.w3.org/2001/XMLSchema" xmlns:p="http://schemas.microsoft.com/office/2006/metadata/properties" xmlns:ns3="78586045-5128-416c-8a24-f3c362be9c05" targetNamespace="http://schemas.microsoft.com/office/2006/metadata/properties" ma:root="true" ma:fieldsID="37f947ba7741d2cfe73768764ffe01fc" ns3:_="">
    <xsd:import namespace="78586045-5128-416c-8a24-f3c362be9c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86045-5128-416c-8a24-f3c362be9c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A7AF98-86F0-46C5-A858-16BAA6C8D2F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8586045-5128-416c-8a24-f3c362be9c05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BF7AD3C-5781-4568-92D3-91835D4FD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D1E1E9-9286-483F-AEBF-DDE069AEF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86045-5128-416c-8a24-f3c362be9c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2339</Words>
  <Application>Microsoft Office PowerPoint</Application>
  <PresentationFormat>Custom</PresentationFormat>
  <Paragraphs>261</Paragraphs>
  <Slides>58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Identity &amp; Transparency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Dieterich Bonhoeffer. Life Together, p110. </vt:lpstr>
      <vt:lpstr>Dieterich Bonhoeffer. Life Together, p110. </vt:lpstr>
      <vt:lpstr>Dieterich Bonhoeffer. Life Together, p110. </vt:lpstr>
      <vt:lpstr>Dieterich Bonhoeffer. Life Together, p110. </vt:lpstr>
      <vt:lpstr>PowerPoint Presentation</vt:lpstr>
      <vt:lpstr>PowerPoint Presentation</vt:lpstr>
      <vt:lpstr>Dieterich Bonhoeffer. Life Together, p112. </vt:lpstr>
      <vt:lpstr>Dieterich Bonhoeffer. Life Together, p112. </vt:lpstr>
      <vt:lpstr>PowerPoint Presentation</vt:lpstr>
      <vt:lpstr>PowerPoint Presentation</vt:lpstr>
      <vt:lpstr>Larry Crabb. The Safest Place on Earth, p11. </vt:lpstr>
      <vt:lpstr>Larry Crabb. The Safest Place on Earth, p11. </vt:lpstr>
      <vt:lpstr>Larry Crabb. The Safest Place on Earth, p32. </vt:lpstr>
      <vt:lpstr>Larry Crabb. The Safest Place on Earth, p32.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 Welch. A Small Book about Why We Hide, p34-35. </vt:lpstr>
      <vt:lpstr>Ed Welch. A Small Book about Why We Hide, p34-35. </vt:lpstr>
      <vt:lpstr>PowerPoint Presentation</vt:lpstr>
      <vt:lpstr>PowerPoint Presentation</vt:lpstr>
      <vt:lpstr>PowerPoint Presentation</vt:lpstr>
      <vt:lpstr>PowerPoint Presentation</vt:lpstr>
      <vt:lpstr>Dieterich Bonhoeffer. Life Together, p118. </vt:lpstr>
      <vt:lpstr>PowerPoint Presentation</vt:lpstr>
      <vt:lpstr>PowerPoint Presentation</vt:lpstr>
      <vt:lpstr>PowerPoint Presentation</vt:lpstr>
      <vt:lpstr>Dieterich Bonhoeffer. Life Together, p110-111. </vt:lpstr>
      <vt:lpstr>Dieterich Bonhoeffer. Life Together, p110-111. </vt:lpstr>
      <vt:lpstr>Dieterich Bonhoeffer. Life Together, p110-111. </vt:lpstr>
      <vt:lpstr>Dieterich Bonhoeffer. Life Together, p110-111. </vt:lpstr>
      <vt:lpstr>PowerPoint Presentation</vt:lpstr>
      <vt:lpstr>Identity and Transparency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2023-08-07T15:47:18Z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0x01010003B411078A3266478BDFC203695D94A0</vt:lpwstr>
  </property>
</Properties>
</file>