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bookmarkIdSeed="3">
  <p:sldMasterIdLst>
    <p:sldMasterId id="2147483648" r:id="rId1"/>
    <p:sldMasterId id="2147483660" r:id="rId2"/>
    <p:sldMasterId id="2147483665" r:id="rId3"/>
    <p:sldMasterId id="2147483677" r:id="rId4"/>
  </p:sldMasterIdLst>
  <p:notesMasterIdLst>
    <p:notesMasterId r:id="rId46"/>
  </p:notesMasterIdLst>
  <p:sldIdLst>
    <p:sldId id="1561" r:id="rId5"/>
    <p:sldId id="1746" r:id="rId6"/>
    <p:sldId id="1811" r:id="rId7"/>
    <p:sldId id="1802" r:id="rId8"/>
    <p:sldId id="1803" r:id="rId9"/>
    <p:sldId id="1804" r:id="rId10"/>
    <p:sldId id="1798" r:id="rId11"/>
    <p:sldId id="1753" r:id="rId12"/>
    <p:sldId id="1812" r:id="rId13"/>
    <p:sldId id="1805" r:id="rId14"/>
    <p:sldId id="1807" r:id="rId15"/>
    <p:sldId id="1806" r:id="rId16"/>
    <p:sldId id="1755" r:id="rId17"/>
    <p:sldId id="1756" r:id="rId18"/>
    <p:sldId id="1819" r:id="rId19"/>
    <p:sldId id="1758" r:id="rId20"/>
    <p:sldId id="1759" r:id="rId21"/>
    <p:sldId id="1760" r:id="rId22"/>
    <p:sldId id="1761" r:id="rId23"/>
    <p:sldId id="1762" r:id="rId24"/>
    <p:sldId id="1763" r:id="rId25"/>
    <p:sldId id="1764" r:id="rId26"/>
    <p:sldId id="1765" r:id="rId27"/>
    <p:sldId id="1766" r:id="rId28"/>
    <p:sldId id="1767" r:id="rId29"/>
    <p:sldId id="1771" r:id="rId30"/>
    <p:sldId id="1791" r:id="rId31"/>
    <p:sldId id="1792" r:id="rId32"/>
    <p:sldId id="1820" r:id="rId33"/>
    <p:sldId id="1809" r:id="rId34"/>
    <p:sldId id="1793" r:id="rId35"/>
    <p:sldId id="1794" r:id="rId36"/>
    <p:sldId id="1818" r:id="rId37"/>
    <p:sldId id="1821" r:id="rId38"/>
    <p:sldId id="1795" r:id="rId39"/>
    <p:sldId id="1796" r:id="rId40"/>
    <p:sldId id="1797" r:id="rId41"/>
    <p:sldId id="1823" r:id="rId42"/>
    <p:sldId id="1822" r:id="rId43"/>
    <p:sldId id="1387" r:id="rId44"/>
    <p:sldId id="1523"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C2E2C"/>
    <a:srgbClr val="A73E3B"/>
    <a:srgbClr val="FFFF99"/>
    <a:srgbClr val="FFFF66"/>
    <a:srgbClr val="602626"/>
    <a:srgbClr val="7E3232"/>
    <a:srgbClr val="F7F4D5"/>
    <a:srgbClr val="F1EBB5"/>
    <a:srgbClr val="E3E39D"/>
    <a:srgbClr val="D8DC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AC0BB5-957B-4E52-89D6-7755FDF44759}" v="747" dt="2023-02-17T00:44:36.89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612" autoAdjust="0"/>
    <p:restoredTop sz="84575" autoAdjust="0"/>
  </p:normalViewPr>
  <p:slideViewPr>
    <p:cSldViewPr>
      <p:cViewPr varScale="1">
        <p:scale>
          <a:sx n="66" d="100"/>
          <a:sy n="66" d="100"/>
        </p:scale>
        <p:origin x="68" y="136"/>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 Id="rId51"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F5C749-4993-4E44-A439-8E1EDE8A1D92}" type="datetimeFigureOut">
              <a:rPr lang="en-US" smtClean="0"/>
              <a:pPr/>
              <a:t>2/21/2023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4B3B516-1BB5-4C80-B268-F5F2C570A7D0}" type="slidenum">
              <a:rPr lang="en-US" smtClean="0"/>
              <a:pPr/>
              <a:t>‹#›</a:t>
            </a:fld>
            <a:endParaRPr lang="en-US"/>
          </a:p>
        </p:txBody>
      </p:sp>
    </p:spTree>
    <p:extLst>
      <p:ext uri="{BB962C8B-B14F-4D97-AF65-F5344CB8AC3E}">
        <p14:creationId xmlns:p14="http://schemas.microsoft.com/office/powerpoint/2010/main" val="36123488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36975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10</a:t>
            </a:fld>
            <a:endParaRPr lang="en-US"/>
          </a:p>
        </p:txBody>
      </p:sp>
    </p:spTree>
    <p:extLst>
      <p:ext uri="{BB962C8B-B14F-4D97-AF65-F5344CB8AC3E}">
        <p14:creationId xmlns:p14="http://schemas.microsoft.com/office/powerpoint/2010/main" val="38978549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11</a:t>
            </a:fld>
            <a:endParaRPr lang="en-US"/>
          </a:p>
        </p:txBody>
      </p:sp>
    </p:spTree>
    <p:extLst>
      <p:ext uri="{BB962C8B-B14F-4D97-AF65-F5344CB8AC3E}">
        <p14:creationId xmlns:p14="http://schemas.microsoft.com/office/powerpoint/2010/main" val="768105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12</a:t>
            </a:fld>
            <a:endParaRPr lang="en-US"/>
          </a:p>
        </p:txBody>
      </p:sp>
    </p:spTree>
    <p:extLst>
      <p:ext uri="{BB962C8B-B14F-4D97-AF65-F5344CB8AC3E}">
        <p14:creationId xmlns:p14="http://schemas.microsoft.com/office/powerpoint/2010/main" val="8791070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13</a:t>
            </a:fld>
            <a:endParaRPr lang="en-US"/>
          </a:p>
        </p:txBody>
      </p:sp>
    </p:spTree>
    <p:extLst>
      <p:ext uri="{BB962C8B-B14F-4D97-AF65-F5344CB8AC3E}">
        <p14:creationId xmlns:p14="http://schemas.microsoft.com/office/powerpoint/2010/main" val="16781920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14</a:t>
            </a:fld>
            <a:endParaRPr lang="en-US"/>
          </a:p>
        </p:txBody>
      </p:sp>
    </p:spTree>
    <p:extLst>
      <p:ext uri="{BB962C8B-B14F-4D97-AF65-F5344CB8AC3E}">
        <p14:creationId xmlns:p14="http://schemas.microsoft.com/office/powerpoint/2010/main" val="10973100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15</a:t>
            </a:fld>
            <a:endParaRPr lang="en-US"/>
          </a:p>
        </p:txBody>
      </p:sp>
    </p:spTree>
    <p:extLst>
      <p:ext uri="{BB962C8B-B14F-4D97-AF65-F5344CB8AC3E}">
        <p14:creationId xmlns:p14="http://schemas.microsoft.com/office/powerpoint/2010/main" val="18050981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16</a:t>
            </a:fld>
            <a:endParaRPr lang="en-US"/>
          </a:p>
        </p:txBody>
      </p:sp>
    </p:spTree>
    <p:extLst>
      <p:ext uri="{BB962C8B-B14F-4D97-AF65-F5344CB8AC3E}">
        <p14:creationId xmlns:p14="http://schemas.microsoft.com/office/powerpoint/2010/main" val="18442623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17</a:t>
            </a:fld>
            <a:endParaRPr lang="en-US"/>
          </a:p>
        </p:txBody>
      </p:sp>
    </p:spTree>
    <p:extLst>
      <p:ext uri="{BB962C8B-B14F-4D97-AF65-F5344CB8AC3E}">
        <p14:creationId xmlns:p14="http://schemas.microsoft.com/office/powerpoint/2010/main" val="20521944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18</a:t>
            </a:fld>
            <a:endParaRPr lang="en-US"/>
          </a:p>
        </p:txBody>
      </p:sp>
    </p:spTree>
    <p:extLst>
      <p:ext uri="{BB962C8B-B14F-4D97-AF65-F5344CB8AC3E}">
        <p14:creationId xmlns:p14="http://schemas.microsoft.com/office/powerpoint/2010/main" val="4981172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19</a:t>
            </a:fld>
            <a:endParaRPr lang="en-US"/>
          </a:p>
        </p:txBody>
      </p:sp>
    </p:spTree>
    <p:extLst>
      <p:ext uri="{BB962C8B-B14F-4D97-AF65-F5344CB8AC3E}">
        <p14:creationId xmlns:p14="http://schemas.microsoft.com/office/powerpoint/2010/main" val="9448818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2</a:t>
            </a:fld>
            <a:endParaRPr lang="en-US"/>
          </a:p>
        </p:txBody>
      </p:sp>
    </p:spTree>
    <p:extLst>
      <p:ext uri="{BB962C8B-B14F-4D97-AF65-F5344CB8AC3E}">
        <p14:creationId xmlns:p14="http://schemas.microsoft.com/office/powerpoint/2010/main" val="4697647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20</a:t>
            </a:fld>
            <a:endParaRPr lang="en-US"/>
          </a:p>
        </p:txBody>
      </p:sp>
    </p:spTree>
    <p:extLst>
      <p:ext uri="{BB962C8B-B14F-4D97-AF65-F5344CB8AC3E}">
        <p14:creationId xmlns:p14="http://schemas.microsoft.com/office/powerpoint/2010/main" val="24490284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21</a:t>
            </a:fld>
            <a:endParaRPr lang="en-US"/>
          </a:p>
        </p:txBody>
      </p:sp>
    </p:spTree>
    <p:extLst>
      <p:ext uri="{BB962C8B-B14F-4D97-AF65-F5344CB8AC3E}">
        <p14:creationId xmlns:p14="http://schemas.microsoft.com/office/powerpoint/2010/main" val="3759295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22</a:t>
            </a:fld>
            <a:endParaRPr lang="en-US"/>
          </a:p>
        </p:txBody>
      </p:sp>
    </p:spTree>
    <p:extLst>
      <p:ext uri="{BB962C8B-B14F-4D97-AF65-F5344CB8AC3E}">
        <p14:creationId xmlns:p14="http://schemas.microsoft.com/office/powerpoint/2010/main" val="12958036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23</a:t>
            </a:fld>
            <a:endParaRPr lang="en-US"/>
          </a:p>
        </p:txBody>
      </p:sp>
    </p:spTree>
    <p:extLst>
      <p:ext uri="{BB962C8B-B14F-4D97-AF65-F5344CB8AC3E}">
        <p14:creationId xmlns:p14="http://schemas.microsoft.com/office/powerpoint/2010/main" val="1057979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24</a:t>
            </a:fld>
            <a:endParaRPr lang="en-US"/>
          </a:p>
        </p:txBody>
      </p:sp>
    </p:spTree>
    <p:extLst>
      <p:ext uri="{BB962C8B-B14F-4D97-AF65-F5344CB8AC3E}">
        <p14:creationId xmlns:p14="http://schemas.microsoft.com/office/powerpoint/2010/main" val="11402748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25</a:t>
            </a:fld>
            <a:endParaRPr lang="en-US"/>
          </a:p>
        </p:txBody>
      </p:sp>
    </p:spTree>
    <p:extLst>
      <p:ext uri="{BB962C8B-B14F-4D97-AF65-F5344CB8AC3E}">
        <p14:creationId xmlns:p14="http://schemas.microsoft.com/office/powerpoint/2010/main" val="24192440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26</a:t>
            </a:fld>
            <a:endParaRPr lang="en-US"/>
          </a:p>
        </p:txBody>
      </p:sp>
    </p:spTree>
    <p:extLst>
      <p:ext uri="{BB962C8B-B14F-4D97-AF65-F5344CB8AC3E}">
        <p14:creationId xmlns:p14="http://schemas.microsoft.com/office/powerpoint/2010/main" val="5881031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27</a:t>
            </a:fld>
            <a:endParaRPr lang="en-US"/>
          </a:p>
        </p:txBody>
      </p:sp>
    </p:spTree>
    <p:extLst>
      <p:ext uri="{BB962C8B-B14F-4D97-AF65-F5344CB8AC3E}">
        <p14:creationId xmlns:p14="http://schemas.microsoft.com/office/powerpoint/2010/main" val="4597345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28</a:t>
            </a:fld>
            <a:endParaRPr lang="en-US"/>
          </a:p>
        </p:txBody>
      </p:sp>
    </p:spTree>
    <p:extLst>
      <p:ext uri="{BB962C8B-B14F-4D97-AF65-F5344CB8AC3E}">
        <p14:creationId xmlns:p14="http://schemas.microsoft.com/office/powerpoint/2010/main" val="189098337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29</a:t>
            </a:fld>
            <a:endParaRPr lang="en-US"/>
          </a:p>
        </p:txBody>
      </p:sp>
    </p:spTree>
    <p:extLst>
      <p:ext uri="{BB962C8B-B14F-4D97-AF65-F5344CB8AC3E}">
        <p14:creationId xmlns:p14="http://schemas.microsoft.com/office/powerpoint/2010/main" val="27889259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3</a:t>
            </a:fld>
            <a:endParaRPr lang="en-US"/>
          </a:p>
        </p:txBody>
      </p:sp>
    </p:spTree>
    <p:extLst>
      <p:ext uri="{BB962C8B-B14F-4D97-AF65-F5344CB8AC3E}">
        <p14:creationId xmlns:p14="http://schemas.microsoft.com/office/powerpoint/2010/main" val="13384239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30</a:t>
            </a:fld>
            <a:endParaRPr lang="en-US"/>
          </a:p>
        </p:txBody>
      </p:sp>
    </p:spTree>
    <p:extLst>
      <p:ext uri="{BB962C8B-B14F-4D97-AF65-F5344CB8AC3E}">
        <p14:creationId xmlns:p14="http://schemas.microsoft.com/office/powerpoint/2010/main" val="386618752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31</a:t>
            </a:fld>
            <a:endParaRPr lang="en-US"/>
          </a:p>
        </p:txBody>
      </p:sp>
    </p:spTree>
    <p:extLst>
      <p:ext uri="{BB962C8B-B14F-4D97-AF65-F5344CB8AC3E}">
        <p14:creationId xmlns:p14="http://schemas.microsoft.com/office/powerpoint/2010/main" val="34962029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32</a:t>
            </a:fld>
            <a:endParaRPr lang="en-US"/>
          </a:p>
        </p:txBody>
      </p:sp>
    </p:spTree>
    <p:extLst>
      <p:ext uri="{BB962C8B-B14F-4D97-AF65-F5344CB8AC3E}">
        <p14:creationId xmlns:p14="http://schemas.microsoft.com/office/powerpoint/2010/main" val="335166516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33</a:t>
            </a:fld>
            <a:endParaRPr lang="en-US"/>
          </a:p>
        </p:txBody>
      </p:sp>
    </p:spTree>
    <p:extLst>
      <p:ext uri="{BB962C8B-B14F-4D97-AF65-F5344CB8AC3E}">
        <p14:creationId xmlns:p14="http://schemas.microsoft.com/office/powerpoint/2010/main" val="233552897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34</a:t>
            </a:fld>
            <a:endParaRPr lang="en-US"/>
          </a:p>
        </p:txBody>
      </p:sp>
    </p:spTree>
    <p:extLst>
      <p:ext uri="{BB962C8B-B14F-4D97-AF65-F5344CB8AC3E}">
        <p14:creationId xmlns:p14="http://schemas.microsoft.com/office/powerpoint/2010/main" val="98316250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35</a:t>
            </a:fld>
            <a:endParaRPr lang="en-US"/>
          </a:p>
        </p:txBody>
      </p:sp>
    </p:spTree>
    <p:extLst>
      <p:ext uri="{BB962C8B-B14F-4D97-AF65-F5344CB8AC3E}">
        <p14:creationId xmlns:p14="http://schemas.microsoft.com/office/powerpoint/2010/main" val="111502280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36</a:t>
            </a:fld>
            <a:endParaRPr lang="en-US"/>
          </a:p>
        </p:txBody>
      </p:sp>
    </p:spTree>
    <p:extLst>
      <p:ext uri="{BB962C8B-B14F-4D97-AF65-F5344CB8AC3E}">
        <p14:creationId xmlns:p14="http://schemas.microsoft.com/office/powerpoint/2010/main" val="227771444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37</a:t>
            </a:fld>
            <a:endParaRPr lang="en-US"/>
          </a:p>
        </p:txBody>
      </p:sp>
    </p:spTree>
    <p:extLst>
      <p:ext uri="{BB962C8B-B14F-4D97-AF65-F5344CB8AC3E}">
        <p14:creationId xmlns:p14="http://schemas.microsoft.com/office/powerpoint/2010/main" val="244673525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38</a:t>
            </a:fld>
            <a:endParaRPr lang="en-US"/>
          </a:p>
        </p:txBody>
      </p:sp>
    </p:spTree>
    <p:extLst>
      <p:ext uri="{BB962C8B-B14F-4D97-AF65-F5344CB8AC3E}">
        <p14:creationId xmlns:p14="http://schemas.microsoft.com/office/powerpoint/2010/main" val="10785442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39</a:t>
            </a:fld>
            <a:endParaRPr lang="en-US"/>
          </a:p>
        </p:txBody>
      </p:sp>
    </p:spTree>
    <p:extLst>
      <p:ext uri="{BB962C8B-B14F-4D97-AF65-F5344CB8AC3E}">
        <p14:creationId xmlns:p14="http://schemas.microsoft.com/office/powerpoint/2010/main" val="25286515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4</a:t>
            </a:fld>
            <a:endParaRPr lang="en-US"/>
          </a:p>
        </p:txBody>
      </p:sp>
    </p:spTree>
    <p:extLst>
      <p:ext uri="{BB962C8B-B14F-4D97-AF65-F5344CB8AC3E}">
        <p14:creationId xmlns:p14="http://schemas.microsoft.com/office/powerpoint/2010/main" val="173620385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652779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5</a:t>
            </a:fld>
            <a:endParaRPr lang="en-US"/>
          </a:p>
        </p:txBody>
      </p:sp>
    </p:spTree>
    <p:extLst>
      <p:ext uri="{BB962C8B-B14F-4D97-AF65-F5344CB8AC3E}">
        <p14:creationId xmlns:p14="http://schemas.microsoft.com/office/powerpoint/2010/main" val="38520683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6</a:t>
            </a:fld>
            <a:endParaRPr lang="en-US"/>
          </a:p>
        </p:txBody>
      </p:sp>
    </p:spTree>
    <p:extLst>
      <p:ext uri="{BB962C8B-B14F-4D97-AF65-F5344CB8AC3E}">
        <p14:creationId xmlns:p14="http://schemas.microsoft.com/office/powerpoint/2010/main" val="18706765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7</a:t>
            </a:fld>
            <a:endParaRPr lang="en-US"/>
          </a:p>
        </p:txBody>
      </p:sp>
    </p:spTree>
    <p:extLst>
      <p:ext uri="{BB962C8B-B14F-4D97-AF65-F5344CB8AC3E}">
        <p14:creationId xmlns:p14="http://schemas.microsoft.com/office/powerpoint/2010/main" val="23418558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8</a:t>
            </a:fld>
            <a:endParaRPr lang="en-US"/>
          </a:p>
        </p:txBody>
      </p:sp>
    </p:spTree>
    <p:extLst>
      <p:ext uri="{BB962C8B-B14F-4D97-AF65-F5344CB8AC3E}">
        <p14:creationId xmlns:p14="http://schemas.microsoft.com/office/powerpoint/2010/main" val="40940833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9</a:t>
            </a:fld>
            <a:endParaRPr lang="en-US"/>
          </a:p>
        </p:txBody>
      </p:sp>
    </p:spTree>
    <p:extLst>
      <p:ext uri="{BB962C8B-B14F-4D97-AF65-F5344CB8AC3E}">
        <p14:creationId xmlns:p14="http://schemas.microsoft.com/office/powerpoint/2010/main" val="9755418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990BCBE-CB36-41ED-919D-FF973432CD85}" type="datetimeFigureOut">
              <a:rPr lang="en-US" smtClean="0"/>
              <a:pPr/>
              <a:t>2/21/2023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6FF551-B652-4769-A5B5-9D36ADF4A06C}" type="slidenum">
              <a:rPr lang="en-US" smtClean="0"/>
              <a:pPr/>
              <a:t>‹#›</a:t>
            </a:fld>
            <a:endParaRPr lang="en-US"/>
          </a:p>
        </p:txBody>
      </p:sp>
    </p:spTree>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990BCBE-CB36-41ED-919D-FF973432CD85}" type="datetimeFigureOut">
              <a:rPr lang="en-US" smtClean="0"/>
              <a:pPr/>
              <a:t>2/21/2023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6FF551-B652-4769-A5B5-9D36ADF4A06C}" type="slidenum">
              <a:rPr lang="en-US" smtClean="0"/>
              <a:pPr/>
              <a:t>‹#›</a:t>
            </a:fld>
            <a:endParaRPr lang="en-US"/>
          </a:p>
        </p:txBody>
      </p:sp>
    </p:spTree>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990BCBE-CB36-41ED-919D-FF973432CD85}" type="datetimeFigureOut">
              <a:rPr lang="en-US" smtClean="0"/>
              <a:pPr/>
              <a:t>2/21/2023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6FF551-B652-4769-A5B5-9D36ADF4A06C}" type="slidenum">
              <a:rPr lang="en-US" smtClean="0"/>
              <a:pPr/>
              <a:t>‹#›</a:t>
            </a:fld>
            <a:endParaRPr lang="en-US"/>
          </a:p>
        </p:txBody>
      </p:sp>
    </p:spTree>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0300890"/>
      </p:ext>
    </p:extLst>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2_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85FEF0AC-57F3-46C3-A067-AF9767D0141E}"/>
              </a:ext>
            </a:extLst>
          </p:cNvPr>
          <p:cNvSpPr/>
          <p:nvPr userDrawn="1"/>
        </p:nvSpPr>
        <p:spPr>
          <a:xfrm>
            <a:off x="982436" y="2008415"/>
            <a:ext cx="7581900" cy="2906486"/>
          </a:xfrm>
          <a:prstGeom prst="rect">
            <a:avLst/>
          </a:prstGeom>
          <a:solidFill>
            <a:srgbClr val="000000">
              <a:alpha val="21176"/>
            </a:srgbClr>
          </a:solidFill>
          <a:ln>
            <a:solidFill>
              <a:srgbClr val="0340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ffectLst>
                <a:outerShdw blurRad="38100" dist="38100" dir="2700000" algn="tl">
                  <a:srgbClr val="000000">
                    <a:alpha val="43137"/>
                  </a:srgbClr>
                </a:outerShdw>
              </a:effectLst>
            </a:endParaRPr>
          </a:p>
        </p:txBody>
      </p:sp>
      <p:sp>
        <p:nvSpPr>
          <p:cNvPr id="2" name="Title 1">
            <a:extLst>
              <a:ext uri="{FF2B5EF4-FFF2-40B4-BE49-F238E27FC236}">
                <a16:creationId xmlns:a16="http://schemas.microsoft.com/office/drawing/2014/main" xmlns="" id="{8EC4E82F-64D4-4769-BE3C-6E5329F7A79A}"/>
              </a:ext>
            </a:extLst>
          </p:cNvPr>
          <p:cNvSpPr>
            <a:spLocks noGrp="1"/>
          </p:cNvSpPr>
          <p:nvPr>
            <p:ph type="ctrTitle" hasCustomPrompt="1"/>
          </p:nvPr>
        </p:nvSpPr>
        <p:spPr>
          <a:xfrm>
            <a:off x="566057" y="1231220"/>
            <a:ext cx="8599714" cy="2387600"/>
          </a:xfrm>
        </p:spPr>
        <p:txBody>
          <a:bodyPr anchor="b">
            <a:normAutofit/>
          </a:bodyPr>
          <a:lstStyle>
            <a:lvl1pPr algn="ctr">
              <a:defRPr sz="7200" b="1">
                <a:solidFill>
                  <a:srgbClr val="72DB2B"/>
                </a:solidFill>
                <a:latin typeface="Lao UI" panose="020B0502040204020203" pitchFamily="34" charset="0"/>
                <a:cs typeface="Lao UI" panose="020B0502040204020203" pitchFamily="34" charset="0"/>
              </a:defRPr>
            </a:lvl1pPr>
          </a:lstStyle>
          <a:p>
            <a:r>
              <a:rPr lang="en-US" dirty="0"/>
              <a:t>Title</a:t>
            </a:r>
          </a:p>
        </p:txBody>
      </p:sp>
      <p:sp>
        <p:nvSpPr>
          <p:cNvPr id="3" name="Subtitle 2">
            <a:extLst>
              <a:ext uri="{FF2B5EF4-FFF2-40B4-BE49-F238E27FC236}">
                <a16:creationId xmlns:a16="http://schemas.microsoft.com/office/drawing/2014/main" xmlns="" id="{613C1D05-4FCF-4AE8-B4DD-1BA6EC2A1967}"/>
              </a:ext>
            </a:extLst>
          </p:cNvPr>
          <p:cNvSpPr>
            <a:spLocks noGrp="1"/>
          </p:cNvSpPr>
          <p:nvPr>
            <p:ph type="subTitle" idx="1" hasCustomPrompt="1"/>
          </p:nvPr>
        </p:nvSpPr>
        <p:spPr>
          <a:xfrm>
            <a:off x="566057" y="3710895"/>
            <a:ext cx="8599714" cy="1655762"/>
          </a:xfrm>
        </p:spPr>
        <p:txBody>
          <a:bodyPr>
            <a:normAutofit/>
          </a:bodyPr>
          <a:lstStyle>
            <a:lvl1pPr marL="0" indent="0" algn="ctr">
              <a:buNone/>
              <a:defRPr sz="4800" b="1">
                <a:solidFill>
                  <a:schemeClr val="bg1"/>
                </a:solidFill>
                <a:latin typeface="Lao UI" panose="020B0502040204020203" pitchFamily="34" charset="0"/>
                <a:cs typeface="Lao UI"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 Title</a:t>
            </a:r>
          </a:p>
        </p:txBody>
      </p:sp>
    </p:spTree>
    <p:extLst>
      <p:ext uri="{BB962C8B-B14F-4D97-AF65-F5344CB8AC3E}">
        <p14:creationId xmlns:p14="http://schemas.microsoft.com/office/powerpoint/2010/main" val="4187823804"/>
      </p:ext>
    </p:extLst>
  </p:cSld>
  <p:clrMapOvr>
    <a:masterClrMapping/>
  </p:clrMapOvr>
  <p:transition>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72143" y="136525"/>
            <a:ext cx="11506200" cy="1325563"/>
          </a:xfrm>
        </p:spPr>
        <p:txBody>
          <a:bodyPr>
            <a:normAutofit/>
          </a:bodyPr>
          <a:lstStyle>
            <a:lvl1pPr>
              <a:lnSpc>
                <a:spcPct val="100000"/>
              </a:lnSpc>
              <a:defRPr sz="5000" b="1">
                <a:solidFill>
                  <a:schemeClr val="bg1"/>
                </a:solidFill>
                <a:latin typeface="Lao UI" panose="020B0502040204020203" pitchFamily="34" charset="0"/>
                <a:cs typeface="Lao UI" panose="020B0502040204020203" pitchFamily="34" charset="0"/>
              </a:defRPr>
            </a:lvl1pPr>
          </a:lstStyle>
          <a:p>
            <a:r>
              <a:rPr lang="en-US"/>
              <a:t>Click to edit Master title style</a:t>
            </a:r>
            <a:endParaRPr lang="en-US" dirty="0"/>
          </a:p>
        </p:txBody>
      </p:sp>
      <p:sp useBgFill="1">
        <p:nvSpPr>
          <p:cNvPr id="3" name="Content Placeholder 2"/>
          <p:cNvSpPr>
            <a:spLocks noGrp="1"/>
          </p:cNvSpPr>
          <p:nvPr>
            <p:ph idx="1"/>
          </p:nvPr>
        </p:nvSpPr>
        <p:spPr>
          <a:xfrm>
            <a:off x="272143" y="1597024"/>
            <a:ext cx="11506200" cy="4945289"/>
          </a:xfrm>
        </p:spPr>
        <p:txBody>
          <a:bodyPr/>
          <a:lstStyle>
            <a:lvl1pPr>
              <a:lnSpc>
                <a:spcPct val="100000"/>
              </a:lnSpc>
              <a:defRPr sz="4600" b="1">
                <a:solidFill>
                  <a:srgbClr val="72DB2B"/>
                </a:solidFill>
                <a:latin typeface="Lao UI" panose="020B0502040204020203" pitchFamily="34" charset="0"/>
                <a:cs typeface="Lao UI" panose="020B0502040204020203" pitchFamily="34" charset="0"/>
              </a:defRPr>
            </a:lvl1pPr>
            <a:lvl2pPr>
              <a:lnSpc>
                <a:spcPct val="100000"/>
              </a:lnSpc>
              <a:defRPr sz="4400">
                <a:solidFill>
                  <a:schemeClr val="bg1"/>
                </a:solidFill>
                <a:latin typeface="Lao UI" panose="020B0502040204020203" pitchFamily="34" charset="0"/>
                <a:cs typeface="Lao UI" panose="020B0502040204020203" pitchFamily="34" charset="0"/>
              </a:defRPr>
            </a:lvl2pPr>
            <a:lvl3pPr>
              <a:lnSpc>
                <a:spcPct val="100000"/>
              </a:lnSpc>
              <a:defRPr sz="4200">
                <a:solidFill>
                  <a:schemeClr val="bg1"/>
                </a:solidFill>
                <a:latin typeface="Lao UI" panose="020B0502040204020203" pitchFamily="34" charset="0"/>
                <a:cs typeface="Lao UI" panose="020B0502040204020203" pitchFamily="34" charset="0"/>
              </a:defRPr>
            </a:lvl3pPr>
            <a:lvl4pPr>
              <a:lnSpc>
                <a:spcPct val="100000"/>
              </a:lnSpc>
              <a:defRPr sz="4000">
                <a:solidFill>
                  <a:schemeClr val="bg1"/>
                </a:solidFill>
                <a:latin typeface="Lao UI" panose="020B0502040204020203" pitchFamily="34" charset="0"/>
                <a:cs typeface="Lao UI" panose="020B0502040204020203" pitchFamily="34" charset="0"/>
              </a:defRPr>
            </a:lvl4pPr>
            <a:lvl5pPr>
              <a:lnSpc>
                <a:spcPct val="100000"/>
              </a:lnSpc>
              <a:defRPr sz="3800">
                <a:solidFill>
                  <a:schemeClr val="bg1"/>
                </a:solidFill>
                <a:latin typeface="Lao UI" panose="020B0502040204020203" pitchFamily="34" charset="0"/>
                <a:cs typeface="Lao UI"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82312145"/>
      </p:ext>
    </p:extLst>
  </p:cSld>
  <p:clrMapOvr>
    <a:masterClrMapping/>
  </p:clrMapOvr>
  <p:transition>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5400" b="1">
                <a:solidFill>
                  <a:schemeClr val="bg1"/>
                </a:solidFill>
                <a:latin typeface="Lao UI" panose="020B0502040204020203" pitchFamily="34" charset="0"/>
                <a:cs typeface="Lao UI" panose="020B0502040204020203" pitchFamily="34" charset="0"/>
              </a:defRPr>
            </a:lvl1pPr>
          </a:lstStyle>
          <a:p>
            <a:r>
              <a:rPr lang="en-US" dirty="0"/>
              <a:t>Title</a:t>
            </a:r>
          </a:p>
        </p:txBody>
      </p:sp>
      <p:sp>
        <p:nvSpPr>
          <p:cNvPr id="3" name="Content Placeholder 2"/>
          <p:cNvSpPr>
            <a:spLocks noGrp="1"/>
          </p:cNvSpPr>
          <p:nvPr>
            <p:ph sz="half" idx="1"/>
          </p:nvPr>
        </p:nvSpPr>
        <p:spPr>
          <a:xfrm>
            <a:off x="838200" y="1825625"/>
            <a:ext cx="5181600" cy="4351338"/>
          </a:xfrm>
        </p:spPr>
        <p:txBody>
          <a:bodyPr/>
          <a:lstStyle>
            <a:lvl1pPr>
              <a:lnSpc>
                <a:spcPct val="100000"/>
              </a:lnSpc>
              <a:defRPr sz="4400" b="1">
                <a:solidFill>
                  <a:srgbClr val="72DB2B"/>
                </a:solidFill>
                <a:latin typeface="Lao UI" panose="020B0502040204020203" pitchFamily="34" charset="0"/>
                <a:cs typeface="Lao UI" panose="020B0502040204020203" pitchFamily="34" charset="0"/>
              </a:defRPr>
            </a:lvl1pPr>
            <a:lvl2pPr>
              <a:lnSpc>
                <a:spcPct val="100000"/>
              </a:lnSpc>
              <a:defRPr sz="4200">
                <a:solidFill>
                  <a:schemeClr val="bg1"/>
                </a:solidFill>
                <a:latin typeface="Lao UI" panose="020B0502040204020203" pitchFamily="34" charset="0"/>
                <a:cs typeface="Lao UI" panose="020B0502040204020203" pitchFamily="34" charset="0"/>
              </a:defRPr>
            </a:lvl2pPr>
            <a:lvl3pPr>
              <a:lnSpc>
                <a:spcPct val="100000"/>
              </a:lnSpc>
              <a:defRPr sz="4000">
                <a:solidFill>
                  <a:schemeClr val="bg1"/>
                </a:solidFill>
                <a:latin typeface="Lao UI" panose="020B0502040204020203" pitchFamily="34" charset="0"/>
                <a:cs typeface="Lao UI" panose="020B0502040204020203" pitchFamily="34" charset="0"/>
              </a:defRPr>
            </a:lvl3pPr>
            <a:lvl4pPr>
              <a:lnSpc>
                <a:spcPct val="100000"/>
              </a:lnSpc>
              <a:defRPr sz="3600">
                <a:solidFill>
                  <a:schemeClr val="bg1"/>
                </a:solidFill>
                <a:latin typeface="Lao UI" panose="020B0502040204020203" pitchFamily="34" charset="0"/>
                <a:cs typeface="Lao UI" panose="020B0502040204020203" pitchFamily="34" charset="0"/>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lvl1pPr>
              <a:lnSpc>
                <a:spcPct val="100000"/>
              </a:lnSpc>
              <a:defRPr sz="4400" b="1">
                <a:solidFill>
                  <a:srgbClr val="72DB2B"/>
                </a:solidFill>
                <a:latin typeface="Lao UI" panose="020B0502040204020203" pitchFamily="34" charset="0"/>
                <a:cs typeface="Lao UI" panose="020B0502040204020203" pitchFamily="34" charset="0"/>
              </a:defRPr>
            </a:lvl1pPr>
            <a:lvl2pPr>
              <a:lnSpc>
                <a:spcPct val="100000"/>
              </a:lnSpc>
              <a:defRPr sz="4200">
                <a:solidFill>
                  <a:schemeClr val="bg1"/>
                </a:solidFill>
                <a:latin typeface="Lao UI" panose="020B0502040204020203" pitchFamily="34" charset="0"/>
                <a:cs typeface="Lao UI" panose="020B0502040204020203" pitchFamily="34" charset="0"/>
              </a:defRPr>
            </a:lvl2pPr>
            <a:lvl3pPr>
              <a:lnSpc>
                <a:spcPct val="100000"/>
              </a:lnSpc>
              <a:defRPr sz="4000">
                <a:solidFill>
                  <a:schemeClr val="bg1"/>
                </a:solidFill>
                <a:latin typeface="Lao UI" panose="020B0502040204020203" pitchFamily="34" charset="0"/>
                <a:cs typeface="Lao UI" panose="020B0502040204020203" pitchFamily="34" charset="0"/>
              </a:defRPr>
            </a:lvl3pPr>
            <a:lvl4pPr>
              <a:lnSpc>
                <a:spcPct val="100000"/>
              </a:lnSpc>
              <a:defRPr sz="3600">
                <a:solidFill>
                  <a:schemeClr val="bg1"/>
                </a:solidFill>
                <a:latin typeface="Lao UI" panose="020B0502040204020203" pitchFamily="34" charset="0"/>
                <a:cs typeface="Lao UI" panose="020B0502040204020203" pitchFamily="34" charset="0"/>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133A01C-E34D-4C3C-8E2D-FB95F254D7DE}" type="datetimeFigureOut">
              <a:rPr lang="en-US" smtClean="0">
                <a:solidFill>
                  <a:prstClr val="black">
                    <a:tint val="75000"/>
                  </a:prstClr>
                </a:solidFill>
              </a:rPr>
              <a:pPr/>
              <a:t>2/21/2023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F63B559-7634-44D8-AA3A-E62B6CDFB28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226345"/>
      </p:ext>
    </p:extLst>
  </p:cSld>
  <p:clrMapOvr>
    <a:masterClrMapping/>
  </p:clrMapOvr>
  <p:transition>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990BCBE-CB36-41ED-919D-FF973432CD85}" type="datetimeFigureOut">
              <a:rPr lang="en-US" smtClean="0"/>
              <a:pPr/>
              <a:t>2/21/2023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6FF551-B652-4769-A5B5-9D36ADF4A06C}" type="slidenum">
              <a:rPr lang="en-US" smtClean="0"/>
              <a:pPr/>
              <a:t>‹#›</a:t>
            </a:fld>
            <a:endParaRPr lang="en-US"/>
          </a:p>
        </p:txBody>
      </p:sp>
    </p:spTree>
    <p:extLst>
      <p:ext uri="{BB962C8B-B14F-4D97-AF65-F5344CB8AC3E}">
        <p14:creationId xmlns:p14="http://schemas.microsoft.com/office/powerpoint/2010/main" val="3411685818"/>
      </p:ext>
    </p:extLst>
  </p:cSld>
  <p:clrMapOvr>
    <a:masterClrMapping/>
  </p:clrMapOvr>
  <p:transition>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990BCBE-CB36-41ED-919D-FF973432CD85}" type="datetimeFigureOut">
              <a:rPr lang="en-US" smtClean="0"/>
              <a:pPr/>
              <a:t>2/21/2023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6FF551-B652-4769-A5B5-9D36ADF4A06C}" type="slidenum">
              <a:rPr lang="en-US" smtClean="0"/>
              <a:pPr/>
              <a:t>‹#›</a:t>
            </a:fld>
            <a:endParaRPr lang="en-US"/>
          </a:p>
        </p:txBody>
      </p:sp>
    </p:spTree>
    <p:extLst>
      <p:ext uri="{BB962C8B-B14F-4D97-AF65-F5344CB8AC3E}">
        <p14:creationId xmlns:p14="http://schemas.microsoft.com/office/powerpoint/2010/main" val="1123770644"/>
      </p:ext>
    </p:extLst>
  </p:cSld>
  <p:clrMapOvr>
    <a:masterClrMapping/>
  </p:clrMapOvr>
  <p:transition>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990BCBE-CB36-41ED-919D-FF973432CD85}" type="datetimeFigureOut">
              <a:rPr lang="en-US" smtClean="0"/>
              <a:pPr/>
              <a:t>2/21/2023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6FF551-B652-4769-A5B5-9D36ADF4A06C}" type="slidenum">
              <a:rPr lang="en-US" smtClean="0"/>
              <a:pPr/>
              <a:t>‹#›</a:t>
            </a:fld>
            <a:endParaRPr lang="en-US"/>
          </a:p>
        </p:txBody>
      </p:sp>
    </p:spTree>
    <p:extLst>
      <p:ext uri="{BB962C8B-B14F-4D97-AF65-F5344CB8AC3E}">
        <p14:creationId xmlns:p14="http://schemas.microsoft.com/office/powerpoint/2010/main" val="1596411813"/>
      </p:ext>
    </p:extLst>
  </p:cSld>
  <p:clrMapOvr>
    <a:masterClrMapping/>
  </p:clrMapOvr>
  <p:transition>
    <p:wipe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990BCBE-CB36-41ED-919D-FF973432CD85}" type="datetimeFigureOut">
              <a:rPr lang="en-US" smtClean="0"/>
              <a:pPr/>
              <a:t>2/21/2023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6FF551-B652-4769-A5B5-9D36ADF4A06C}" type="slidenum">
              <a:rPr lang="en-US" smtClean="0"/>
              <a:pPr/>
              <a:t>‹#›</a:t>
            </a:fld>
            <a:endParaRPr lang="en-US"/>
          </a:p>
        </p:txBody>
      </p:sp>
    </p:spTree>
    <p:extLst>
      <p:ext uri="{BB962C8B-B14F-4D97-AF65-F5344CB8AC3E}">
        <p14:creationId xmlns:p14="http://schemas.microsoft.com/office/powerpoint/2010/main" val="62652972"/>
      </p:ext>
    </p:extLst>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990BCBE-CB36-41ED-919D-FF973432CD85}" type="datetimeFigureOut">
              <a:rPr lang="en-US" smtClean="0"/>
              <a:pPr/>
              <a:t>2/21/2023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6FF551-B652-4769-A5B5-9D36ADF4A06C}" type="slidenum">
              <a:rPr lang="en-US" smtClean="0"/>
              <a:pPr/>
              <a:t>‹#›</a:t>
            </a:fld>
            <a:endParaRPr lang="en-US"/>
          </a:p>
        </p:txBody>
      </p:sp>
    </p:spTree>
  </p:cSld>
  <p:clrMapOvr>
    <a:masterClrMapping/>
  </p:clrMapOvr>
  <p:transition>
    <p:wipe dir="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990BCBE-CB36-41ED-919D-FF973432CD85}" type="datetimeFigureOut">
              <a:rPr lang="en-US" smtClean="0"/>
              <a:pPr/>
              <a:t>2/21/2023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96FF551-B652-4769-A5B5-9D36ADF4A06C}" type="slidenum">
              <a:rPr lang="en-US" smtClean="0"/>
              <a:pPr/>
              <a:t>‹#›</a:t>
            </a:fld>
            <a:endParaRPr lang="en-US"/>
          </a:p>
        </p:txBody>
      </p:sp>
    </p:spTree>
    <p:extLst>
      <p:ext uri="{BB962C8B-B14F-4D97-AF65-F5344CB8AC3E}">
        <p14:creationId xmlns:p14="http://schemas.microsoft.com/office/powerpoint/2010/main" val="4095470106"/>
      </p:ext>
    </p:extLst>
  </p:cSld>
  <p:clrMapOvr>
    <a:masterClrMapping/>
  </p:clrMapOvr>
  <p:transition>
    <p:wipe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990BCBE-CB36-41ED-919D-FF973432CD85}" type="datetimeFigureOut">
              <a:rPr lang="en-US" smtClean="0"/>
              <a:pPr/>
              <a:t>2/21/2023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96FF551-B652-4769-A5B5-9D36ADF4A06C}" type="slidenum">
              <a:rPr lang="en-US" smtClean="0"/>
              <a:pPr/>
              <a:t>‹#›</a:t>
            </a:fld>
            <a:endParaRPr lang="en-US"/>
          </a:p>
        </p:txBody>
      </p:sp>
    </p:spTree>
    <p:extLst>
      <p:ext uri="{BB962C8B-B14F-4D97-AF65-F5344CB8AC3E}">
        <p14:creationId xmlns:p14="http://schemas.microsoft.com/office/powerpoint/2010/main" val="540502475"/>
      </p:ext>
    </p:extLst>
  </p:cSld>
  <p:clrMapOvr>
    <a:masterClrMapping/>
  </p:clrMapOvr>
  <p:transition>
    <p:wipe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90BCBE-CB36-41ED-919D-FF973432CD85}" type="datetimeFigureOut">
              <a:rPr lang="en-US" smtClean="0"/>
              <a:pPr/>
              <a:t>2/21/2023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96FF551-B652-4769-A5B5-9D36ADF4A06C}" type="slidenum">
              <a:rPr lang="en-US" smtClean="0"/>
              <a:pPr/>
              <a:t>‹#›</a:t>
            </a:fld>
            <a:endParaRPr lang="en-US"/>
          </a:p>
        </p:txBody>
      </p:sp>
    </p:spTree>
    <p:extLst>
      <p:ext uri="{BB962C8B-B14F-4D97-AF65-F5344CB8AC3E}">
        <p14:creationId xmlns:p14="http://schemas.microsoft.com/office/powerpoint/2010/main" val="3409870719"/>
      </p:ext>
    </p:extLst>
  </p:cSld>
  <p:clrMapOvr>
    <a:masterClrMapping/>
  </p:clrMapOvr>
  <p:transition>
    <p:wipe dir="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990BCBE-CB36-41ED-919D-FF973432CD85}" type="datetimeFigureOut">
              <a:rPr lang="en-US" smtClean="0"/>
              <a:pPr/>
              <a:t>2/21/2023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6FF551-B652-4769-A5B5-9D36ADF4A06C}" type="slidenum">
              <a:rPr lang="en-US" smtClean="0"/>
              <a:pPr/>
              <a:t>‹#›</a:t>
            </a:fld>
            <a:endParaRPr lang="en-US"/>
          </a:p>
        </p:txBody>
      </p:sp>
    </p:spTree>
    <p:extLst>
      <p:ext uri="{BB962C8B-B14F-4D97-AF65-F5344CB8AC3E}">
        <p14:creationId xmlns:p14="http://schemas.microsoft.com/office/powerpoint/2010/main" val="3912137903"/>
      </p:ext>
    </p:extLst>
  </p:cSld>
  <p:clrMapOvr>
    <a:masterClrMapping/>
  </p:clrMapOvr>
  <p:transition>
    <p:wipe dir="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990BCBE-CB36-41ED-919D-FF973432CD85}" type="datetimeFigureOut">
              <a:rPr lang="en-US" smtClean="0"/>
              <a:pPr/>
              <a:t>2/21/2023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6FF551-B652-4769-A5B5-9D36ADF4A06C}" type="slidenum">
              <a:rPr lang="en-US" smtClean="0"/>
              <a:pPr/>
              <a:t>‹#›</a:t>
            </a:fld>
            <a:endParaRPr lang="en-US"/>
          </a:p>
        </p:txBody>
      </p:sp>
    </p:spTree>
    <p:extLst>
      <p:ext uri="{BB962C8B-B14F-4D97-AF65-F5344CB8AC3E}">
        <p14:creationId xmlns:p14="http://schemas.microsoft.com/office/powerpoint/2010/main" val="2570029543"/>
      </p:ext>
    </p:extLst>
  </p:cSld>
  <p:clrMapOvr>
    <a:masterClrMapping/>
  </p:clrMapOvr>
  <p:transition>
    <p:wipe dir="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990BCBE-CB36-41ED-919D-FF973432CD85}" type="datetimeFigureOut">
              <a:rPr lang="en-US" smtClean="0"/>
              <a:pPr/>
              <a:t>2/21/2023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6FF551-B652-4769-A5B5-9D36ADF4A06C}" type="slidenum">
              <a:rPr lang="en-US" smtClean="0"/>
              <a:pPr/>
              <a:t>‹#›</a:t>
            </a:fld>
            <a:endParaRPr lang="en-US"/>
          </a:p>
        </p:txBody>
      </p:sp>
    </p:spTree>
    <p:extLst>
      <p:ext uri="{BB962C8B-B14F-4D97-AF65-F5344CB8AC3E}">
        <p14:creationId xmlns:p14="http://schemas.microsoft.com/office/powerpoint/2010/main" val="2296955780"/>
      </p:ext>
    </p:extLst>
  </p:cSld>
  <p:clrMapOvr>
    <a:masterClrMapping/>
  </p:clrMapOvr>
  <p:transition>
    <p:wipe dir="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990BCBE-CB36-41ED-919D-FF973432CD85}" type="datetimeFigureOut">
              <a:rPr lang="en-US" smtClean="0"/>
              <a:pPr/>
              <a:t>2/21/2023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6FF551-B652-4769-A5B5-9D36ADF4A06C}" type="slidenum">
              <a:rPr lang="en-US" smtClean="0"/>
              <a:pPr/>
              <a:t>‹#›</a:t>
            </a:fld>
            <a:endParaRPr lang="en-US"/>
          </a:p>
        </p:txBody>
      </p:sp>
    </p:spTree>
    <p:extLst>
      <p:ext uri="{BB962C8B-B14F-4D97-AF65-F5344CB8AC3E}">
        <p14:creationId xmlns:p14="http://schemas.microsoft.com/office/powerpoint/2010/main" val="2851807990"/>
      </p:ext>
    </p:extLst>
  </p:cSld>
  <p:clrMapOvr>
    <a:masterClrMapping/>
  </p:clrMapOvr>
  <p:transition>
    <p:wipe dir="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990BCBE-CB36-41ED-919D-FF973432CD85}" type="datetimeFigureOut">
              <a:rPr lang="en-US" smtClean="0"/>
              <a:pPr/>
              <a:t>2/21/2023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6FF551-B652-4769-A5B5-9D36ADF4A06C}" type="slidenum">
              <a:rPr lang="en-US" smtClean="0"/>
              <a:pPr/>
              <a:t>‹#›</a:t>
            </a:fld>
            <a:endParaRPr lang="en-US"/>
          </a:p>
        </p:txBody>
      </p:sp>
    </p:spTree>
    <p:extLst>
      <p:ext uri="{BB962C8B-B14F-4D97-AF65-F5344CB8AC3E}">
        <p14:creationId xmlns:p14="http://schemas.microsoft.com/office/powerpoint/2010/main" val="2530652790"/>
      </p:ext>
    </p:extLst>
  </p:cSld>
  <p:clrMapOvr>
    <a:masterClrMapping/>
  </p:clrMapOvr>
  <p:transition>
    <p:wipe dir="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990BCBE-CB36-41ED-919D-FF973432CD85}" type="datetimeFigureOut">
              <a:rPr lang="en-US" smtClean="0"/>
              <a:pPr/>
              <a:t>2/21/2023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6FF551-B652-4769-A5B5-9D36ADF4A06C}" type="slidenum">
              <a:rPr lang="en-US" smtClean="0"/>
              <a:pPr/>
              <a:t>‹#›</a:t>
            </a:fld>
            <a:endParaRPr lang="en-US"/>
          </a:p>
        </p:txBody>
      </p:sp>
    </p:spTree>
    <p:extLst>
      <p:ext uri="{BB962C8B-B14F-4D97-AF65-F5344CB8AC3E}">
        <p14:creationId xmlns:p14="http://schemas.microsoft.com/office/powerpoint/2010/main" val="3775953574"/>
      </p:ext>
    </p:extLst>
  </p:cSld>
  <p:clrMapOvr>
    <a:masterClrMapping/>
  </p:clrMapOvr>
  <p:transition>
    <p:wipe dir="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990BCBE-CB36-41ED-919D-FF973432CD85}" type="datetimeFigureOut">
              <a:rPr lang="en-US" smtClean="0"/>
              <a:pPr/>
              <a:t>2/21/2023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6FF551-B652-4769-A5B5-9D36ADF4A06C}" type="slidenum">
              <a:rPr lang="en-US" smtClean="0"/>
              <a:pPr/>
              <a:t>‹#›</a:t>
            </a:fld>
            <a:endParaRPr lang="en-US"/>
          </a:p>
        </p:txBody>
      </p:sp>
    </p:spTree>
    <p:extLst>
      <p:ext uri="{BB962C8B-B14F-4D97-AF65-F5344CB8AC3E}">
        <p14:creationId xmlns:p14="http://schemas.microsoft.com/office/powerpoint/2010/main" val="3855870353"/>
      </p:ext>
    </p:extLst>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990BCBE-CB36-41ED-919D-FF973432CD85}" type="datetimeFigureOut">
              <a:rPr lang="en-US" smtClean="0"/>
              <a:pPr/>
              <a:t>2/21/2023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6FF551-B652-4769-A5B5-9D36ADF4A06C}" type="slidenum">
              <a:rPr lang="en-US" smtClean="0"/>
              <a:pPr/>
              <a:t>‹#›</a:t>
            </a:fld>
            <a:endParaRPr lang="en-US"/>
          </a:p>
        </p:txBody>
      </p:sp>
    </p:spTree>
  </p:cSld>
  <p:clrMapOvr>
    <a:masterClrMapping/>
  </p:clrMapOvr>
  <p:transition>
    <p:wipe dir="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990BCBE-CB36-41ED-919D-FF973432CD85}" type="datetimeFigureOut">
              <a:rPr lang="en-US" smtClean="0"/>
              <a:pPr/>
              <a:t>2/21/2023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6FF551-B652-4769-A5B5-9D36ADF4A06C}" type="slidenum">
              <a:rPr lang="en-US" smtClean="0"/>
              <a:pPr/>
              <a:t>‹#›</a:t>
            </a:fld>
            <a:endParaRPr lang="en-US"/>
          </a:p>
        </p:txBody>
      </p:sp>
    </p:spTree>
    <p:extLst>
      <p:ext uri="{BB962C8B-B14F-4D97-AF65-F5344CB8AC3E}">
        <p14:creationId xmlns:p14="http://schemas.microsoft.com/office/powerpoint/2010/main" val="3598879911"/>
      </p:ext>
    </p:extLst>
  </p:cSld>
  <p:clrMapOvr>
    <a:masterClrMapping/>
  </p:clrMapOvr>
  <p:transition>
    <p:wipe dir="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990BCBE-CB36-41ED-919D-FF973432CD85}" type="datetimeFigureOut">
              <a:rPr lang="en-US" smtClean="0"/>
              <a:pPr/>
              <a:t>2/21/2023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96FF551-B652-4769-A5B5-9D36ADF4A06C}" type="slidenum">
              <a:rPr lang="en-US" smtClean="0"/>
              <a:pPr/>
              <a:t>‹#›</a:t>
            </a:fld>
            <a:endParaRPr lang="en-US"/>
          </a:p>
        </p:txBody>
      </p:sp>
    </p:spTree>
    <p:extLst>
      <p:ext uri="{BB962C8B-B14F-4D97-AF65-F5344CB8AC3E}">
        <p14:creationId xmlns:p14="http://schemas.microsoft.com/office/powerpoint/2010/main" val="2804515557"/>
      </p:ext>
    </p:extLst>
  </p:cSld>
  <p:clrMapOvr>
    <a:masterClrMapping/>
  </p:clrMapOvr>
  <p:transition>
    <p:wipe dir="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990BCBE-CB36-41ED-919D-FF973432CD85}" type="datetimeFigureOut">
              <a:rPr lang="en-US" smtClean="0"/>
              <a:pPr/>
              <a:t>2/21/2023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96FF551-B652-4769-A5B5-9D36ADF4A06C}" type="slidenum">
              <a:rPr lang="en-US" smtClean="0"/>
              <a:pPr/>
              <a:t>‹#›</a:t>
            </a:fld>
            <a:endParaRPr lang="en-US"/>
          </a:p>
        </p:txBody>
      </p:sp>
    </p:spTree>
    <p:extLst>
      <p:ext uri="{BB962C8B-B14F-4D97-AF65-F5344CB8AC3E}">
        <p14:creationId xmlns:p14="http://schemas.microsoft.com/office/powerpoint/2010/main" val="504207063"/>
      </p:ext>
    </p:extLst>
  </p:cSld>
  <p:clrMapOvr>
    <a:masterClrMapping/>
  </p:clrMapOvr>
  <p:transition>
    <p:wipe dir="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90BCBE-CB36-41ED-919D-FF973432CD85}" type="datetimeFigureOut">
              <a:rPr lang="en-US" smtClean="0"/>
              <a:pPr/>
              <a:t>2/21/2023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96FF551-B652-4769-A5B5-9D36ADF4A06C}" type="slidenum">
              <a:rPr lang="en-US" smtClean="0"/>
              <a:pPr/>
              <a:t>‹#›</a:t>
            </a:fld>
            <a:endParaRPr lang="en-US"/>
          </a:p>
        </p:txBody>
      </p:sp>
    </p:spTree>
    <p:extLst>
      <p:ext uri="{BB962C8B-B14F-4D97-AF65-F5344CB8AC3E}">
        <p14:creationId xmlns:p14="http://schemas.microsoft.com/office/powerpoint/2010/main" val="1992924079"/>
      </p:ext>
    </p:extLst>
  </p:cSld>
  <p:clrMapOvr>
    <a:masterClrMapping/>
  </p:clrMapOvr>
  <p:transition>
    <p:wipe dir="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990BCBE-CB36-41ED-919D-FF973432CD85}" type="datetimeFigureOut">
              <a:rPr lang="en-US" smtClean="0"/>
              <a:pPr/>
              <a:t>2/21/2023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6FF551-B652-4769-A5B5-9D36ADF4A06C}" type="slidenum">
              <a:rPr lang="en-US" smtClean="0"/>
              <a:pPr/>
              <a:t>‹#›</a:t>
            </a:fld>
            <a:endParaRPr lang="en-US"/>
          </a:p>
        </p:txBody>
      </p:sp>
    </p:spTree>
    <p:extLst>
      <p:ext uri="{BB962C8B-B14F-4D97-AF65-F5344CB8AC3E}">
        <p14:creationId xmlns:p14="http://schemas.microsoft.com/office/powerpoint/2010/main" val="2966783343"/>
      </p:ext>
    </p:extLst>
  </p:cSld>
  <p:clrMapOvr>
    <a:masterClrMapping/>
  </p:clrMapOvr>
  <p:transition>
    <p:wipe dir="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990BCBE-CB36-41ED-919D-FF973432CD85}" type="datetimeFigureOut">
              <a:rPr lang="en-US" smtClean="0"/>
              <a:pPr/>
              <a:t>2/21/2023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6FF551-B652-4769-A5B5-9D36ADF4A06C}" type="slidenum">
              <a:rPr lang="en-US" smtClean="0"/>
              <a:pPr/>
              <a:t>‹#›</a:t>
            </a:fld>
            <a:endParaRPr lang="en-US"/>
          </a:p>
        </p:txBody>
      </p:sp>
    </p:spTree>
    <p:extLst>
      <p:ext uri="{BB962C8B-B14F-4D97-AF65-F5344CB8AC3E}">
        <p14:creationId xmlns:p14="http://schemas.microsoft.com/office/powerpoint/2010/main" val="1209716444"/>
      </p:ext>
    </p:extLst>
  </p:cSld>
  <p:clrMapOvr>
    <a:masterClrMapping/>
  </p:clrMapOvr>
  <p:transition>
    <p:wipe dir="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990BCBE-CB36-41ED-919D-FF973432CD85}" type="datetimeFigureOut">
              <a:rPr lang="en-US" smtClean="0"/>
              <a:pPr/>
              <a:t>2/21/2023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6FF551-B652-4769-A5B5-9D36ADF4A06C}" type="slidenum">
              <a:rPr lang="en-US" smtClean="0"/>
              <a:pPr/>
              <a:t>‹#›</a:t>
            </a:fld>
            <a:endParaRPr lang="en-US"/>
          </a:p>
        </p:txBody>
      </p:sp>
    </p:spTree>
    <p:extLst>
      <p:ext uri="{BB962C8B-B14F-4D97-AF65-F5344CB8AC3E}">
        <p14:creationId xmlns:p14="http://schemas.microsoft.com/office/powerpoint/2010/main" val="3734125812"/>
      </p:ext>
    </p:extLst>
  </p:cSld>
  <p:clrMapOvr>
    <a:masterClrMapping/>
  </p:clrMapOvr>
  <p:transition>
    <p:wipe dir="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990BCBE-CB36-41ED-919D-FF973432CD85}" type="datetimeFigureOut">
              <a:rPr lang="en-US" smtClean="0"/>
              <a:pPr/>
              <a:t>2/21/2023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6FF551-B652-4769-A5B5-9D36ADF4A06C}" type="slidenum">
              <a:rPr lang="en-US" smtClean="0"/>
              <a:pPr/>
              <a:t>‹#›</a:t>
            </a:fld>
            <a:endParaRPr lang="en-US"/>
          </a:p>
        </p:txBody>
      </p:sp>
    </p:spTree>
    <p:extLst>
      <p:ext uri="{BB962C8B-B14F-4D97-AF65-F5344CB8AC3E}">
        <p14:creationId xmlns:p14="http://schemas.microsoft.com/office/powerpoint/2010/main" val="4229092801"/>
      </p:ext>
    </p:extLst>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990BCBE-CB36-41ED-919D-FF973432CD85}" type="datetimeFigureOut">
              <a:rPr lang="en-US" smtClean="0"/>
              <a:pPr/>
              <a:t>2/21/2023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6FF551-B652-4769-A5B5-9D36ADF4A06C}" type="slidenum">
              <a:rPr lang="en-US" smtClean="0"/>
              <a:pPr/>
              <a:t>‹#›</a:t>
            </a:fld>
            <a:endParaRPr lang="en-US"/>
          </a:p>
        </p:txBody>
      </p:sp>
    </p:spTree>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990BCBE-CB36-41ED-919D-FF973432CD85}" type="datetimeFigureOut">
              <a:rPr lang="en-US" smtClean="0"/>
              <a:pPr/>
              <a:t>2/21/2023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96FF551-B652-4769-A5B5-9D36ADF4A06C}" type="slidenum">
              <a:rPr lang="en-US" smtClean="0"/>
              <a:pPr/>
              <a:t>‹#›</a:t>
            </a:fld>
            <a:endParaRPr lang="en-US"/>
          </a:p>
        </p:txBody>
      </p:sp>
    </p:spTree>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990BCBE-CB36-41ED-919D-FF973432CD85}" type="datetimeFigureOut">
              <a:rPr lang="en-US" smtClean="0"/>
              <a:pPr/>
              <a:t>2/21/2023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96FF551-B652-4769-A5B5-9D36ADF4A06C}" type="slidenum">
              <a:rPr lang="en-US" smtClean="0"/>
              <a:pPr/>
              <a:t>‹#›</a:t>
            </a:fld>
            <a:endParaRPr lang="en-US"/>
          </a:p>
        </p:txBody>
      </p:sp>
    </p:spTree>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90BCBE-CB36-41ED-919D-FF973432CD85}" type="datetimeFigureOut">
              <a:rPr lang="en-US" smtClean="0"/>
              <a:pPr/>
              <a:t>2/21/2023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96FF551-B652-4769-A5B5-9D36ADF4A06C}" type="slidenum">
              <a:rPr lang="en-US" smtClean="0"/>
              <a:pPr/>
              <a:t>‹#›</a:t>
            </a:fld>
            <a:endParaRPr lang="en-US"/>
          </a:p>
        </p:txBody>
      </p:sp>
    </p:spTree>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990BCBE-CB36-41ED-919D-FF973432CD85}" type="datetimeFigureOut">
              <a:rPr lang="en-US" smtClean="0"/>
              <a:pPr/>
              <a:t>2/21/2023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6FF551-B652-4769-A5B5-9D36ADF4A06C}" type="slidenum">
              <a:rPr lang="en-US" smtClean="0"/>
              <a:pPr/>
              <a:t>‹#›</a:t>
            </a:fld>
            <a:endParaRPr lang="en-US"/>
          </a:p>
        </p:txBody>
      </p:sp>
    </p:spTree>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990BCBE-CB36-41ED-919D-FF973432CD85}" type="datetimeFigureOut">
              <a:rPr lang="en-US" smtClean="0"/>
              <a:pPr/>
              <a:t>2/21/2023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6FF551-B652-4769-A5B5-9D36ADF4A06C}" type="slidenum">
              <a:rPr lang="en-US" smtClean="0"/>
              <a:pPr/>
              <a:t>‹#›</a:t>
            </a:fld>
            <a:endParaRPr lang="en-US"/>
          </a:p>
        </p:txBody>
      </p:sp>
    </p:spTree>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1.jpeg"/><Relationship Id="rId5" Type="http://schemas.openxmlformats.org/officeDocument/2006/relationships/theme" Target="../theme/theme2.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image" Target="../media/image2.jpeg"/><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3.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image" Target="../media/image2.jpeg"/><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4.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90BCBE-CB36-41ED-919D-FF973432CD85}" type="datetimeFigureOut">
              <a:rPr lang="en-US" smtClean="0"/>
              <a:pPr/>
              <a:t>2/21/2023</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6FF551-B652-4769-A5B5-9D36ADF4A06C}"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wipe dir="r"/>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33A01C-E34D-4C3C-8E2D-FB95F254D7DE}" type="datetimeFigureOut">
              <a:rPr lang="en-US" smtClean="0">
                <a:solidFill>
                  <a:prstClr val="black">
                    <a:tint val="75000"/>
                  </a:prstClr>
                </a:solidFill>
              </a:rPr>
              <a:pPr/>
              <a:t>2/21/2023</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63B559-7634-44D8-AA3A-E62B6CDFB28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14248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ransition>
    <p:wipe dir="r"/>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90BCBE-CB36-41ED-919D-FF973432CD85}" type="datetimeFigureOut">
              <a:rPr lang="en-US" smtClean="0"/>
              <a:pPr/>
              <a:t>2/21/2023</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6FF551-B652-4769-A5B5-9D36ADF4A06C}" type="slidenum">
              <a:rPr lang="en-US" smtClean="0"/>
              <a:pPr/>
              <a:t>‹#›</a:t>
            </a:fld>
            <a:endParaRPr lang="en-US"/>
          </a:p>
        </p:txBody>
      </p:sp>
    </p:spTree>
    <p:extLst>
      <p:ext uri="{BB962C8B-B14F-4D97-AF65-F5344CB8AC3E}">
        <p14:creationId xmlns:p14="http://schemas.microsoft.com/office/powerpoint/2010/main" val="2118766820"/>
      </p:ext>
    </p:extLst>
  </p:cSld>
  <p:clrMap bg1="dk1" tx1="lt1" bg2="dk2" tx2="lt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ransition>
    <p:wipe dir="r"/>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90BCBE-CB36-41ED-919D-FF973432CD85}" type="datetimeFigureOut">
              <a:rPr lang="en-US" smtClean="0"/>
              <a:pPr/>
              <a:t>2/21/2023</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6FF551-B652-4769-A5B5-9D36ADF4A06C}" type="slidenum">
              <a:rPr lang="en-US" smtClean="0"/>
              <a:pPr/>
              <a:t>‹#›</a:t>
            </a:fld>
            <a:endParaRPr lang="en-US"/>
          </a:p>
        </p:txBody>
      </p:sp>
    </p:spTree>
    <p:extLst>
      <p:ext uri="{BB962C8B-B14F-4D97-AF65-F5344CB8AC3E}">
        <p14:creationId xmlns:p14="http://schemas.microsoft.com/office/powerpoint/2010/main" val="277957536"/>
      </p:ext>
    </p:extLst>
  </p:cSld>
  <p:clrMap bg1="dk1" tx1="lt1" bg2="dk2" tx2="lt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ransition>
    <p:wipe dir="r"/>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6.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0.xml"/><Relationship Id="rId1" Type="http://schemas.openxmlformats.org/officeDocument/2006/relationships/slideLayout" Target="../slideLayouts/slideLayout27.xml"/></Relationships>
</file>

<file path=ppt/slides/_rels/slide4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9" name="Picture 8" descr="Logo&#10;&#10;Description automatically generated">
            <a:extLst>
              <a:ext uri="{FF2B5EF4-FFF2-40B4-BE49-F238E27FC236}">
                <a16:creationId xmlns:a16="http://schemas.microsoft.com/office/drawing/2014/main" xmlns="" id="{16A0C28D-9C6E-0150-E5BA-5051F057EB4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334" t="9524" r="5334" b="7144"/>
          <a:stretch/>
        </p:blipFill>
        <p:spPr>
          <a:xfrm>
            <a:off x="3276600" y="3657600"/>
            <a:ext cx="5638800" cy="2667000"/>
          </a:xfrm>
          <a:prstGeom prst="rect">
            <a:avLst/>
          </a:prstGeom>
        </p:spPr>
      </p:pic>
    </p:spTree>
    <p:extLst>
      <p:ext uri="{BB962C8B-B14F-4D97-AF65-F5344CB8AC3E}">
        <p14:creationId xmlns:p14="http://schemas.microsoft.com/office/powerpoint/2010/main" val="2518655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D3904BC8-B3B8-4DDA-AC34-A7847443B253}"/>
              </a:ext>
            </a:extLst>
          </p:cNvPr>
          <p:cNvSpPr txBox="1"/>
          <p:nvPr/>
        </p:nvSpPr>
        <p:spPr>
          <a:xfrm>
            <a:off x="141514" y="133529"/>
            <a:ext cx="7707086" cy="3170099"/>
          </a:xfrm>
          <a:prstGeom prst="rect">
            <a:avLst/>
          </a:prstGeom>
          <a:noFill/>
        </p:spPr>
        <p:txBody>
          <a:bodyPr wrap="square" rtlCol="0">
            <a:spAutoFit/>
          </a:bodyPr>
          <a:lstStyle/>
          <a:p>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(Ex. 16:4) The Lord said to Moses,</a:t>
            </a:r>
          </a:p>
          <a:p>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“I will strike down upon you with great vengeance and furious anger.</a:t>
            </a:r>
          </a:p>
          <a:p>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And you will know I am the Lord when I lay My vengeance upon you.”</a:t>
            </a:r>
          </a:p>
        </p:txBody>
      </p:sp>
      <p:sp>
        <p:nvSpPr>
          <p:cNvPr id="5" name="Rectangle 4">
            <a:extLst>
              <a:ext uri="{FF2B5EF4-FFF2-40B4-BE49-F238E27FC236}">
                <a16:creationId xmlns:a16="http://schemas.microsoft.com/office/drawing/2014/main" xmlns="" id="{CB4C13A6-8176-2AAC-9F5A-6C148BDD9EEB}"/>
              </a:ext>
            </a:extLst>
          </p:cNvPr>
          <p:cNvSpPr/>
          <p:nvPr/>
        </p:nvSpPr>
        <p:spPr>
          <a:xfrm>
            <a:off x="197269" y="5879542"/>
            <a:ext cx="5441531" cy="762000"/>
          </a:xfrm>
          <a:prstGeom prst="rect">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Test #2. Prolonged hunger</a:t>
            </a:r>
          </a:p>
        </p:txBody>
      </p:sp>
    </p:spTree>
    <p:extLst>
      <p:ext uri="{BB962C8B-B14F-4D97-AF65-F5344CB8AC3E}">
        <p14:creationId xmlns:p14="http://schemas.microsoft.com/office/powerpoint/2010/main" val="56123733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wipe(left)">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wipe(left)">
                                      <p:cBhvr>
                                        <p:cTn id="12"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D3904BC8-B3B8-4DDA-AC34-A7847443B253}"/>
              </a:ext>
            </a:extLst>
          </p:cNvPr>
          <p:cNvSpPr txBox="1"/>
          <p:nvPr/>
        </p:nvSpPr>
        <p:spPr>
          <a:xfrm>
            <a:off x="141514" y="133529"/>
            <a:ext cx="7707086" cy="3170099"/>
          </a:xfrm>
          <a:prstGeom prst="rect">
            <a:avLst/>
          </a:prstGeom>
          <a:noFill/>
        </p:spPr>
        <p:txBody>
          <a:bodyPr wrap="square" rtlCol="0">
            <a:spAutoFit/>
          </a:bodyPr>
          <a:lstStyle/>
          <a:p>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(Ex. 16:4) The Lord said to Moses,</a:t>
            </a:r>
          </a:p>
          <a:p>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“I will strike down upon you with great vengeance and furious anger.</a:t>
            </a:r>
          </a:p>
          <a:p>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And you will know I am the Lord when I lay My vengeance upon you.”</a:t>
            </a:r>
          </a:p>
        </p:txBody>
      </p:sp>
      <p:cxnSp>
        <p:nvCxnSpPr>
          <p:cNvPr id="9" name="Straight Connector 8">
            <a:extLst>
              <a:ext uri="{FF2B5EF4-FFF2-40B4-BE49-F238E27FC236}">
                <a16:creationId xmlns:a16="http://schemas.microsoft.com/office/drawing/2014/main" xmlns="" id="{174BB2E9-A501-ECDF-D470-C612E0A19360}"/>
              </a:ext>
            </a:extLst>
          </p:cNvPr>
          <p:cNvCxnSpPr>
            <a:cxnSpLocks/>
          </p:cNvCxnSpPr>
          <p:nvPr/>
        </p:nvCxnSpPr>
        <p:spPr>
          <a:xfrm>
            <a:off x="457200" y="990600"/>
            <a:ext cx="7162800" cy="2133600"/>
          </a:xfrm>
          <a:prstGeom prst="line">
            <a:avLst/>
          </a:prstGeom>
          <a:ln w="381000">
            <a:solidFill>
              <a:srgbClr val="FFFF66"/>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xmlns="" id="{E7EA228A-3C17-A4E3-1494-3BFDCAE4C8C5}"/>
              </a:ext>
            </a:extLst>
          </p:cNvPr>
          <p:cNvCxnSpPr>
            <a:cxnSpLocks/>
          </p:cNvCxnSpPr>
          <p:nvPr/>
        </p:nvCxnSpPr>
        <p:spPr>
          <a:xfrm flipV="1">
            <a:off x="457200" y="990600"/>
            <a:ext cx="7162800" cy="2209800"/>
          </a:xfrm>
          <a:prstGeom prst="line">
            <a:avLst/>
          </a:prstGeom>
          <a:ln w="381000">
            <a:solidFill>
              <a:srgbClr val="FFFF66"/>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xmlns="" id="{F6295724-7932-1599-BE9D-7863864FB19F}"/>
              </a:ext>
            </a:extLst>
          </p:cNvPr>
          <p:cNvSpPr/>
          <p:nvPr/>
        </p:nvSpPr>
        <p:spPr>
          <a:xfrm>
            <a:off x="197269" y="5879542"/>
            <a:ext cx="5441531" cy="762000"/>
          </a:xfrm>
          <a:prstGeom prst="rect">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Test #2. Prolonged hunger</a:t>
            </a:r>
          </a:p>
        </p:txBody>
      </p:sp>
      <p:pic>
        <p:nvPicPr>
          <p:cNvPr id="7" name="Picture 2" descr="Favorite Samuel L Jackson gif? - Tiger Boards Archive Forum - TigerNet">
            <a:extLst>
              <a:ext uri="{FF2B5EF4-FFF2-40B4-BE49-F238E27FC236}">
                <a16:creationId xmlns:a16="http://schemas.microsoft.com/office/drawing/2014/main" xmlns="" id="{EB78977F-C49D-B5CA-36E6-5F3881F40E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2695575"/>
            <a:ext cx="8919882" cy="3790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4720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D3904BC8-B3B8-4DDA-AC34-A7847443B253}"/>
              </a:ext>
            </a:extLst>
          </p:cNvPr>
          <p:cNvSpPr txBox="1"/>
          <p:nvPr/>
        </p:nvSpPr>
        <p:spPr>
          <a:xfrm>
            <a:off x="141514" y="133529"/>
            <a:ext cx="7707086" cy="4401205"/>
          </a:xfrm>
          <a:prstGeom prst="rect">
            <a:avLst/>
          </a:prstGeom>
          <a:noFill/>
        </p:spPr>
        <p:txBody>
          <a:bodyPr wrap="square" rtlCol="0">
            <a:spAutoFit/>
          </a:bodyPr>
          <a:lstStyle/>
          <a:p>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(Ex. 16:4) The Lord said to Moses,</a:t>
            </a:r>
          </a:p>
          <a:p>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“I will rain down </a:t>
            </a:r>
            <a:r>
              <a:rPr lang="en-US" sz="4000" b="1" u="sng"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bread</a:t>
            </a:r>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 from heaven for you. The people are to go out each day and gather enough for that day.</a:t>
            </a:r>
          </a:p>
          <a:p>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In this way I will </a:t>
            </a:r>
            <a:r>
              <a:rPr lang="en-US" sz="4000" b="1" u="sng"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test</a:t>
            </a:r>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 them and see whether they will follow my instructions.”</a:t>
            </a:r>
          </a:p>
        </p:txBody>
      </p:sp>
      <p:sp>
        <p:nvSpPr>
          <p:cNvPr id="4" name="Rectangle 3">
            <a:extLst>
              <a:ext uri="{FF2B5EF4-FFF2-40B4-BE49-F238E27FC236}">
                <a16:creationId xmlns:a16="http://schemas.microsoft.com/office/drawing/2014/main" xmlns="" id="{E3F5E12D-CE67-BECD-4ECD-78081BBA2E9F}"/>
              </a:ext>
            </a:extLst>
          </p:cNvPr>
          <p:cNvSpPr/>
          <p:nvPr/>
        </p:nvSpPr>
        <p:spPr>
          <a:xfrm>
            <a:off x="197269" y="5879542"/>
            <a:ext cx="5441531" cy="762000"/>
          </a:xfrm>
          <a:prstGeom prst="rect">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Test #2. Prolonged hunger</a:t>
            </a:r>
          </a:p>
        </p:txBody>
      </p:sp>
    </p:spTree>
    <p:extLst>
      <p:ext uri="{BB962C8B-B14F-4D97-AF65-F5344CB8AC3E}">
        <p14:creationId xmlns:p14="http://schemas.microsoft.com/office/powerpoint/2010/main" val="267198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wipe(left)">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wipe(left)">
                                      <p:cBhvr>
                                        <p:cTn id="12"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D3904BC8-B3B8-4DDA-AC34-A7847443B253}"/>
              </a:ext>
            </a:extLst>
          </p:cNvPr>
          <p:cNvSpPr txBox="1"/>
          <p:nvPr/>
        </p:nvSpPr>
        <p:spPr>
          <a:xfrm>
            <a:off x="141514" y="133529"/>
            <a:ext cx="7707086" cy="2554545"/>
          </a:xfrm>
          <a:prstGeom prst="rect">
            <a:avLst/>
          </a:prstGeom>
          <a:noFill/>
        </p:spPr>
        <p:txBody>
          <a:bodyPr wrap="square" rtlCol="0">
            <a:spAutoFit/>
          </a:bodyPr>
          <a:lstStyle/>
          <a:p>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(Ex. 16:5) “On the sixth day they are to prepare what they bring in, and that is to be twice as much as they gather on the other days.”</a:t>
            </a:r>
          </a:p>
        </p:txBody>
      </p:sp>
      <p:sp>
        <p:nvSpPr>
          <p:cNvPr id="4" name="Rectangle 3">
            <a:extLst>
              <a:ext uri="{FF2B5EF4-FFF2-40B4-BE49-F238E27FC236}">
                <a16:creationId xmlns:a16="http://schemas.microsoft.com/office/drawing/2014/main" xmlns="" id="{BC6C6F4E-D48D-65C7-BDC5-FC3FA2135D5D}"/>
              </a:ext>
            </a:extLst>
          </p:cNvPr>
          <p:cNvSpPr/>
          <p:nvPr/>
        </p:nvSpPr>
        <p:spPr>
          <a:xfrm>
            <a:off x="197269" y="5879542"/>
            <a:ext cx="5441531" cy="762000"/>
          </a:xfrm>
          <a:prstGeom prst="rect">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Test #2. Prolonged hunger</a:t>
            </a:r>
          </a:p>
        </p:txBody>
      </p:sp>
    </p:spTree>
    <p:extLst>
      <p:ext uri="{BB962C8B-B14F-4D97-AF65-F5344CB8AC3E}">
        <p14:creationId xmlns:p14="http://schemas.microsoft.com/office/powerpoint/2010/main" val="203950644"/>
      </p:ext>
    </p:extLst>
  </p:cSld>
  <p:clrMapOvr>
    <a:masterClrMapping/>
  </p:clrMapOvr>
  <p:transition>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D3904BC8-B3B8-4DDA-AC34-A7847443B253}"/>
              </a:ext>
            </a:extLst>
          </p:cNvPr>
          <p:cNvSpPr txBox="1"/>
          <p:nvPr/>
        </p:nvSpPr>
        <p:spPr>
          <a:xfrm>
            <a:off x="141514" y="133529"/>
            <a:ext cx="7707086" cy="5632311"/>
          </a:xfrm>
          <a:prstGeom prst="rect">
            <a:avLst/>
          </a:prstGeom>
          <a:noFill/>
        </p:spPr>
        <p:txBody>
          <a:bodyPr wrap="square" rtlCol="0">
            <a:spAutoFit/>
          </a:bodyPr>
          <a:lstStyle/>
          <a:p>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(Ex. 16:7) So Moses and Aaron said,</a:t>
            </a:r>
          </a:p>
          <a:p>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“The Lord has heard your grumbling </a:t>
            </a:r>
            <a:r>
              <a:rPr lang="en-US" sz="4000" b="1" u="sng"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against him</a:t>
            </a:r>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 Who are we, that you should grumble against us?</a:t>
            </a:r>
          </a:p>
          <a:p>
            <a:r>
              <a:rPr lang="en-US" sz="4000" b="1" spc="-150" baseline="3000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8 </a:t>
            </a:r>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God has heard your grumbling </a:t>
            </a:r>
            <a:r>
              <a:rPr lang="en-US" sz="4000" b="1" u="sng"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against him.</a:t>
            </a:r>
          </a:p>
          <a:p>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Who are we?</a:t>
            </a:r>
          </a:p>
          <a:p>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You are not grumbling against us,</a:t>
            </a:r>
          </a:p>
          <a:p>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but </a:t>
            </a:r>
            <a:r>
              <a:rPr lang="en-US" sz="4000" b="1" u="sng"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against the Lord.</a:t>
            </a:r>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a:t>
            </a:r>
          </a:p>
        </p:txBody>
      </p:sp>
      <p:sp>
        <p:nvSpPr>
          <p:cNvPr id="4" name="Rectangle 3">
            <a:extLst>
              <a:ext uri="{FF2B5EF4-FFF2-40B4-BE49-F238E27FC236}">
                <a16:creationId xmlns:a16="http://schemas.microsoft.com/office/drawing/2014/main" xmlns="" id="{BBAB067B-9645-4A07-F079-E73FB1A474E7}"/>
              </a:ext>
            </a:extLst>
          </p:cNvPr>
          <p:cNvSpPr/>
          <p:nvPr/>
        </p:nvSpPr>
        <p:spPr>
          <a:xfrm>
            <a:off x="197269" y="5879542"/>
            <a:ext cx="5441531" cy="762000"/>
          </a:xfrm>
          <a:prstGeom prst="rect">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Test #2. Prolonged hunger</a:t>
            </a:r>
          </a:p>
        </p:txBody>
      </p:sp>
    </p:spTree>
    <p:extLst>
      <p:ext uri="{BB962C8B-B14F-4D97-AF65-F5344CB8AC3E}">
        <p14:creationId xmlns:p14="http://schemas.microsoft.com/office/powerpoint/2010/main" val="296779156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wipe(left)">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wipe(left)">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Effect transition="in" filter="wipe(left)">
                                      <p:cBhvr>
                                        <p:cTn id="17" dur="500"/>
                                        <p:tgtEl>
                                          <p:spTgt spid="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8">
                                            <p:txEl>
                                              <p:pRg st="4" end="4"/>
                                            </p:txEl>
                                          </p:spTgt>
                                        </p:tgtEl>
                                        <p:attrNameLst>
                                          <p:attrName>style.visibility</p:attrName>
                                        </p:attrNameLst>
                                      </p:cBhvr>
                                      <p:to>
                                        <p:strVal val="visible"/>
                                      </p:to>
                                    </p:set>
                                    <p:animEffect transition="in" filter="wipe(left)">
                                      <p:cBhvr>
                                        <p:cTn id="22" dur="500"/>
                                        <p:tgtEl>
                                          <p:spTgt spid="8">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animEffect transition="in" filter="wipe(left)">
                                      <p:cBhvr>
                                        <p:cTn id="27"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D3904BC8-B3B8-4DDA-AC34-A7847443B253}"/>
              </a:ext>
            </a:extLst>
          </p:cNvPr>
          <p:cNvSpPr txBox="1"/>
          <p:nvPr/>
        </p:nvSpPr>
        <p:spPr>
          <a:xfrm>
            <a:off x="141514" y="133529"/>
            <a:ext cx="7707086" cy="5632311"/>
          </a:xfrm>
          <a:prstGeom prst="rect">
            <a:avLst/>
          </a:prstGeom>
          <a:noFill/>
        </p:spPr>
        <p:txBody>
          <a:bodyPr wrap="square" rtlCol="0">
            <a:spAutoFit/>
          </a:bodyPr>
          <a:lstStyle/>
          <a:p>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(Ex. 16:7) So Moses and Aaron said,</a:t>
            </a:r>
          </a:p>
          <a:p>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“The Lord has heard your grumbling </a:t>
            </a:r>
            <a:r>
              <a:rPr lang="en-US" sz="4000" b="1" u="sng"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against him</a:t>
            </a:r>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 Who are we, that you should grumble against us?</a:t>
            </a:r>
          </a:p>
          <a:p>
            <a:r>
              <a:rPr lang="en-US" sz="4000" b="1" spc="-150" baseline="3000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8 </a:t>
            </a:r>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God has heard your grumbling </a:t>
            </a:r>
            <a:r>
              <a:rPr lang="en-US" sz="4000" b="1" u="sng"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against him.</a:t>
            </a:r>
          </a:p>
          <a:p>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Who are we?</a:t>
            </a:r>
          </a:p>
          <a:p>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You are not grumbling against us,</a:t>
            </a:r>
          </a:p>
          <a:p>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but </a:t>
            </a:r>
            <a:r>
              <a:rPr lang="en-US" sz="4000" b="1" u="sng"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against the Lord.</a:t>
            </a:r>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a:t>
            </a:r>
          </a:p>
        </p:txBody>
      </p:sp>
      <p:sp>
        <p:nvSpPr>
          <p:cNvPr id="2" name="Rounded Rectangle 2">
            <a:extLst>
              <a:ext uri="{FF2B5EF4-FFF2-40B4-BE49-F238E27FC236}">
                <a16:creationId xmlns:a16="http://schemas.microsoft.com/office/drawing/2014/main" xmlns="" id="{FB3554A3-DFCA-1B11-DA08-7C7B6CDD53C2}"/>
              </a:ext>
            </a:extLst>
          </p:cNvPr>
          <p:cNvSpPr/>
          <p:nvPr/>
        </p:nvSpPr>
        <p:spPr>
          <a:xfrm>
            <a:off x="2743200" y="304800"/>
            <a:ext cx="8927806" cy="1905000"/>
          </a:xfrm>
          <a:prstGeom prst="roundRect">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defRPr/>
            </a:pPr>
            <a:r>
              <a:rPr lang="en-US" sz="44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text says the people were grumbling against Moses—not God.</a:t>
            </a:r>
          </a:p>
          <a:p>
            <a:pPr lvl="0" algn="ctr">
              <a:defRPr/>
            </a:pPr>
            <a:r>
              <a:rPr lang="en-US" sz="2800" b="1" dirty="0">
                <a:solidFill>
                  <a:schemeClr val="accent2">
                    <a:lumMod val="40000"/>
                    <a:lumOff val="6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Exodus 15:24; 16:2</a:t>
            </a:r>
            <a:endParaRPr lang="en-US" sz="1000" b="1" dirty="0">
              <a:solidFill>
                <a:schemeClr val="accent2">
                  <a:lumMod val="40000"/>
                  <a:lumOff val="6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xmlns="" id="{BBAB067B-9645-4A07-F079-E73FB1A474E7}"/>
              </a:ext>
            </a:extLst>
          </p:cNvPr>
          <p:cNvSpPr/>
          <p:nvPr/>
        </p:nvSpPr>
        <p:spPr>
          <a:xfrm>
            <a:off x="197269" y="5879542"/>
            <a:ext cx="5441531" cy="762000"/>
          </a:xfrm>
          <a:prstGeom prst="rect">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Test #2. Prolonged hunger</a:t>
            </a:r>
          </a:p>
        </p:txBody>
      </p:sp>
    </p:spTree>
    <p:extLst>
      <p:ext uri="{BB962C8B-B14F-4D97-AF65-F5344CB8AC3E}">
        <p14:creationId xmlns:p14="http://schemas.microsoft.com/office/powerpoint/2010/main" val="139178772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wipe(left)">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wipe(left)">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Effect transition="in" filter="wipe(left)">
                                      <p:cBhvr>
                                        <p:cTn id="17" dur="500"/>
                                        <p:tgtEl>
                                          <p:spTgt spid="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8">
                                            <p:txEl>
                                              <p:pRg st="4" end="4"/>
                                            </p:txEl>
                                          </p:spTgt>
                                        </p:tgtEl>
                                        <p:attrNameLst>
                                          <p:attrName>style.visibility</p:attrName>
                                        </p:attrNameLst>
                                      </p:cBhvr>
                                      <p:to>
                                        <p:strVal val="visible"/>
                                      </p:to>
                                    </p:set>
                                    <p:animEffect transition="in" filter="wipe(left)">
                                      <p:cBhvr>
                                        <p:cTn id="22" dur="500"/>
                                        <p:tgtEl>
                                          <p:spTgt spid="8">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animEffect transition="in" filter="wipe(left)">
                                      <p:cBhvr>
                                        <p:cTn id="27" dur="500"/>
                                        <p:tgtEl>
                                          <p:spTgt spid="8">
                                            <p:txEl>
                                              <p:pRg st="5" end="5"/>
                                            </p:txEl>
                                          </p:spTgt>
                                        </p:tgtEl>
                                      </p:cBhvr>
                                    </p:animEffect>
                                  </p:childTnLst>
                                </p:cTn>
                              </p:par>
                            </p:childTnLst>
                          </p:cTn>
                        </p:par>
                        <p:par>
                          <p:cTn id="28" fill="hold">
                            <p:stCondLst>
                              <p:cond delay="500"/>
                            </p:stCondLst>
                            <p:childTnLst>
                              <p:par>
                                <p:cTn id="29" presetID="2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wipe(left)">
                                      <p:cBhvr>
                                        <p:cTn id="3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D3904BC8-B3B8-4DDA-AC34-A7847443B253}"/>
              </a:ext>
            </a:extLst>
          </p:cNvPr>
          <p:cNvSpPr txBox="1"/>
          <p:nvPr/>
        </p:nvSpPr>
        <p:spPr>
          <a:xfrm>
            <a:off x="141514" y="133529"/>
            <a:ext cx="7707086" cy="2554545"/>
          </a:xfrm>
          <a:prstGeom prst="rect">
            <a:avLst/>
          </a:prstGeom>
          <a:noFill/>
        </p:spPr>
        <p:txBody>
          <a:bodyPr wrap="square" rtlCol="0">
            <a:spAutoFit/>
          </a:bodyPr>
          <a:lstStyle/>
          <a:p>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(Ex. 16:9) Then Moses told Aaron,</a:t>
            </a:r>
          </a:p>
          <a:p>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“Say to the entire Israelite community, ‘Come before the Lord, for he has heard your grumbling.’”</a:t>
            </a:r>
          </a:p>
        </p:txBody>
      </p:sp>
      <p:sp>
        <p:nvSpPr>
          <p:cNvPr id="3" name="Rectangle 2">
            <a:extLst>
              <a:ext uri="{FF2B5EF4-FFF2-40B4-BE49-F238E27FC236}">
                <a16:creationId xmlns:a16="http://schemas.microsoft.com/office/drawing/2014/main" xmlns="" id="{8CA8B74D-E4FF-20F9-96D9-1E6AD7BF6E00}"/>
              </a:ext>
            </a:extLst>
          </p:cNvPr>
          <p:cNvSpPr/>
          <p:nvPr/>
        </p:nvSpPr>
        <p:spPr>
          <a:xfrm>
            <a:off x="197269" y="5879542"/>
            <a:ext cx="5441531" cy="762000"/>
          </a:xfrm>
          <a:prstGeom prst="rect">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Test #2. Prolonged hunger</a:t>
            </a:r>
          </a:p>
        </p:txBody>
      </p:sp>
    </p:spTree>
    <p:extLst>
      <p:ext uri="{BB962C8B-B14F-4D97-AF65-F5344CB8AC3E}">
        <p14:creationId xmlns:p14="http://schemas.microsoft.com/office/powerpoint/2010/main" val="25090645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wipe(left)">
                                      <p:cBhvr>
                                        <p:cTn id="7"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D3904BC8-B3B8-4DDA-AC34-A7847443B253}"/>
              </a:ext>
            </a:extLst>
          </p:cNvPr>
          <p:cNvSpPr txBox="1"/>
          <p:nvPr/>
        </p:nvSpPr>
        <p:spPr>
          <a:xfrm>
            <a:off x="141514" y="133529"/>
            <a:ext cx="7707086" cy="3170099"/>
          </a:xfrm>
          <a:prstGeom prst="rect">
            <a:avLst/>
          </a:prstGeom>
          <a:noFill/>
        </p:spPr>
        <p:txBody>
          <a:bodyPr wrap="square" rtlCol="0">
            <a:spAutoFit/>
          </a:bodyPr>
          <a:lstStyle/>
          <a:p>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(Ex. 16:10) While Aaron was speaking to the whole Israelite community, they looked toward the desert, and there was the glory of the Lord appearing in the cloud.</a:t>
            </a:r>
          </a:p>
        </p:txBody>
      </p:sp>
      <p:sp>
        <p:nvSpPr>
          <p:cNvPr id="4" name="Rectangle 3">
            <a:extLst>
              <a:ext uri="{FF2B5EF4-FFF2-40B4-BE49-F238E27FC236}">
                <a16:creationId xmlns:a16="http://schemas.microsoft.com/office/drawing/2014/main" xmlns="" id="{89980F2E-D05A-A38A-C612-8FAD5AAF8304}"/>
              </a:ext>
            </a:extLst>
          </p:cNvPr>
          <p:cNvSpPr/>
          <p:nvPr/>
        </p:nvSpPr>
        <p:spPr>
          <a:xfrm>
            <a:off x="197269" y="5879542"/>
            <a:ext cx="5441531" cy="762000"/>
          </a:xfrm>
          <a:prstGeom prst="rect">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Test #2. Prolonged hunger</a:t>
            </a:r>
          </a:p>
        </p:txBody>
      </p:sp>
    </p:spTree>
    <p:extLst>
      <p:ext uri="{BB962C8B-B14F-4D97-AF65-F5344CB8AC3E}">
        <p14:creationId xmlns:p14="http://schemas.microsoft.com/office/powerpoint/2010/main" val="1722327565"/>
      </p:ext>
    </p:extLst>
  </p:cSld>
  <p:clrMapOvr>
    <a:masterClrMapping/>
  </p:clrMapOvr>
  <p:transition>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D3904BC8-B3B8-4DDA-AC34-A7847443B253}"/>
              </a:ext>
            </a:extLst>
          </p:cNvPr>
          <p:cNvSpPr txBox="1"/>
          <p:nvPr/>
        </p:nvSpPr>
        <p:spPr>
          <a:xfrm>
            <a:off x="141514" y="133529"/>
            <a:ext cx="7707086" cy="5016758"/>
          </a:xfrm>
          <a:prstGeom prst="rect">
            <a:avLst/>
          </a:prstGeom>
          <a:noFill/>
        </p:spPr>
        <p:txBody>
          <a:bodyPr wrap="square" rtlCol="0">
            <a:spAutoFit/>
          </a:bodyPr>
          <a:lstStyle/>
          <a:p>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(Ex. 16:11) The Lord said to Moses,</a:t>
            </a:r>
          </a:p>
          <a:p>
            <a:r>
              <a:rPr lang="en-US" sz="4000" b="1" spc="-150" baseline="3000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12 </a:t>
            </a:r>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“I have heard the grumbling of the Israelites. This is what I want you to tell them:</a:t>
            </a:r>
          </a:p>
          <a:p>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‘At twilight you will eat meat, and in the morning you will be filled with bread. Then you will know that I am the Lord your God.’”</a:t>
            </a:r>
          </a:p>
        </p:txBody>
      </p:sp>
      <p:sp>
        <p:nvSpPr>
          <p:cNvPr id="3" name="Rectangle 2">
            <a:extLst>
              <a:ext uri="{FF2B5EF4-FFF2-40B4-BE49-F238E27FC236}">
                <a16:creationId xmlns:a16="http://schemas.microsoft.com/office/drawing/2014/main" xmlns="" id="{77BEC974-97BA-6D35-4297-70EDED53C513}"/>
              </a:ext>
            </a:extLst>
          </p:cNvPr>
          <p:cNvSpPr/>
          <p:nvPr/>
        </p:nvSpPr>
        <p:spPr>
          <a:xfrm>
            <a:off x="197269" y="5879542"/>
            <a:ext cx="5441531" cy="762000"/>
          </a:xfrm>
          <a:prstGeom prst="rect">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Test #2. Prolonged hunger</a:t>
            </a:r>
          </a:p>
        </p:txBody>
      </p:sp>
    </p:spTree>
    <p:extLst>
      <p:ext uri="{BB962C8B-B14F-4D97-AF65-F5344CB8AC3E}">
        <p14:creationId xmlns:p14="http://schemas.microsoft.com/office/powerpoint/2010/main" val="212902417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wipe(left)">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wipe(left)">
                                      <p:cBhvr>
                                        <p:cTn id="12"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D3904BC8-B3B8-4DDA-AC34-A7847443B253}"/>
              </a:ext>
            </a:extLst>
          </p:cNvPr>
          <p:cNvSpPr txBox="1"/>
          <p:nvPr/>
        </p:nvSpPr>
        <p:spPr>
          <a:xfrm>
            <a:off x="141514" y="133529"/>
            <a:ext cx="7707086" cy="4401205"/>
          </a:xfrm>
          <a:prstGeom prst="rect">
            <a:avLst/>
          </a:prstGeom>
          <a:noFill/>
        </p:spPr>
        <p:txBody>
          <a:bodyPr wrap="square" rtlCol="0">
            <a:spAutoFit/>
          </a:bodyPr>
          <a:lstStyle/>
          <a:p>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(Ex. 16:13) That evening quail came and covered the camp, and in the morning there was a layer of dew around the camp.</a:t>
            </a:r>
          </a:p>
          <a:p>
            <a:r>
              <a:rPr lang="en-US" sz="4000" b="1" spc="-150" baseline="3000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14 </a:t>
            </a:r>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When the dew was gone, thin flakes like frost on the ground appeared on the desert floor.</a:t>
            </a:r>
          </a:p>
        </p:txBody>
      </p:sp>
      <p:sp>
        <p:nvSpPr>
          <p:cNvPr id="3" name="Rectangle 2">
            <a:extLst>
              <a:ext uri="{FF2B5EF4-FFF2-40B4-BE49-F238E27FC236}">
                <a16:creationId xmlns:a16="http://schemas.microsoft.com/office/drawing/2014/main" xmlns="" id="{C12C6BF6-173D-3934-1A37-B582FA517BFF}"/>
              </a:ext>
            </a:extLst>
          </p:cNvPr>
          <p:cNvSpPr/>
          <p:nvPr/>
        </p:nvSpPr>
        <p:spPr>
          <a:xfrm>
            <a:off x="197269" y="5879542"/>
            <a:ext cx="5441531" cy="762000"/>
          </a:xfrm>
          <a:prstGeom prst="rect">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Test #2. Prolonged hunger</a:t>
            </a:r>
          </a:p>
        </p:txBody>
      </p:sp>
    </p:spTree>
    <p:extLst>
      <p:ext uri="{BB962C8B-B14F-4D97-AF65-F5344CB8AC3E}">
        <p14:creationId xmlns:p14="http://schemas.microsoft.com/office/powerpoint/2010/main" val="257507062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wipe(left)">
                                      <p:cBhvr>
                                        <p:cTn id="7"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D3904BC8-B3B8-4DDA-AC34-A7847443B253}"/>
              </a:ext>
            </a:extLst>
          </p:cNvPr>
          <p:cNvSpPr txBox="1"/>
          <p:nvPr/>
        </p:nvSpPr>
        <p:spPr>
          <a:xfrm>
            <a:off x="141514" y="133529"/>
            <a:ext cx="7707086" cy="5663089"/>
          </a:xfrm>
          <a:prstGeom prst="rect">
            <a:avLst/>
          </a:prstGeom>
          <a:noFill/>
        </p:spPr>
        <p:txBody>
          <a:bodyPr wrap="square" rtlCol="0">
            <a:spAutoFit/>
          </a:bodyPr>
          <a:lstStyle/>
          <a:p>
            <a:r>
              <a:rPr lang="en-US" sz="54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Introduction</a:t>
            </a:r>
          </a:p>
          <a:p>
            <a:pPr marL="685800" indent="-685800">
              <a:buFont typeface="Wingdings" panose="05000000000000000000" pitchFamily="2" charset="2"/>
              <a:buChar char="ü"/>
            </a:pPr>
            <a:r>
              <a:rPr lang="en-US" sz="4400" b="1" spc="-150" dirty="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The people followed God through the plagues and the Red Sea.</a:t>
            </a:r>
          </a:p>
          <a:p>
            <a:pPr marL="685800" indent="-685800">
              <a:buFont typeface="Wingdings" panose="05000000000000000000" pitchFamily="2" charset="2"/>
              <a:buChar char="ü"/>
            </a:pPr>
            <a:r>
              <a:rPr lang="en-US" sz="4400" b="1" spc="-150" dirty="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But can they follow him day to day in the desert?</a:t>
            </a:r>
          </a:p>
          <a:p>
            <a:pPr marL="685800" indent="-685800">
              <a:buFont typeface="Wingdings" panose="05000000000000000000" pitchFamily="2" charset="2"/>
              <a:buChar char="ü"/>
            </a:pPr>
            <a:r>
              <a:rPr lang="en-US" sz="4400" b="1" spc="-150" dirty="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God uses a series of tests to strengthen their trust…</a:t>
            </a:r>
          </a:p>
        </p:txBody>
      </p:sp>
    </p:spTree>
    <p:extLst>
      <p:ext uri="{BB962C8B-B14F-4D97-AF65-F5344CB8AC3E}">
        <p14:creationId xmlns:p14="http://schemas.microsoft.com/office/powerpoint/2010/main" val="1583339139"/>
      </p:ext>
    </p:extLst>
  </p:cSld>
  <p:clrMapOvr>
    <a:masterClrMapping/>
  </p:clrMapOvr>
  <mc:AlternateContent xmlns:mc="http://schemas.openxmlformats.org/markup-compatibility/2006" xmlns:p14="http://schemas.microsoft.com/office/powerpoint/2010/main">
    <mc:Choice Requires="p14">
      <p:transition spd="slow" p14:dur="1200">
        <p14:prism di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wipe(left)">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wipe(left)">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wipe(left)">
                                      <p:cBhvr>
                                        <p:cTn id="22"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D3904BC8-B3B8-4DDA-AC34-A7847443B253}"/>
              </a:ext>
            </a:extLst>
          </p:cNvPr>
          <p:cNvSpPr txBox="1"/>
          <p:nvPr/>
        </p:nvSpPr>
        <p:spPr>
          <a:xfrm>
            <a:off x="141514" y="133529"/>
            <a:ext cx="7707086" cy="2769989"/>
          </a:xfrm>
          <a:prstGeom prst="rect">
            <a:avLst/>
          </a:prstGeom>
          <a:noFill/>
        </p:spPr>
        <p:txBody>
          <a:bodyPr wrap="square" rtlCol="0">
            <a:spAutoFit/>
          </a:bodyPr>
          <a:lstStyle/>
          <a:p>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(Ex. 16:15) When the Israelites saw it, they said to each other,</a:t>
            </a:r>
          </a:p>
          <a:p>
            <a:r>
              <a:rPr lang="en-US" sz="54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“What is it?” (</a:t>
            </a:r>
            <a:r>
              <a:rPr lang="en-US" sz="5400" b="1" i="1" spc="-150" dirty="0" err="1">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mān</a:t>
            </a:r>
            <a:r>
              <a:rPr lang="en-US" sz="5400" b="1" i="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 </a:t>
            </a:r>
            <a:r>
              <a:rPr lang="en-US" sz="5400" b="1" i="1" spc="-150" dirty="0" err="1">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hûʾ</a:t>
            </a:r>
            <a:r>
              <a:rPr lang="en-US" sz="54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a:t>
            </a:r>
          </a:p>
          <a:p>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For they did not know what it was.</a:t>
            </a:r>
          </a:p>
        </p:txBody>
      </p:sp>
      <p:sp>
        <p:nvSpPr>
          <p:cNvPr id="4" name="Rectangle 3">
            <a:extLst>
              <a:ext uri="{FF2B5EF4-FFF2-40B4-BE49-F238E27FC236}">
                <a16:creationId xmlns:a16="http://schemas.microsoft.com/office/drawing/2014/main" xmlns="" id="{5A6B2803-4109-182F-9F12-41362E675777}"/>
              </a:ext>
            </a:extLst>
          </p:cNvPr>
          <p:cNvSpPr/>
          <p:nvPr/>
        </p:nvSpPr>
        <p:spPr>
          <a:xfrm>
            <a:off x="197269" y="5879542"/>
            <a:ext cx="5441531" cy="762000"/>
          </a:xfrm>
          <a:prstGeom prst="rect">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Test #2. Prolonged hunger</a:t>
            </a:r>
          </a:p>
        </p:txBody>
      </p:sp>
      <p:sp>
        <p:nvSpPr>
          <p:cNvPr id="5" name="Rounded Rectangle 2">
            <a:extLst>
              <a:ext uri="{FF2B5EF4-FFF2-40B4-BE49-F238E27FC236}">
                <a16:creationId xmlns:a16="http://schemas.microsoft.com/office/drawing/2014/main" xmlns="" id="{B3C594EF-ACE4-AA8C-D73A-58D0CC98E09A}"/>
              </a:ext>
            </a:extLst>
          </p:cNvPr>
          <p:cNvSpPr/>
          <p:nvPr/>
        </p:nvSpPr>
        <p:spPr>
          <a:xfrm>
            <a:off x="3505200" y="2903518"/>
            <a:ext cx="8382000" cy="2769989"/>
          </a:xfrm>
          <a:prstGeom prst="roundRect">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lvl="0">
              <a:defRPr/>
            </a:pPr>
            <a:r>
              <a:rPr lang="en-US" sz="40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(Ex. 16:31) The people of Israel called the bread manna (</a:t>
            </a:r>
            <a:r>
              <a:rPr lang="en-US" sz="4000" b="1" i="1" spc="-150"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mān</a:t>
            </a:r>
            <a:r>
              <a:rPr lang="en-US" sz="40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a:p>
            <a:pPr lvl="0">
              <a:defRPr/>
            </a:pPr>
            <a:r>
              <a:rPr lang="en-US" sz="40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It was white like coriander seed and tasted like wafers made with honey.</a:t>
            </a:r>
          </a:p>
        </p:txBody>
      </p:sp>
    </p:spTree>
    <p:extLst>
      <p:ext uri="{BB962C8B-B14F-4D97-AF65-F5344CB8AC3E}">
        <p14:creationId xmlns:p14="http://schemas.microsoft.com/office/powerpoint/2010/main" val="140744833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wipe(left)">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wipe(left)">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par>
                                <p:cTn id="18" presetID="22" presetClass="entr" presetSubtype="8" fill="hold" nodeType="withEffect">
                                  <p:stCondLst>
                                    <p:cond delay="0"/>
                                  </p:stCondLst>
                                  <p:childTnLst>
                                    <p:set>
                                      <p:cBhvr>
                                        <p:cTn id="19" dur="1" fill="hold">
                                          <p:stCondLst>
                                            <p:cond delay="0"/>
                                          </p:stCondLst>
                                        </p:cTn>
                                        <p:tgtEl>
                                          <p:spTgt spid="5">
                                            <p:txEl>
                                              <p:pRg st="0" end="0"/>
                                            </p:txEl>
                                          </p:spTgt>
                                        </p:tgtEl>
                                        <p:attrNameLst>
                                          <p:attrName>style.visibility</p:attrName>
                                        </p:attrNameLst>
                                      </p:cBhvr>
                                      <p:to>
                                        <p:strVal val="visible"/>
                                      </p:to>
                                    </p:set>
                                    <p:animEffect transition="in" filter="wipe(left)">
                                      <p:cBhvr>
                                        <p:cTn id="20" dur="500"/>
                                        <p:tgtEl>
                                          <p:spTgt spid="5">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5">
                                            <p:txEl>
                                              <p:pRg st="1" end="1"/>
                                            </p:txEl>
                                          </p:spTgt>
                                        </p:tgtEl>
                                        <p:attrNameLst>
                                          <p:attrName>style.visibility</p:attrName>
                                        </p:attrNameLst>
                                      </p:cBhvr>
                                      <p:to>
                                        <p:strVal val="visible"/>
                                      </p:to>
                                    </p:set>
                                    <p:animEffect transition="in" filter="wipe(left)">
                                      <p:cBhvr>
                                        <p:cTn id="25"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D3904BC8-B3B8-4DDA-AC34-A7847443B253}"/>
              </a:ext>
            </a:extLst>
          </p:cNvPr>
          <p:cNvSpPr txBox="1"/>
          <p:nvPr/>
        </p:nvSpPr>
        <p:spPr>
          <a:xfrm>
            <a:off x="141514" y="133529"/>
            <a:ext cx="7707086" cy="4401205"/>
          </a:xfrm>
          <a:prstGeom prst="rect">
            <a:avLst/>
          </a:prstGeom>
          <a:noFill/>
        </p:spPr>
        <p:txBody>
          <a:bodyPr wrap="square" rtlCol="0">
            <a:spAutoFit/>
          </a:bodyPr>
          <a:lstStyle/>
          <a:p>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(Ex. 16:16) Moses said to them,</a:t>
            </a:r>
          </a:p>
          <a:p>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“It is the bread the Lord has given you to eat. This is what the Lord has commanded:</a:t>
            </a:r>
          </a:p>
          <a:p>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‘Everyone is to gather as much as they need. Take an </a:t>
            </a:r>
            <a:r>
              <a:rPr lang="en-US" sz="4000" b="1" u="sng" spc="-150" dirty="0" err="1">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omer</a:t>
            </a:r>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 for each person you have in your tent.’”</a:t>
            </a:r>
          </a:p>
        </p:txBody>
      </p:sp>
      <p:sp>
        <p:nvSpPr>
          <p:cNvPr id="2" name="Rounded Rectangle 2">
            <a:extLst>
              <a:ext uri="{FF2B5EF4-FFF2-40B4-BE49-F238E27FC236}">
                <a16:creationId xmlns:a16="http://schemas.microsoft.com/office/drawing/2014/main" xmlns="" id="{2BD82131-26C3-853F-39B7-83DEADE4E190}"/>
              </a:ext>
            </a:extLst>
          </p:cNvPr>
          <p:cNvSpPr/>
          <p:nvPr/>
        </p:nvSpPr>
        <p:spPr>
          <a:xfrm>
            <a:off x="6400800" y="4191000"/>
            <a:ext cx="5257800" cy="1524000"/>
          </a:xfrm>
          <a:prstGeom prst="roundRect">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defRPr/>
            </a:pPr>
            <a:r>
              <a:rPr lang="en-US" sz="44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Two quarts</a:t>
            </a:r>
            <a:endParaRPr lang="en-US" sz="4400" b="1" i="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lvl="0" algn="ctr">
              <a:defRPr/>
            </a:pPr>
            <a:r>
              <a:rPr lang="en-US" sz="2000" b="1" dirty="0">
                <a:solidFill>
                  <a:schemeClr val="accent2">
                    <a:lumMod val="40000"/>
                    <a:lumOff val="6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Douglas Stuart, </a:t>
            </a:r>
            <a:r>
              <a:rPr lang="en-US" sz="2000" b="1" i="1" dirty="0">
                <a:solidFill>
                  <a:schemeClr val="accent2">
                    <a:lumMod val="40000"/>
                    <a:lumOff val="6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Exodus</a:t>
            </a:r>
            <a:r>
              <a:rPr lang="en-US" sz="2000" b="1" dirty="0">
                <a:solidFill>
                  <a:schemeClr val="accent2">
                    <a:lumMod val="40000"/>
                    <a:lumOff val="6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(Nashville: Broadman &amp; Holman Publishers, 2006), 379.</a:t>
            </a:r>
            <a:endParaRPr lang="en-US" sz="800" b="1" dirty="0">
              <a:solidFill>
                <a:schemeClr val="accent2">
                  <a:lumMod val="40000"/>
                  <a:lumOff val="6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xmlns="" id="{56099FF3-0089-3A23-7C17-0F136B3E26A8}"/>
              </a:ext>
            </a:extLst>
          </p:cNvPr>
          <p:cNvSpPr/>
          <p:nvPr/>
        </p:nvSpPr>
        <p:spPr>
          <a:xfrm>
            <a:off x="197269" y="5879542"/>
            <a:ext cx="5441531" cy="762000"/>
          </a:xfrm>
          <a:prstGeom prst="rect">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Test #2. Prolonged hunger</a:t>
            </a:r>
          </a:p>
        </p:txBody>
      </p:sp>
    </p:spTree>
    <p:extLst>
      <p:ext uri="{BB962C8B-B14F-4D97-AF65-F5344CB8AC3E}">
        <p14:creationId xmlns:p14="http://schemas.microsoft.com/office/powerpoint/2010/main" val="2848261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wipe(left)">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wipe(left)">
                                      <p:cBhvr>
                                        <p:cTn id="12" dur="500"/>
                                        <p:tgtEl>
                                          <p:spTgt spid="8">
                                            <p:txEl>
                                              <p:pRg st="2" end="2"/>
                                            </p:txEl>
                                          </p:spTgt>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D3904BC8-B3B8-4DDA-AC34-A7847443B253}"/>
              </a:ext>
            </a:extLst>
          </p:cNvPr>
          <p:cNvSpPr txBox="1"/>
          <p:nvPr/>
        </p:nvSpPr>
        <p:spPr>
          <a:xfrm>
            <a:off x="141514" y="133529"/>
            <a:ext cx="7707086" cy="3170099"/>
          </a:xfrm>
          <a:prstGeom prst="rect">
            <a:avLst/>
          </a:prstGeom>
          <a:noFill/>
        </p:spPr>
        <p:txBody>
          <a:bodyPr wrap="square" rtlCol="0">
            <a:spAutoFit/>
          </a:bodyPr>
          <a:lstStyle/>
          <a:p>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(Ex. 16:17) The Israelites did as they were told. Some gathered much, some little.</a:t>
            </a:r>
          </a:p>
          <a:p>
            <a:r>
              <a:rPr lang="en-US" sz="4000" b="1" spc="-150" baseline="3000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18 </a:t>
            </a:r>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Everyone had gathered just as much as they needed.</a:t>
            </a:r>
          </a:p>
        </p:txBody>
      </p:sp>
      <p:sp>
        <p:nvSpPr>
          <p:cNvPr id="3" name="Rectangle 2">
            <a:extLst>
              <a:ext uri="{FF2B5EF4-FFF2-40B4-BE49-F238E27FC236}">
                <a16:creationId xmlns:a16="http://schemas.microsoft.com/office/drawing/2014/main" xmlns="" id="{AFD8D027-603F-FAC2-B667-A40E4E99F0EF}"/>
              </a:ext>
            </a:extLst>
          </p:cNvPr>
          <p:cNvSpPr/>
          <p:nvPr/>
        </p:nvSpPr>
        <p:spPr>
          <a:xfrm>
            <a:off x="197269" y="5879542"/>
            <a:ext cx="5441531" cy="762000"/>
          </a:xfrm>
          <a:prstGeom prst="rect">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Test #2. Prolonged hunger</a:t>
            </a:r>
          </a:p>
        </p:txBody>
      </p:sp>
    </p:spTree>
    <p:extLst>
      <p:ext uri="{BB962C8B-B14F-4D97-AF65-F5344CB8AC3E}">
        <p14:creationId xmlns:p14="http://schemas.microsoft.com/office/powerpoint/2010/main" val="307519931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wipe(left)">
                                      <p:cBhvr>
                                        <p:cTn id="7"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D3904BC8-B3B8-4DDA-AC34-A7847443B253}"/>
              </a:ext>
            </a:extLst>
          </p:cNvPr>
          <p:cNvSpPr txBox="1"/>
          <p:nvPr/>
        </p:nvSpPr>
        <p:spPr>
          <a:xfrm>
            <a:off x="141514" y="133529"/>
            <a:ext cx="7707086" cy="5632311"/>
          </a:xfrm>
          <a:prstGeom prst="rect">
            <a:avLst/>
          </a:prstGeom>
          <a:noFill/>
        </p:spPr>
        <p:txBody>
          <a:bodyPr wrap="square" rtlCol="0">
            <a:spAutoFit/>
          </a:bodyPr>
          <a:lstStyle/>
          <a:p>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(Ex. 16:19) Then Moses said to them,</a:t>
            </a:r>
          </a:p>
          <a:p>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“No one is to keep any of it until morning.”</a:t>
            </a:r>
          </a:p>
          <a:p>
            <a:r>
              <a:rPr lang="en-US" sz="4000" b="1" spc="-150" baseline="3000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20 </a:t>
            </a:r>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However, </a:t>
            </a:r>
            <a:r>
              <a:rPr lang="en-US" sz="4000" b="1" u="sng"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some of them paid no attention to Moses.</a:t>
            </a:r>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 They kept part of it until morning.</a:t>
            </a:r>
          </a:p>
          <a:p>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But it was full of </a:t>
            </a:r>
            <a:r>
              <a:rPr lang="en-US" sz="4000" b="1" u="sng"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maggots</a:t>
            </a:r>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 and began to </a:t>
            </a:r>
            <a:r>
              <a:rPr lang="en-US" sz="4000" b="1" u="sng"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smell</a:t>
            </a:r>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 So Moses was angry with them.</a:t>
            </a:r>
          </a:p>
        </p:txBody>
      </p:sp>
      <p:sp>
        <p:nvSpPr>
          <p:cNvPr id="3" name="Rectangle 2">
            <a:extLst>
              <a:ext uri="{FF2B5EF4-FFF2-40B4-BE49-F238E27FC236}">
                <a16:creationId xmlns:a16="http://schemas.microsoft.com/office/drawing/2014/main" xmlns="" id="{E520BC3C-AB85-8211-32B5-D92EAE411B1D}"/>
              </a:ext>
            </a:extLst>
          </p:cNvPr>
          <p:cNvSpPr/>
          <p:nvPr/>
        </p:nvSpPr>
        <p:spPr>
          <a:xfrm>
            <a:off x="197269" y="5879542"/>
            <a:ext cx="5441531" cy="762000"/>
          </a:xfrm>
          <a:prstGeom prst="rect">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Test #2. Prolonged hunger</a:t>
            </a:r>
          </a:p>
        </p:txBody>
      </p:sp>
    </p:spTree>
    <p:extLst>
      <p:ext uri="{BB962C8B-B14F-4D97-AF65-F5344CB8AC3E}">
        <p14:creationId xmlns:p14="http://schemas.microsoft.com/office/powerpoint/2010/main" val="320800588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wipe(left)">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wipe(left)">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Effect transition="in" filter="wipe(left)">
                                      <p:cBhvr>
                                        <p:cTn id="17"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D3904BC8-B3B8-4DDA-AC34-A7847443B253}"/>
              </a:ext>
            </a:extLst>
          </p:cNvPr>
          <p:cNvSpPr txBox="1"/>
          <p:nvPr/>
        </p:nvSpPr>
        <p:spPr>
          <a:xfrm>
            <a:off x="141514" y="133529"/>
            <a:ext cx="7707086" cy="2554545"/>
          </a:xfrm>
          <a:prstGeom prst="rect">
            <a:avLst/>
          </a:prstGeom>
          <a:noFill/>
        </p:spPr>
        <p:txBody>
          <a:bodyPr wrap="square" rtlCol="0">
            <a:spAutoFit/>
          </a:bodyPr>
          <a:lstStyle/>
          <a:p>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(Ex. 16:21) Each morning everyone gathered as much as they needed, and when the sun grew hot, it melted away.</a:t>
            </a:r>
          </a:p>
        </p:txBody>
      </p:sp>
      <p:sp>
        <p:nvSpPr>
          <p:cNvPr id="4" name="Rectangle 3">
            <a:extLst>
              <a:ext uri="{FF2B5EF4-FFF2-40B4-BE49-F238E27FC236}">
                <a16:creationId xmlns:a16="http://schemas.microsoft.com/office/drawing/2014/main" xmlns="" id="{4551F7A4-9173-1D53-A653-958381E3D35E}"/>
              </a:ext>
            </a:extLst>
          </p:cNvPr>
          <p:cNvSpPr/>
          <p:nvPr/>
        </p:nvSpPr>
        <p:spPr>
          <a:xfrm>
            <a:off x="197269" y="5879542"/>
            <a:ext cx="5441531" cy="762000"/>
          </a:xfrm>
          <a:prstGeom prst="rect">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Test #2. Prolonged hunger</a:t>
            </a:r>
          </a:p>
        </p:txBody>
      </p:sp>
    </p:spTree>
    <p:extLst>
      <p:ext uri="{BB962C8B-B14F-4D97-AF65-F5344CB8AC3E}">
        <p14:creationId xmlns:p14="http://schemas.microsoft.com/office/powerpoint/2010/main" val="189440240"/>
      </p:ext>
    </p:extLst>
  </p:cSld>
  <p:clrMapOvr>
    <a:masterClrMapping/>
  </p:clrMapOvr>
  <p:transition>
    <p:wipe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D3904BC8-B3B8-4DDA-AC34-A7847443B253}"/>
              </a:ext>
            </a:extLst>
          </p:cNvPr>
          <p:cNvSpPr txBox="1"/>
          <p:nvPr/>
        </p:nvSpPr>
        <p:spPr>
          <a:xfrm>
            <a:off x="141514" y="133529"/>
            <a:ext cx="7707086" cy="4401205"/>
          </a:xfrm>
          <a:prstGeom prst="rect">
            <a:avLst/>
          </a:prstGeom>
          <a:noFill/>
        </p:spPr>
        <p:txBody>
          <a:bodyPr wrap="square" rtlCol="0">
            <a:spAutoFit/>
          </a:bodyPr>
          <a:lstStyle/>
          <a:p>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(Ex. 16:22) On the sixth day, they gathered twice as much…</a:t>
            </a:r>
          </a:p>
          <a:p>
            <a:r>
              <a:rPr lang="en-US" sz="4000" b="1" spc="-150" baseline="3000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24 </a:t>
            </a:r>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They saved it until morning, and it did not stink or get maggots in it.</a:t>
            </a:r>
          </a:p>
          <a:p>
            <a:r>
              <a:rPr lang="en-US" sz="4000" b="1" spc="-150" baseline="3000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26 </a:t>
            </a:r>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Moses said, “Six days you are to gather it, but on the seventh day, the Sabbath, there will not be any.”</a:t>
            </a:r>
          </a:p>
        </p:txBody>
      </p:sp>
      <p:sp>
        <p:nvSpPr>
          <p:cNvPr id="3" name="Rectangle 2">
            <a:extLst>
              <a:ext uri="{FF2B5EF4-FFF2-40B4-BE49-F238E27FC236}">
                <a16:creationId xmlns:a16="http://schemas.microsoft.com/office/drawing/2014/main" xmlns="" id="{A1685CFA-0C50-FBCC-AECD-B679160BD7E5}"/>
              </a:ext>
            </a:extLst>
          </p:cNvPr>
          <p:cNvSpPr/>
          <p:nvPr/>
        </p:nvSpPr>
        <p:spPr>
          <a:xfrm>
            <a:off x="197269" y="5879542"/>
            <a:ext cx="5441531" cy="762000"/>
          </a:xfrm>
          <a:prstGeom prst="rect">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Test #2. Prolonged hunger</a:t>
            </a:r>
          </a:p>
        </p:txBody>
      </p:sp>
    </p:spTree>
    <p:extLst>
      <p:ext uri="{BB962C8B-B14F-4D97-AF65-F5344CB8AC3E}">
        <p14:creationId xmlns:p14="http://schemas.microsoft.com/office/powerpoint/2010/main" val="381106210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wipe(left)">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wipe(left)">
                                      <p:cBhvr>
                                        <p:cTn id="12"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D3904BC8-B3B8-4DDA-AC34-A7847443B253}"/>
              </a:ext>
            </a:extLst>
          </p:cNvPr>
          <p:cNvSpPr txBox="1"/>
          <p:nvPr/>
        </p:nvSpPr>
        <p:spPr>
          <a:xfrm>
            <a:off x="141514" y="133529"/>
            <a:ext cx="7707086" cy="5016758"/>
          </a:xfrm>
          <a:prstGeom prst="rect">
            <a:avLst/>
          </a:prstGeom>
          <a:noFill/>
        </p:spPr>
        <p:txBody>
          <a:bodyPr wrap="square" rtlCol="0">
            <a:spAutoFit/>
          </a:bodyPr>
          <a:lstStyle/>
          <a:p>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(Ex. 16:27) Nevertheless, some of the people went out on the seventh day to gather it, but they found none.</a:t>
            </a:r>
          </a:p>
          <a:p>
            <a:r>
              <a:rPr lang="en-US" sz="4000" b="1" spc="-150" baseline="3000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28 </a:t>
            </a:r>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The Lord said to Moses,</a:t>
            </a:r>
          </a:p>
          <a:p>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“How long will you refuse to keep my commands and my instructions?”</a:t>
            </a:r>
          </a:p>
          <a:p>
            <a:r>
              <a:rPr lang="en-US" sz="4000" b="1" spc="-150" baseline="3000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30 </a:t>
            </a:r>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So the people rested on the seventh day.</a:t>
            </a:r>
          </a:p>
        </p:txBody>
      </p:sp>
      <p:sp>
        <p:nvSpPr>
          <p:cNvPr id="5" name="Rectangle 4">
            <a:extLst>
              <a:ext uri="{FF2B5EF4-FFF2-40B4-BE49-F238E27FC236}">
                <a16:creationId xmlns:a16="http://schemas.microsoft.com/office/drawing/2014/main" xmlns="" id="{0187A61C-10EF-0BED-74AC-C10A6E7E729A}"/>
              </a:ext>
            </a:extLst>
          </p:cNvPr>
          <p:cNvSpPr/>
          <p:nvPr/>
        </p:nvSpPr>
        <p:spPr>
          <a:xfrm>
            <a:off x="197269" y="5879542"/>
            <a:ext cx="5441531" cy="762000"/>
          </a:xfrm>
          <a:prstGeom prst="rect">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Test #2. Prolonged hunger</a:t>
            </a:r>
          </a:p>
        </p:txBody>
      </p:sp>
      <p:sp>
        <p:nvSpPr>
          <p:cNvPr id="6" name="Rounded Rectangle 2">
            <a:extLst>
              <a:ext uri="{FF2B5EF4-FFF2-40B4-BE49-F238E27FC236}">
                <a16:creationId xmlns:a16="http://schemas.microsoft.com/office/drawing/2014/main" xmlns="" id="{00656C1C-38A7-44A9-F29C-D2DB3B9B753B}"/>
              </a:ext>
            </a:extLst>
          </p:cNvPr>
          <p:cNvSpPr/>
          <p:nvPr/>
        </p:nvSpPr>
        <p:spPr>
          <a:xfrm>
            <a:off x="5715000" y="4419600"/>
            <a:ext cx="6248400" cy="2536378"/>
          </a:xfrm>
          <a:prstGeom prst="roundRect">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defRPr/>
            </a:pPr>
            <a:r>
              <a:rPr lang="en-US" sz="48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people preferred to </a:t>
            </a:r>
            <a:r>
              <a:rPr lang="en-US" sz="4800" b="1" i="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work</a:t>
            </a:r>
            <a:r>
              <a:rPr lang="en-US" sz="48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rather than </a:t>
            </a:r>
            <a:r>
              <a:rPr lang="en-US" sz="4800" b="1" i="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enjoy God’s gift</a:t>
            </a:r>
            <a:r>
              <a:rPr lang="en-US" sz="48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of rest.</a:t>
            </a:r>
            <a:endParaRPr lang="en-US" sz="900" b="1" dirty="0">
              <a:solidFill>
                <a:schemeClr val="accent2">
                  <a:lumMod val="40000"/>
                  <a:lumOff val="6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6880205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wipe(left)">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wipe(left)">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Effect transition="in" filter="wipe(left)">
                                      <p:cBhvr>
                                        <p:cTn id="17" dur="500"/>
                                        <p:tgtEl>
                                          <p:spTgt spid="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D3904BC8-B3B8-4DDA-AC34-A7847443B253}"/>
              </a:ext>
            </a:extLst>
          </p:cNvPr>
          <p:cNvSpPr txBox="1"/>
          <p:nvPr/>
        </p:nvSpPr>
        <p:spPr>
          <a:xfrm>
            <a:off x="141514" y="133529"/>
            <a:ext cx="7249886" cy="4401205"/>
          </a:xfrm>
          <a:prstGeom prst="rect">
            <a:avLst/>
          </a:prstGeom>
          <a:noFill/>
        </p:spPr>
        <p:txBody>
          <a:bodyPr wrap="square" rtlCol="0">
            <a:spAutoFit/>
          </a:bodyPr>
          <a:lstStyle/>
          <a:p>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(Ex. 17:1) The whole Israelite community set out from the Desert of Sin, traveling from place to place as the Lord commanded.</a:t>
            </a:r>
          </a:p>
          <a:p>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They camped at Rephidim,</a:t>
            </a:r>
          </a:p>
          <a:p>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but there was </a:t>
            </a:r>
            <a:r>
              <a:rPr lang="en-US" sz="4000" b="1" u="sng"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no water</a:t>
            </a:r>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 for the people to drink.</a:t>
            </a:r>
          </a:p>
        </p:txBody>
      </p:sp>
      <p:sp>
        <p:nvSpPr>
          <p:cNvPr id="3" name="Rectangle 2">
            <a:extLst>
              <a:ext uri="{FF2B5EF4-FFF2-40B4-BE49-F238E27FC236}">
                <a16:creationId xmlns:a16="http://schemas.microsoft.com/office/drawing/2014/main" xmlns="" id="{48075E66-279D-7548-4AE8-51E732DF0B1B}"/>
              </a:ext>
            </a:extLst>
          </p:cNvPr>
          <p:cNvSpPr/>
          <p:nvPr/>
        </p:nvSpPr>
        <p:spPr>
          <a:xfrm>
            <a:off x="3474027" y="2629996"/>
            <a:ext cx="2240973" cy="654487"/>
          </a:xfrm>
          <a:prstGeom prst="rect">
            <a:avLst/>
          </a:prstGeom>
          <a:noFill/>
          <a:ln w="76200">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2">
            <a:extLst>
              <a:ext uri="{FF2B5EF4-FFF2-40B4-BE49-F238E27FC236}">
                <a16:creationId xmlns:a16="http://schemas.microsoft.com/office/drawing/2014/main" xmlns="" id="{3334E0D9-AF92-F2C1-ECE4-6B7E251C839E}"/>
              </a:ext>
            </a:extLst>
          </p:cNvPr>
          <p:cNvSpPr/>
          <p:nvPr/>
        </p:nvSpPr>
        <p:spPr>
          <a:xfrm>
            <a:off x="6418613" y="2057400"/>
            <a:ext cx="5257800" cy="1492967"/>
          </a:xfrm>
          <a:prstGeom prst="roundRect">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defRPr/>
            </a:pPr>
            <a:r>
              <a:rPr lang="en-US" sz="44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Last stop before Sinai.</a:t>
            </a:r>
          </a:p>
          <a:p>
            <a:pPr lvl="0" algn="ctr">
              <a:defRPr/>
            </a:pPr>
            <a:r>
              <a:rPr lang="en-US" sz="2800" b="1" dirty="0">
                <a:solidFill>
                  <a:schemeClr val="accent2">
                    <a:lumMod val="40000"/>
                    <a:lumOff val="6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Exodus 19:1-2; Numbers 33:15</a:t>
            </a:r>
            <a:endParaRPr lang="en-US" sz="400" b="1" dirty="0">
              <a:solidFill>
                <a:schemeClr val="accent2">
                  <a:lumMod val="40000"/>
                  <a:lumOff val="6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xmlns="" id="{B01550FC-7BD1-BE2E-48E5-8C96CF6B78FA}"/>
              </a:ext>
            </a:extLst>
          </p:cNvPr>
          <p:cNvSpPr/>
          <p:nvPr/>
        </p:nvSpPr>
        <p:spPr>
          <a:xfrm>
            <a:off x="197269" y="5879542"/>
            <a:ext cx="5441531" cy="762000"/>
          </a:xfrm>
          <a:prstGeom prst="rect">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Test #3. No water!</a:t>
            </a:r>
          </a:p>
        </p:txBody>
      </p:sp>
    </p:spTree>
    <p:extLst>
      <p:ext uri="{BB962C8B-B14F-4D97-AF65-F5344CB8AC3E}">
        <p14:creationId xmlns:p14="http://schemas.microsoft.com/office/powerpoint/2010/main" val="3012397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wipe(left)">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wipe(left)">
                                      <p:cBhvr>
                                        <p:cTn id="17" dur="500"/>
                                        <p:tgtEl>
                                          <p:spTgt spid="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left)">
                                      <p:cBhvr>
                                        <p:cTn id="22" dur="500"/>
                                        <p:tgtEl>
                                          <p:spTgt spid="3"/>
                                        </p:tgtEl>
                                      </p:cBhvr>
                                    </p:animEffect>
                                  </p:childTnLst>
                                </p:cTn>
                              </p:par>
                            </p:childTnLst>
                          </p:cTn>
                        </p:par>
                        <p:par>
                          <p:cTn id="23" fill="hold">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wipe(left)">
                                      <p:cBhvr>
                                        <p:cTn id="26" dur="5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8">
                                            <p:txEl>
                                              <p:pRg st="2" end="2"/>
                                            </p:txEl>
                                          </p:spTgt>
                                        </p:tgtEl>
                                        <p:attrNameLst>
                                          <p:attrName>style.visibility</p:attrName>
                                        </p:attrNameLst>
                                      </p:cBhvr>
                                      <p:to>
                                        <p:strVal val="visible"/>
                                      </p:to>
                                    </p:set>
                                    <p:animEffect transition="in" filter="wipe(left)">
                                      <p:cBhvr>
                                        <p:cTn id="31"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D3904BC8-B3B8-4DDA-AC34-A7847443B253}"/>
              </a:ext>
            </a:extLst>
          </p:cNvPr>
          <p:cNvSpPr txBox="1"/>
          <p:nvPr/>
        </p:nvSpPr>
        <p:spPr>
          <a:xfrm>
            <a:off x="141514" y="133529"/>
            <a:ext cx="7783286" cy="3785652"/>
          </a:xfrm>
          <a:prstGeom prst="rect">
            <a:avLst/>
          </a:prstGeom>
          <a:noFill/>
        </p:spPr>
        <p:txBody>
          <a:bodyPr wrap="square" rtlCol="0">
            <a:spAutoFit/>
          </a:bodyPr>
          <a:lstStyle/>
          <a:p>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(Ex. 17:2) So they quarreled with Moses and said,</a:t>
            </a:r>
          </a:p>
          <a:p>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“Give us water to drink.”</a:t>
            </a:r>
          </a:p>
          <a:p>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Moses replied,</a:t>
            </a:r>
          </a:p>
          <a:p>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“Why do you quarrel with me?</a:t>
            </a:r>
          </a:p>
          <a:p>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Why do you put the Lord to the test?”</a:t>
            </a:r>
          </a:p>
        </p:txBody>
      </p:sp>
      <p:sp>
        <p:nvSpPr>
          <p:cNvPr id="2" name="Rectangle 1">
            <a:extLst>
              <a:ext uri="{FF2B5EF4-FFF2-40B4-BE49-F238E27FC236}">
                <a16:creationId xmlns:a16="http://schemas.microsoft.com/office/drawing/2014/main" xmlns="" id="{5D183187-3D47-4387-0D28-1F3443324DCF}"/>
              </a:ext>
            </a:extLst>
          </p:cNvPr>
          <p:cNvSpPr/>
          <p:nvPr/>
        </p:nvSpPr>
        <p:spPr>
          <a:xfrm>
            <a:off x="3768436" y="218209"/>
            <a:ext cx="2133600" cy="654487"/>
          </a:xfrm>
          <a:prstGeom prst="rect">
            <a:avLst/>
          </a:prstGeom>
          <a:noFill/>
          <a:ln w="76200">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xmlns="" id="{BB052163-7C0B-8D6A-B898-7D3DC6C928F3}"/>
              </a:ext>
            </a:extLst>
          </p:cNvPr>
          <p:cNvSpPr/>
          <p:nvPr/>
        </p:nvSpPr>
        <p:spPr>
          <a:xfrm>
            <a:off x="2966357" y="2622113"/>
            <a:ext cx="1681843" cy="654487"/>
          </a:xfrm>
          <a:prstGeom prst="rect">
            <a:avLst/>
          </a:prstGeom>
          <a:noFill/>
          <a:ln w="76200">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xmlns="" id="{E22BF522-3CCA-8958-543C-A7BF05A10DE7}"/>
              </a:ext>
            </a:extLst>
          </p:cNvPr>
          <p:cNvSpPr/>
          <p:nvPr/>
        </p:nvSpPr>
        <p:spPr>
          <a:xfrm>
            <a:off x="197269" y="5879542"/>
            <a:ext cx="5441531" cy="762000"/>
          </a:xfrm>
          <a:prstGeom prst="rect">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Test #3. No water!</a:t>
            </a:r>
          </a:p>
        </p:txBody>
      </p:sp>
      <p:sp>
        <p:nvSpPr>
          <p:cNvPr id="11" name="Rounded Rectangle 2">
            <a:extLst>
              <a:ext uri="{FF2B5EF4-FFF2-40B4-BE49-F238E27FC236}">
                <a16:creationId xmlns:a16="http://schemas.microsoft.com/office/drawing/2014/main" xmlns="" id="{A5C5B157-0570-0837-C4BB-F91A6476DECD}"/>
              </a:ext>
            </a:extLst>
          </p:cNvPr>
          <p:cNvSpPr/>
          <p:nvPr/>
        </p:nvSpPr>
        <p:spPr>
          <a:xfrm>
            <a:off x="339436" y="3902448"/>
            <a:ext cx="8991600" cy="1868731"/>
          </a:xfrm>
          <a:prstGeom prst="roundRect">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“Quarreled” (</a:t>
            </a:r>
            <a:r>
              <a:rPr kumimoji="0" lang="en-US" sz="4000" b="1" i="1" u="none" strike="noStrike" kern="1200" cap="none" spc="-150" normalizeH="0" baseline="0" noProof="0" dirty="0" err="1">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rîḇ</a:t>
            </a:r>
            <a:r>
              <a:rPr kumimoji="0" lang="en-US" sz="40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refers to “litigation” or a “case taken to court.”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C0504D">
                    <a:lumMod val="40000"/>
                    <a:lumOff val="6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John I. Durham, </a:t>
            </a:r>
            <a:r>
              <a:rPr kumimoji="0" lang="en-US" sz="2400" b="1" i="1" u="none" strike="noStrike" kern="1200" cap="none" spc="0" normalizeH="0" baseline="0" noProof="0" dirty="0">
                <a:ln>
                  <a:noFill/>
                </a:ln>
                <a:solidFill>
                  <a:srgbClr val="C0504D">
                    <a:lumMod val="40000"/>
                    <a:lumOff val="6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Exodus</a:t>
            </a:r>
            <a:r>
              <a:rPr kumimoji="0" lang="en-US" sz="2400" b="1" i="0" u="none" strike="noStrike" kern="1200" cap="none" spc="0" normalizeH="0" baseline="0" noProof="0" dirty="0">
                <a:ln>
                  <a:noFill/>
                </a:ln>
                <a:solidFill>
                  <a:srgbClr val="C0504D">
                    <a:lumMod val="40000"/>
                    <a:lumOff val="6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(Dallas: Word, Incorporated, 1987), 230.</a:t>
            </a:r>
            <a:endParaRPr kumimoji="0" lang="en-US" sz="300" b="1" i="0" u="none" strike="noStrike" kern="1200" cap="none" spc="0" normalizeH="0" baseline="0" noProof="0" dirty="0">
              <a:ln>
                <a:noFill/>
              </a:ln>
              <a:solidFill>
                <a:srgbClr val="C0504D">
                  <a:lumMod val="40000"/>
                  <a:lumOff val="6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94918335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wipe(left)">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wipe(left)">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Effect transition="in" filter="wipe(left)">
                                      <p:cBhvr>
                                        <p:cTn id="17" dur="500"/>
                                        <p:tgtEl>
                                          <p:spTgt spid="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8">
                                            <p:txEl>
                                              <p:pRg st="4" end="4"/>
                                            </p:txEl>
                                          </p:spTgt>
                                        </p:tgtEl>
                                        <p:attrNameLst>
                                          <p:attrName>style.visibility</p:attrName>
                                        </p:attrNameLst>
                                      </p:cBhvr>
                                      <p:to>
                                        <p:strVal val="visible"/>
                                      </p:to>
                                    </p:set>
                                    <p:animEffect transition="in" filter="wipe(left)">
                                      <p:cBhvr>
                                        <p:cTn id="22" dur="500"/>
                                        <p:tgtEl>
                                          <p:spTgt spid="8">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500"/>
                                        <p:tgtEl>
                                          <p:spTgt spid="2"/>
                                        </p:tgtEl>
                                      </p:cBhvr>
                                    </p:animEffect>
                                  </p:childTnLst>
                                </p:cTn>
                              </p:par>
                            </p:childTnLst>
                          </p:cTn>
                        </p:par>
                        <p:par>
                          <p:cTn id="28" fill="hold">
                            <p:stCondLst>
                              <p:cond delay="500"/>
                            </p:stCondLst>
                            <p:childTnLst>
                              <p:par>
                                <p:cTn id="29" presetID="22" presetClass="entr" presetSubtype="8" fill="hold" grpId="0"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left)">
                                      <p:cBhvr>
                                        <p:cTn id="31" dur="500"/>
                                        <p:tgtEl>
                                          <p:spTgt spid="4"/>
                                        </p:tgtEl>
                                      </p:cBhvr>
                                    </p:animEffect>
                                  </p:childTnLst>
                                </p:cTn>
                              </p:par>
                            </p:childTnLst>
                          </p:cTn>
                        </p:par>
                        <p:par>
                          <p:cTn id="32" fill="hold">
                            <p:stCondLst>
                              <p:cond delay="1000"/>
                            </p:stCondLst>
                            <p:childTnLst>
                              <p:par>
                                <p:cTn id="33" presetID="22" presetClass="entr" presetSubtype="8"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ipe(left)">
                                      <p:cBhvr>
                                        <p:cTn id="3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1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D3904BC8-B3B8-4DDA-AC34-A7847443B253}"/>
              </a:ext>
            </a:extLst>
          </p:cNvPr>
          <p:cNvSpPr txBox="1"/>
          <p:nvPr/>
        </p:nvSpPr>
        <p:spPr>
          <a:xfrm>
            <a:off x="141514" y="133529"/>
            <a:ext cx="7783286" cy="3785652"/>
          </a:xfrm>
          <a:prstGeom prst="rect">
            <a:avLst/>
          </a:prstGeom>
          <a:noFill/>
        </p:spPr>
        <p:txBody>
          <a:bodyPr wrap="square" rtlCol="0">
            <a:spAutoFit/>
          </a:bodyPr>
          <a:lstStyle/>
          <a:p>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(Ex. 17:2) So they quarreled with Moses and said,</a:t>
            </a:r>
          </a:p>
          <a:p>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“Give us water to drink.”</a:t>
            </a:r>
          </a:p>
          <a:p>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Moses replied,</a:t>
            </a:r>
          </a:p>
          <a:p>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“Why do you quarrel with me?</a:t>
            </a:r>
          </a:p>
          <a:p>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Why do you put the Lord to the test?”</a:t>
            </a:r>
          </a:p>
        </p:txBody>
      </p:sp>
      <p:sp>
        <p:nvSpPr>
          <p:cNvPr id="2" name="Rectangle 1">
            <a:extLst>
              <a:ext uri="{FF2B5EF4-FFF2-40B4-BE49-F238E27FC236}">
                <a16:creationId xmlns:a16="http://schemas.microsoft.com/office/drawing/2014/main" xmlns="" id="{5D183187-3D47-4387-0D28-1F3443324DCF}"/>
              </a:ext>
            </a:extLst>
          </p:cNvPr>
          <p:cNvSpPr/>
          <p:nvPr/>
        </p:nvSpPr>
        <p:spPr>
          <a:xfrm>
            <a:off x="3768436" y="218209"/>
            <a:ext cx="2133600" cy="654487"/>
          </a:xfrm>
          <a:prstGeom prst="rect">
            <a:avLst/>
          </a:prstGeom>
          <a:noFill/>
          <a:ln w="76200">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xmlns="" id="{BB052163-7C0B-8D6A-B898-7D3DC6C928F3}"/>
              </a:ext>
            </a:extLst>
          </p:cNvPr>
          <p:cNvSpPr/>
          <p:nvPr/>
        </p:nvSpPr>
        <p:spPr>
          <a:xfrm>
            <a:off x="2966357" y="2622113"/>
            <a:ext cx="1681843" cy="654487"/>
          </a:xfrm>
          <a:prstGeom prst="rect">
            <a:avLst/>
          </a:prstGeom>
          <a:noFill/>
          <a:ln w="76200">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xmlns="" id="{E22BF522-3CCA-8958-543C-A7BF05A10DE7}"/>
              </a:ext>
            </a:extLst>
          </p:cNvPr>
          <p:cNvSpPr/>
          <p:nvPr/>
        </p:nvSpPr>
        <p:spPr>
          <a:xfrm>
            <a:off x="197269" y="5879542"/>
            <a:ext cx="5441531" cy="762000"/>
          </a:xfrm>
          <a:prstGeom prst="rect">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Test #3. No water!</a:t>
            </a:r>
          </a:p>
        </p:txBody>
      </p:sp>
      <p:sp>
        <p:nvSpPr>
          <p:cNvPr id="11" name="Rounded Rectangle 2">
            <a:extLst>
              <a:ext uri="{FF2B5EF4-FFF2-40B4-BE49-F238E27FC236}">
                <a16:creationId xmlns:a16="http://schemas.microsoft.com/office/drawing/2014/main" xmlns="" id="{A5C5B157-0570-0837-C4BB-F91A6476DECD}"/>
              </a:ext>
            </a:extLst>
          </p:cNvPr>
          <p:cNvSpPr/>
          <p:nvPr/>
        </p:nvSpPr>
        <p:spPr>
          <a:xfrm>
            <a:off x="339436" y="3939250"/>
            <a:ext cx="8991600" cy="1868731"/>
          </a:xfrm>
          <a:prstGeom prst="roundRect">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“Quarreled” (</a:t>
            </a:r>
            <a:r>
              <a:rPr kumimoji="0" lang="en-US" sz="4000" b="1" i="1" u="none" strike="noStrike" kern="1200" cap="none" spc="-150" normalizeH="0" baseline="0" noProof="0" dirty="0" err="1">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rîḇ</a:t>
            </a:r>
            <a:r>
              <a:rPr kumimoji="0" lang="en-US" sz="40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refers to “litigation” or a “case taken to court.”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C0504D">
                    <a:lumMod val="40000"/>
                    <a:lumOff val="6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John I. Durham, </a:t>
            </a:r>
            <a:r>
              <a:rPr kumimoji="0" lang="en-US" sz="2400" b="1" i="1" u="none" strike="noStrike" kern="1200" cap="none" spc="0" normalizeH="0" baseline="0" noProof="0" dirty="0">
                <a:ln>
                  <a:noFill/>
                </a:ln>
                <a:solidFill>
                  <a:srgbClr val="C0504D">
                    <a:lumMod val="40000"/>
                    <a:lumOff val="6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Exodus</a:t>
            </a:r>
            <a:r>
              <a:rPr kumimoji="0" lang="en-US" sz="2400" b="1" i="0" u="none" strike="noStrike" kern="1200" cap="none" spc="0" normalizeH="0" baseline="0" noProof="0" dirty="0">
                <a:ln>
                  <a:noFill/>
                </a:ln>
                <a:solidFill>
                  <a:srgbClr val="C0504D">
                    <a:lumMod val="40000"/>
                    <a:lumOff val="6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(Dallas: Word, Incorporated, 1987), 230.</a:t>
            </a:r>
            <a:endParaRPr kumimoji="0" lang="en-US" sz="300" b="1" i="0" u="none" strike="noStrike" kern="1200" cap="none" spc="0" normalizeH="0" baseline="0" noProof="0" dirty="0">
              <a:ln>
                <a:noFill/>
              </a:ln>
              <a:solidFill>
                <a:srgbClr val="C0504D">
                  <a:lumMod val="40000"/>
                  <a:lumOff val="6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12" name="Rounded Rectangle 2">
            <a:extLst>
              <a:ext uri="{FF2B5EF4-FFF2-40B4-BE49-F238E27FC236}">
                <a16:creationId xmlns:a16="http://schemas.microsoft.com/office/drawing/2014/main" xmlns="" id="{3D15879F-090E-A801-EC2F-F5EF6EA5171D}"/>
              </a:ext>
            </a:extLst>
          </p:cNvPr>
          <p:cNvSpPr/>
          <p:nvPr/>
        </p:nvSpPr>
        <p:spPr>
          <a:xfrm>
            <a:off x="4508417" y="589361"/>
            <a:ext cx="7226383" cy="3538939"/>
          </a:xfrm>
          <a:prstGeom prst="roundRect">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lvl="0">
              <a:defRPr/>
            </a:pPr>
            <a:r>
              <a:rPr lang="en-US" sz="36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Hebrew prophets repeatedly used this word “to describe God’s litigation and case against his people.”</a:t>
            </a:r>
          </a:p>
          <a:p>
            <a:pPr marL="228600" lvl="0">
              <a:defRPr/>
            </a:pPr>
            <a:r>
              <a:rPr kumimoji="0" lang="en-US" sz="2400" b="1" u="none" strike="noStrike" kern="1200" cap="none" normalizeH="0" baseline="0" noProof="0" dirty="0">
                <a:ln>
                  <a:noFill/>
                </a:ln>
                <a:solidFill>
                  <a:schemeClr val="accent2">
                    <a:lumMod val="40000"/>
                    <a:lumOff val="60000"/>
                  </a:scheme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See Isaiah 3:13; Jeremiah 50:34; cf. Exodus 23:1-2, 6; Deuteronomy 25:1; Proverbs 25:8-9.</a:t>
            </a:r>
          </a:p>
          <a:p>
            <a:pPr marL="228600" lvl="0">
              <a:defRPr/>
            </a:pPr>
            <a:r>
              <a:rPr kumimoji="0" lang="en-US" sz="2400" b="1" u="none" strike="noStrike" kern="1200" cap="none" normalizeH="0" baseline="0" noProof="0" dirty="0">
                <a:ln>
                  <a:noFill/>
                </a:ln>
                <a:solidFill>
                  <a:schemeClr val="accent2">
                    <a:lumMod val="40000"/>
                    <a:lumOff val="60000"/>
                  </a:scheme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Walter Kaiser, </a:t>
            </a:r>
            <a:r>
              <a:rPr kumimoji="0" lang="en-US" sz="2400" b="1" i="1" u="none" strike="noStrike" kern="1200" cap="none" normalizeH="0" baseline="0" noProof="0" dirty="0">
                <a:ln>
                  <a:noFill/>
                </a:ln>
                <a:solidFill>
                  <a:schemeClr val="accent2">
                    <a:lumMod val="40000"/>
                    <a:lumOff val="60000"/>
                  </a:scheme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Exodus</a:t>
            </a:r>
            <a:r>
              <a:rPr kumimoji="0" lang="en-US" sz="2400" b="1" u="none" strike="noStrike" kern="1200" cap="none" normalizeH="0" baseline="0" noProof="0" dirty="0">
                <a:ln>
                  <a:noFill/>
                </a:ln>
                <a:solidFill>
                  <a:schemeClr val="accent2">
                    <a:lumMod val="40000"/>
                    <a:lumOff val="60000"/>
                  </a:scheme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(Grand Rapids, MI: Zondervan Publishing House, 1990), 407.</a:t>
            </a:r>
          </a:p>
        </p:txBody>
      </p:sp>
    </p:spTree>
    <p:extLst>
      <p:ext uri="{BB962C8B-B14F-4D97-AF65-F5344CB8AC3E}">
        <p14:creationId xmlns:p14="http://schemas.microsoft.com/office/powerpoint/2010/main" val="126486756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wipe(left)">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wipe(left)">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Effect transition="in" filter="wipe(left)">
                                      <p:cBhvr>
                                        <p:cTn id="17" dur="500"/>
                                        <p:tgtEl>
                                          <p:spTgt spid="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8">
                                            <p:txEl>
                                              <p:pRg st="4" end="4"/>
                                            </p:txEl>
                                          </p:spTgt>
                                        </p:tgtEl>
                                        <p:attrNameLst>
                                          <p:attrName>style.visibility</p:attrName>
                                        </p:attrNameLst>
                                      </p:cBhvr>
                                      <p:to>
                                        <p:strVal val="visible"/>
                                      </p:to>
                                    </p:set>
                                    <p:animEffect transition="in" filter="wipe(left)">
                                      <p:cBhvr>
                                        <p:cTn id="22" dur="500"/>
                                        <p:tgtEl>
                                          <p:spTgt spid="8">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500"/>
                                        <p:tgtEl>
                                          <p:spTgt spid="2"/>
                                        </p:tgtEl>
                                      </p:cBhvr>
                                    </p:animEffect>
                                  </p:childTnLst>
                                </p:cTn>
                              </p:par>
                            </p:childTnLst>
                          </p:cTn>
                        </p:par>
                        <p:par>
                          <p:cTn id="28" fill="hold">
                            <p:stCondLst>
                              <p:cond delay="500"/>
                            </p:stCondLst>
                            <p:childTnLst>
                              <p:par>
                                <p:cTn id="29" presetID="22" presetClass="entr" presetSubtype="8" fill="hold" grpId="0"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left)">
                                      <p:cBhvr>
                                        <p:cTn id="31" dur="500"/>
                                        <p:tgtEl>
                                          <p:spTgt spid="4"/>
                                        </p:tgtEl>
                                      </p:cBhvr>
                                    </p:animEffect>
                                  </p:childTnLst>
                                </p:cTn>
                              </p:par>
                            </p:childTnLst>
                          </p:cTn>
                        </p:par>
                        <p:par>
                          <p:cTn id="32" fill="hold">
                            <p:stCondLst>
                              <p:cond delay="1000"/>
                            </p:stCondLst>
                            <p:childTnLst>
                              <p:par>
                                <p:cTn id="33" presetID="22" presetClass="entr" presetSubtype="8"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ipe(left)">
                                      <p:cBhvr>
                                        <p:cTn id="35" dur="5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wipe(left)">
                                      <p:cBhvr>
                                        <p:cTn id="4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11" grpId="0" animBg="1"/>
      <p:bldP spid="1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D3904BC8-B3B8-4DDA-AC34-A7847443B253}"/>
              </a:ext>
            </a:extLst>
          </p:cNvPr>
          <p:cNvSpPr txBox="1"/>
          <p:nvPr/>
        </p:nvSpPr>
        <p:spPr>
          <a:xfrm>
            <a:off x="141514" y="133529"/>
            <a:ext cx="7707086" cy="5632311"/>
          </a:xfrm>
          <a:prstGeom prst="rect">
            <a:avLst/>
          </a:prstGeom>
          <a:noFill/>
        </p:spPr>
        <p:txBody>
          <a:bodyPr wrap="square" rtlCol="0">
            <a:spAutoFit/>
          </a:bodyPr>
          <a:lstStyle/>
          <a:p>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(Ex. 15:22) Then Moses led Israel from the Red Sea and they went into the Desert of </a:t>
            </a:r>
            <a:r>
              <a:rPr lang="en-US" sz="4000" b="1" spc="-150" dirty="0" err="1">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Shur</a:t>
            </a:r>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a:t>
            </a:r>
          </a:p>
          <a:p>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For three days they traveled</a:t>
            </a:r>
          </a:p>
          <a:p>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in the </a:t>
            </a:r>
            <a:r>
              <a:rPr lang="en-US" sz="4000" b="1" u="sng"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desert</a:t>
            </a:r>
          </a:p>
          <a:p>
            <a:r>
              <a:rPr lang="en-US" sz="4000" b="1" u="sng"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without finding water</a:t>
            </a:r>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a:t>
            </a:r>
          </a:p>
          <a:p>
            <a:r>
              <a:rPr lang="en-US" sz="4000" b="1" spc="-150" baseline="3000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23 </a:t>
            </a:r>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When they came to Marah, they could not drink its water because it was bitter.</a:t>
            </a:r>
          </a:p>
        </p:txBody>
      </p:sp>
      <p:sp>
        <p:nvSpPr>
          <p:cNvPr id="3" name="Rectangle 2">
            <a:extLst>
              <a:ext uri="{FF2B5EF4-FFF2-40B4-BE49-F238E27FC236}">
                <a16:creationId xmlns:a16="http://schemas.microsoft.com/office/drawing/2014/main" xmlns="" id="{0F0B070F-3A13-1DBD-A320-2E4EE67E6839}"/>
              </a:ext>
            </a:extLst>
          </p:cNvPr>
          <p:cNvSpPr/>
          <p:nvPr/>
        </p:nvSpPr>
        <p:spPr>
          <a:xfrm>
            <a:off x="197269" y="5879542"/>
            <a:ext cx="5441531" cy="762000"/>
          </a:xfrm>
          <a:prstGeom prst="rect">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Test #1. The Bitter Water</a:t>
            </a:r>
          </a:p>
        </p:txBody>
      </p:sp>
    </p:spTree>
    <p:extLst>
      <p:ext uri="{BB962C8B-B14F-4D97-AF65-F5344CB8AC3E}">
        <p14:creationId xmlns:p14="http://schemas.microsoft.com/office/powerpoint/2010/main" val="2021498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wipe(left)">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wipe(left)">
                                      <p:cBhvr>
                                        <p:cTn id="17" dur="500"/>
                                        <p:tgtEl>
                                          <p:spTgt spid="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8">
                                            <p:txEl>
                                              <p:pRg st="2" end="2"/>
                                            </p:txEl>
                                          </p:spTgt>
                                        </p:tgtEl>
                                        <p:attrNameLst>
                                          <p:attrName>style.visibility</p:attrName>
                                        </p:attrNameLst>
                                      </p:cBhvr>
                                      <p:to>
                                        <p:strVal val="visible"/>
                                      </p:to>
                                    </p:set>
                                    <p:animEffect transition="in" filter="wipe(left)">
                                      <p:cBhvr>
                                        <p:cTn id="22" dur="500"/>
                                        <p:tgtEl>
                                          <p:spTgt spid="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8">
                                            <p:txEl>
                                              <p:pRg st="3" end="3"/>
                                            </p:txEl>
                                          </p:spTgt>
                                        </p:tgtEl>
                                        <p:attrNameLst>
                                          <p:attrName>style.visibility</p:attrName>
                                        </p:attrNameLst>
                                      </p:cBhvr>
                                      <p:to>
                                        <p:strVal val="visible"/>
                                      </p:to>
                                    </p:set>
                                    <p:animEffect transition="in" filter="wipe(left)">
                                      <p:cBhvr>
                                        <p:cTn id="27" dur="500"/>
                                        <p:tgtEl>
                                          <p:spTgt spid="8">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8">
                                            <p:txEl>
                                              <p:pRg st="4" end="4"/>
                                            </p:txEl>
                                          </p:spTgt>
                                        </p:tgtEl>
                                        <p:attrNameLst>
                                          <p:attrName>style.visibility</p:attrName>
                                        </p:attrNameLst>
                                      </p:cBhvr>
                                      <p:to>
                                        <p:strVal val="visible"/>
                                      </p:to>
                                    </p:set>
                                    <p:animEffect transition="in" filter="wipe(left)">
                                      <p:cBhvr>
                                        <p:cTn id="32"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D3904BC8-B3B8-4DDA-AC34-A7847443B253}"/>
              </a:ext>
            </a:extLst>
          </p:cNvPr>
          <p:cNvSpPr txBox="1"/>
          <p:nvPr/>
        </p:nvSpPr>
        <p:spPr>
          <a:xfrm>
            <a:off x="141514" y="133529"/>
            <a:ext cx="7783286" cy="3785652"/>
          </a:xfrm>
          <a:prstGeom prst="rect">
            <a:avLst/>
          </a:prstGeom>
          <a:noFill/>
        </p:spPr>
        <p:txBody>
          <a:bodyPr wrap="square" rtlCol="0">
            <a:spAutoFit/>
          </a:bodyPr>
          <a:lstStyle/>
          <a:p>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(Ex. 17:2) So they quarreled with Moses and said,</a:t>
            </a:r>
          </a:p>
          <a:p>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“Give us water to drink.”</a:t>
            </a:r>
          </a:p>
          <a:p>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Moses replied,</a:t>
            </a:r>
          </a:p>
          <a:p>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“Why do you quarrel with me?</a:t>
            </a:r>
          </a:p>
          <a:p>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Why do you put the Lord to the test?”</a:t>
            </a:r>
          </a:p>
        </p:txBody>
      </p:sp>
      <p:sp>
        <p:nvSpPr>
          <p:cNvPr id="4" name="Rectangle 3">
            <a:extLst>
              <a:ext uri="{FF2B5EF4-FFF2-40B4-BE49-F238E27FC236}">
                <a16:creationId xmlns:a16="http://schemas.microsoft.com/office/drawing/2014/main" xmlns="" id="{BB052163-7C0B-8D6A-B898-7D3DC6C928F3}"/>
              </a:ext>
            </a:extLst>
          </p:cNvPr>
          <p:cNvSpPr/>
          <p:nvPr/>
        </p:nvSpPr>
        <p:spPr>
          <a:xfrm>
            <a:off x="144978" y="3264694"/>
            <a:ext cx="7779822" cy="654487"/>
          </a:xfrm>
          <a:prstGeom prst="rect">
            <a:avLst/>
          </a:prstGeom>
          <a:noFill/>
          <a:ln w="76200">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xmlns="" id="{F74CF479-10CD-3B1F-55A7-348D33FC23BB}"/>
              </a:ext>
            </a:extLst>
          </p:cNvPr>
          <p:cNvSpPr/>
          <p:nvPr/>
        </p:nvSpPr>
        <p:spPr>
          <a:xfrm>
            <a:off x="197269" y="5879542"/>
            <a:ext cx="5441531" cy="762000"/>
          </a:xfrm>
          <a:prstGeom prst="rect">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Test #3. No water!</a:t>
            </a:r>
          </a:p>
        </p:txBody>
      </p:sp>
      <p:sp>
        <p:nvSpPr>
          <p:cNvPr id="6" name="Rounded Rectangle 2">
            <a:extLst>
              <a:ext uri="{FF2B5EF4-FFF2-40B4-BE49-F238E27FC236}">
                <a16:creationId xmlns:a16="http://schemas.microsoft.com/office/drawing/2014/main" xmlns="" id="{00BB1F8C-0CD7-1603-C033-1A42294FA78C}"/>
              </a:ext>
            </a:extLst>
          </p:cNvPr>
          <p:cNvSpPr/>
          <p:nvPr/>
        </p:nvSpPr>
        <p:spPr>
          <a:xfrm>
            <a:off x="339436" y="3939250"/>
            <a:ext cx="8991600" cy="1868731"/>
          </a:xfrm>
          <a:prstGeom prst="roundRect">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God is no longer testing his people…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The people are testing God!</a:t>
            </a:r>
            <a:endParaRPr kumimoji="0" lang="en-US" sz="700" b="1" i="0" u="none" strike="noStrike" kern="1200" cap="none" spc="0" normalizeH="0" baseline="0" noProof="0" dirty="0">
              <a:ln>
                <a:noFill/>
              </a:ln>
              <a:solidFill>
                <a:srgbClr val="C0504D">
                  <a:lumMod val="40000"/>
                  <a:lumOff val="6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949628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par>
                                <p:cTn id="13" presetID="22" presetClass="entr" presetSubtype="8" fill="hold" nodeType="with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wipe(left)">
                                      <p:cBhvr>
                                        <p:cTn id="15" dur="500"/>
                                        <p:tgtEl>
                                          <p:spTgt spid="6">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6">
                                            <p:txEl>
                                              <p:pRg st="1" end="1"/>
                                            </p:txEl>
                                          </p:spTgt>
                                        </p:tgtEl>
                                        <p:attrNameLst>
                                          <p:attrName>style.visibility</p:attrName>
                                        </p:attrNameLst>
                                      </p:cBhvr>
                                      <p:to>
                                        <p:strVal val="visible"/>
                                      </p:to>
                                    </p:set>
                                    <p:animEffect transition="in" filter="wipe(left)">
                                      <p:cBhvr>
                                        <p:cTn id="20"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D3904BC8-B3B8-4DDA-AC34-A7847443B253}"/>
              </a:ext>
            </a:extLst>
          </p:cNvPr>
          <p:cNvSpPr txBox="1"/>
          <p:nvPr/>
        </p:nvSpPr>
        <p:spPr>
          <a:xfrm>
            <a:off x="141514" y="133529"/>
            <a:ext cx="7707086" cy="3785652"/>
          </a:xfrm>
          <a:prstGeom prst="rect">
            <a:avLst/>
          </a:prstGeom>
          <a:noFill/>
        </p:spPr>
        <p:txBody>
          <a:bodyPr wrap="square" rtlCol="0">
            <a:spAutoFit/>
          </a:bodyPr>
          <a:lstStyle/>
          <a:p>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(Ex. 17:3) But the people were thirsty for water there, and they </a:t>
            </a:r>
            <a:r>
              <a:rPr lang="en-US" sz="4000" b="1" u="sng"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grumbled</a:t>
            </a:r>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 against Moses.</a:t>
            </a:r>
          </a:p>
          <a:p>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They said, “Why did you bring us up out of Egypt to make us and our children and livestock die of thirst?”</a:t>
            </a:r>
          </a:p>
        </p:txBody>
      </p:sp>
      <p:sp>
        <p:nvSpPr>
          <p:cNvPr id="4" name="Rectangle 3">
            <a:extLst>
              <a:ext uri="{FF2B5EF4-FFF2-40B4-BE49-F238E27FC236}">
                <a16:creationId xmlns:a16="http://schemas.microsoft.com/office/drawing/2014/main" xmlns="" id="{EAA629D8-DE88-DC07-0895-DA82A3B10F55}"/>
              </a:ext>
            </a:extLst>
          </p:cNvPr>
          <p:cNvSpPr/>
          <p:nvPr/>
        </p:nvSpPr>
        <p:spPr>
          <a:xfrm>
            <a:off x="197269" y="5879542"/>
            <a:ext cx="5441531" cy="762000"/>
          </a:xfrm>
          <a:prstGeom prst="rect">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Test #3. No water!</a:t>
            </a:r>
          </a:p>
        </p:txBody>
      </p:sp>
    </p:spTree>
    <p:extLst>
      <p:ext uri="{BB962C8B-B14F-4D97-AF65-F5344CB8AC3E}">
        <p14:creationId xmlns:p14="http://schemas.microsoft.com/office/powerpoint/2010/main" val="343163099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wipe(left)">
                                      <p:cBhvr>
                                        <p:cTn id="7"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D3904BC8-B3B8-4DDA-AC34-A7847443B253}"/>
              </a:ext>
            </a:extLst>
          </p:cNvPr>
          <p:cNvSpPr txBox="1"/>
          <p:nvPr/>
        </p:nvSpPr>
        <p:spPr>
          <a:xfrm>
            <a:off x="141514" y="133529"/>
            <a:ext cx="7707086" cy="1938992"/>
          </a:xfrm>
          <a:prstGeom prst="rect">
            <a:avLst/>
          </a:prstGeom>
          <a:noFill/>
        </p:spPr>
        <p:txBody>
          <a:bodyPr wrap="square" rtlCol="0">
            <a:spAutoFit/>
          </a:bodyPr>
          <a:lstStyle/>
          <a:p>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(Ex. 17:4) Moses cried to the Lord,</a:t>
            </a:r>
          </a:p>
          <a:p>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“What am I to do with these people?</a:t>
            </a:r>
          </a:p>
          <a:p>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They are almost ready to stone me.”</a:t>
            </a:r>
          </a:p>
        </p:txBody>
      </p:sp>
      <p:sp>
        <p:nvSpPr>
          <p:cNvPr id="2" name="Rectangle 1">
            <a:extLst>
              <a:ext uri="{FF2B5EF4-FFF2-40B4-BE49-F238E27FC236}">
                <a16:creationId xmlns:a16="http://schemas.microsoft.com/office/drawing/2014/main" xmlns="" id="{515E5193-0E6B-0F96-88B5-8AFFA3D4BCD6}"/>
              </a:ext>
            </a:extLst>
          </p:cNvPr>
          <p:cNvSpPr/>
          <p:nvPr/>
        </p:nvSpPr>
        <p:spPr>
          <a:xfrm>
            <a:off x="197269" y="5879542"/>
            <a:ext cx="5441531" cy="762000"/>
          </a:xfrm>
          <a:prstGeom prst="rect">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Test #3. No water!</a:t>
            </a:r>
          </a:p>
        </p:txBody>
      </p:sp>
      <p:sp>
        <p:nvSpPr>
          <p:cNvPr id="5" name="Rounded Rectangle 2">
            <a:extLst>
              <a:ext uri="{FF2B5EF4-FFF2-40B4-BE49-F238E27FC236}">
                <a16:creationId xmlns:a16="http://schemas.microsoft.com/office/drawing/2014/main" xmlns="" id="{65256B9E-9A35-8130-B7B1-C79790E6E96E}"/>
              </a:ext>
            </a:extLst>
          </p:cNvPr>
          <p:cNvSpPr/>
          <p:nvPr/>
        </p:nvSpPr>
        <p:spPr>
          <a:xfrm>
            <a:off x="304800" y="2186881"/>
            <a:ext cx="10591800" cy="2743200"/>
          </a:xfrm>
          <a:prstGeom prst="roundRect">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lvl="0">
              <a:defRPr/>
            </a:pPr>
            <a:r>
              <a:rPr lang="en-US" sz="4800" b="1" spc="-150" dirty="0">
                <a:solidFill>
                  <a:schemeClr val="accent2">
                    <a:lumMod val="20000"/>
                    <a:lumOff val="8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Was their grumbling </a:t>
            </a:r>
            <a:r>
              <a:rPr lang="en-US" sz="4800" b="1" i="1" spc="-150" dirty="0">
                <a:solidFill>
                  <a:schemeClr val="accent2">
                    <a:lumMod val="20000"/>
                    <a:lumOff val="8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really</a:t>
            </a:r>
            <a:r>
              <a:rPr lang="en-US" sz="4800" b="1" spc="-150" dirty="0">
                <a:solidFill>
                  <a:schemeClr val="accent2">
                    <a:lumMod val="20000"/>
                    <a:lumOff val="8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that wrong?</a:t>
            </a:r>
          </a:p>
          <a:p>
            <a:pPr marL="228600" lvl="0">
              <a:defRPr/>
            </a:pPr>
            <a:r>
              <a:rPr lang="en-US" sz="40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 They were demanding </a:t>
            </a:r>
            <a:r>
              <a:rPr lang="en-US" sz="4000" b="1" i="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necessities</a:t>
            </a:r>
            <a:r>
              <a:rPr lang="en-US" sz="40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not </a:t>
            </a:r>
            <a:r>
              <a:rPr lang="en-US" sz="4000" b="1" i="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luxuries</a:t>
            </a:r>
            <a:r>
              <a:rPr lang="en-US" sz="40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a:p>
            <a:pPr marL="228600" lvl="0">
              <a:defRPr/>
            </a:pPr>
            <a:r>
              <a:rPr lang="en-US" sz="40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 It must’ve been unbearable in that heat!</a:t>
            </a:r>
          </a:p>
          <a:p>
            <a:pPr marL="228600" lvl="0">
              <a:defRPr/>
            </a:pPr>
            <a:r>
              <a:rPr lang="en-US" sz="40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 What about the children??</a:t>
            </a:r>
          </a:p>
        </p:txBody>
      </p:sp>
    </p:spTree>
    <p:extLst>
      <p:ext uri="{BB962C8B-B14F-4D97-AF65-F5344CB8AC3E}">
        <p14:creationId xmlns:p14="http://schemas.microsoft.com/office/powerpoint/2010/main" val="169195045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wipe(left)">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wipe(left)">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par>
                                <p:cTn id="18" presetID="22" presetClass="entr" presetSubtype="8" fill="hold" nodeType="withEffect">
                                  <p:stCondLst>
                                    <p:cond delay="0"/>
                                  </p:stCondLst>
                                  <p:childTnLst>
                                    <p:set>
                                      <p:cBhvr>
                                        <p:cTn id="19" dur="1" fill="hold">
                                          <p:stCondLst>
                                            <p:cond delay="0"/>
                                          </p:stCondLst>
                                        </p:cTn>
                                        <p:tgtEl>
                                          <p:spTgt spid="5">
                                            <p:txEl>
                                              <p:pRg st="0" end="0"/>
                                            </p:txEl>
                                          </p:spTgt>
                                        </p:tgtEl>
                                        <p:attrNameLst>
                                          <p:attrName>style.visibility</p:attrName>
                                        </p:attrNameLst>
                                      </p:cBhvr>
                                      <p:to>
                                        <p:strVal val="visible"/>
                                      </p:to>
                                    </p:set>
                                    <p:animEffect transition="in" filter="wipe(left)">
                                      <p:cBhvr>
                                        <p:cTn id="20" dur="500"/>
                                        <p:tgtEl>
                                          <p:spTgt spid="5">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5">
                                            <p:txEl>
                                              <p:pRg st="1" end="1"/>
                                            </p:txEl>
                                          </p:spTgt>
                                        </p:tgtEl>
                                        <p:attrNameLst>
                                          <p:attrName>style.visibility</p:attrName>
                                        </p:attrNameLst>
                                      </p:cBhvr>
                                      <p:to>
                                        <p:strVal val="visible"/>
                                      </p:to>
                                    </p:set>
                                    <p:animEffect transition="in" filter="wipe(left)">
                                      <p:cBhvr>
                                        <p:cTn id="25" dur="500"/>
                                        <p:tgtEl>
                                          <p:spTgt spid="5">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5">
                                            <p:txEl>
                                              <p:pRg st="2" end="2"/>
                                            </p:txEl>
                                          </p:spTgt>
                                        </p:tgtEl>
                                        <p:attrNameLst>
                                          <p:attrName>style.visibility</p:attrName>
                                        </p:attrNameLst>
                                      </p:cBhvr>
                                      <p:to>
                                        <p:strVal val="visible"/>
                                      </p:to>
                                    </p:set>
                                    <p:animEffect transition="in" filter="wipe(left)">
                                      <p:cBhvr>
                                        <p:cTn id="30" dur="500"/>
                                        <p:tgtEl>
                                          <p:spTgt spid="5">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5">
                                            <p:txEl>
                                              <p:pRg st="3" end="3"/>
                                            </p:txEl>
                                          </p:spTgt>
                                        </p:tgtEl>
                                        <p:attrNameLst>
                                          <p:attrName>style.visibility</p:attrName>
                                        </p:attrNameLst>
                                      </p:cBhvr>
                                      <p:to>
                                        <p:strVal val="visible"/>
                                      </p:to>
                                    </p:set>
                                    <p:animEffect transition="in" filter="wipe(left)">
                                      <p:cBhvr>
                                        <p:cTn id="35"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D3904BC8-B3B8-4DDA-AC34-A7847443B253}"/>
              </a:ext>
            </a:extLst>
          </p:cNvPr>
          <p:cNvSpPr txBox="1"/>
          <p:nvPr/>
        </p:nvSpPr>
        <p:spPr>
          <a:xfrm>
            <a:off x="141514" y="133529"/>
            <a:ext cx="7707086" cy="1938992"/>
          </a:xfrm>
          <a:prstGeom prst="rect">
            <a:avLst/>
          </a:prstGeom>
          <a:noFill/>
        </p:spPr>
        <p:txBody>
          <a:bodyPr wrap="square" rtlCol="0">
            <a:spAutoFit/>
          </a:bodyPr>
          <a:lstStyle/>
          <a:p>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(Ex. 17:4) Moses cried to the Lord,</a:t>
            </a:r>
          </a:p>
          <a:p>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“What am I to do with these people?</a:t>
            </a:r>
          </a:p>
          <a:p>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They are almost ready to stone me.”</a:t>
            </a:r>
          </a:p>
        </p:txBody>
      </p:sp>
      <p:sp>
        <p:nvSpPr>
          <p:cNvPr id="2" name="Rectangle 1">
            <a:extLst>
              <a:ext uri="{FF2B5EF4-FFF2-40B4-BE49-F238E27FC236}">
                <a16:creationId xmlns:a16="http://schemas.microsoft.com/office/drawing/2014/main" xmlns="" id="{515E5193-0E6B-0F96-88B5-8AFFA3D4BCD6}"/>
              </a:ext>
            </a:extLst>
          </p:cNvPr>
          <p:cNvSpPr/>
          <p:nvPr/>
        </p:nvSpPr>
        <p:spPr>
          <a:xfrm>
            <a:off x="197269" y="5879542"/>
            <a:ext cx="5441531" cy="762000"/>
          </a:xfrm>
          <a:prstGeom prst="rect">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Test #3. No water!</a:t>
            </a:r>
          </a:p>
        </p:txBody>
      </p:sp>
      <p:sp>
        <p:nvSpPr>
          <p:cNvPr id="5" name="Rounded Rectangle 2">
            <a:extLst>
              <a:ext uri="{FF2B5EF4-FFF2-40B4-BE49-F238E27FC236}">
                <a16:creationId xmlns:a16="http://schemas.microsoft.com/office/drawing/2014/main" xmlns="" id="{65256B9E-9A35-8130-B7B1-C79790E6E96E}"/>
              </a:ext>
            </a:extLst>
          </p:cNvPr>
          <p:cNvSpPr/>
          <p:nvPr/>
        </p:nvSpPr>
        <p:spPr>
          <a:xfrm>
            <a:off x="304800" y="2186881"/>
            <a:ext cx="10591800" cy="2743200"/>
          </a:xfrm>
          <a:prstGeom prst="roundRect">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defRPr/>
            </a:pPr>
            <a:r>
              <a:rPr lang="en-US" sz="96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Yes, it was wrong!</a:t>
            </a:r>
            <a:endParaRPr lang="en-US" sz="80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03989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D3904BC8-B3B8-4DDA-AC34-A7847443B253}"/>
              </a:ext>
            </a:extLst>
          </p:cNvPr>
          <p:cNvSpPr txBox="1"/>
          <p:nvPr/>
        </p:nvSpPr>
        <p:spPr>
          <a:xfrm>
            <a:off x="141514" y="133529"/>
            <a:ext cx="7707086" cy="1938992"/>
          </a:xfrm>
          <a:prstGeom prst="rect">
            <a:avLst/>
          </a:prstGeom>
          <a:noFill/>
        </p:spPr>
        <p:txBody>
          <a:bodyPr wrap="square" rtlCol="0">
            <a:spAutoFit/>
          </a:bodyPr>
          <a:lstStyle/>
          <a:p>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(Ex. 17:4) Moses cried to the Lord,</a:t>
            </a:r>
          </a:p>
          <a:p>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“What am I to do with these people?</a:t>
            </a:r>
          </a:p>
          <a:p>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They are almost ready to stone me.”</a:t>
            </a:r>
          </a:p>
        </p:txBody>
      </p:sp>
      <p:sp>
        <p:nvSpPr>
          <p:cNvPr id="2" name="Rectangle 1">
            <a:extLst>
              <a:ext uri="{FF2B5EF4-FFF2-40B4-BE49-F238E27FC236}">
                <a16:creationId xmlns:a16="http://schemas.microsoft.com/office/drawing/2014/main" xmlns="" id="{515E5193-0E6B-0F96-88B5-8AFFA3D4BCD6}"/>
              </a:ext>
            </a:extLst>
          </p:cNvPr>
          <p:cNvSpPr/>
          <p:nvPr/>
        </p:nvSpPr>
        <p:spPr>
          <a:xfrm>
            <a:off x="197269" y="5879542"/>
            <a:ext cx="5441531" cy="762000"/>
          </a:xfrm>
          <a:prstGeom prst="rect">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Test #3. No water!</a:t>
            </a:r>
          </a:p>
        </p:txBody>
      </p:sp>
      <p:sp>
        <p:nvSpPr>
          <p:cNvPr id="5" name="Rounded Rectangle 2">
            <a:extLst>
              <a:ext uri="{FF2B5EF4-FFF2-40B4-BE49-F238E27FC236}">
                <a16:creationId xmlns:a16="http://schemas.microsoft.com/office/drawing/2014/main" xmlns="" id="{65256B9E-9A35-8130-B7B1-C79790E6E96E}"/>
              </a:ext>
            </a:extLst>
          </p:cNvPr>
          <p:cNvSpPr/>
          <p:nvPr/>
        </p:nvSpPr>
        <p:spPr>
          <a:xfrm>
            <a:off x="304800" y="2186881"/>
            <a:ext cx="10591800" cy="2743200"/>
          </a:xfrm>
          <a:prstGeom prst="roundRect">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defRPr/>
            </a:pPr>
            <a:r>
              <a:rPr lang="en-US" sz="96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Yes, it was wrong!</a:t>
            </a:r>
            <a:endParaRPr lang="en-US" sz="80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Rounded Rectangle 2">
            <a:extLst>
              <a:ext uri="{FF2B5EF4-FFF2-40B4-BE49-F238E27FC236}">
                <a16:creationId xmlns:a16="http://schemas.microsoft.com/office/drawing/2014/main" xmlns="" id="{E1FA22EF-3110-E2FA-44D5-4B0F8130D9CE}"/>
              </a:ext>
            </a:extLst>
          </p:cNvPr>
          <p:cNvSpPr/>
          <p:nvPr/>
        </p:nvSpPr>
        <p:spPr>
          <a:xfrm>
            <a:off x="2819400" y="685800"/>
            <a:ext cx="8915400" cy="4876800"/>
          </a:xfrm>
          <a:prstGeom prst="roundRect">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R="0" lvl="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150" normalizeH="0" baseline="0" noProof="0" dirty="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Refused to </a:t>
            </a:r>
            <a:r>
              <a:rPr kumimoji="0" lang="en-US" sz="4400" b="1" i="1" u="none" strike="noStrike" kern="1200" cap="none" spc="-150" normalizeH="0" baseline="0" noProof="0" dirty="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request</a:t>
            </a:r>
            <a:r>
              <a:rPr kumimoji="0" lang="en-US" sz="4400" b="1" i="0" u="none" strike="noStrike" kern="1200" cap="none" spc="-150" normalizeH="0" baseline="0" noProof="0" dirty="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what they needed.</a:t>
            </a:r>
          </a:p>
          <a:p>
            <a:pPr marL="231775" marR="0" lvl="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chemeClr val="accent2">
                    <a:lumMod val="40000"/>
                    <a:lumOff val="60000"/>
                  </a:scheme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Grumbled instead! (Exodus 15:24; 16:2, 7-12; 17:3)</a:t>
            </a:r>
            <a:endParaRPr kumimoji="0" lang="en-US" sz="4400" b="1" i="0" u="none" strike="noStrike" kern="1200" cap="none" spc="0" normalizeH="0" baseline="0" noProof="0" dirty="0">
              <a:ln>
                <a:noFill/>
              </a:ln>
              <a:solidFill>
                <a:schemeClr val="accent2">
                  <a:lumMod val="40000"/>
                  <a:lumOff val="60000"/>
                </a:scheme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a:p>
            <a:pPr marR="0" lvl="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150" normalizeH="0" baseline="0" noProof="0" dirty="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Refused to remember the </a:t>
            </a:r>
            <a:r>
              <a:rPr kumimoji="0" lang="en-US" sz="4400" b="1" i="1" u="none" strike="noStrike" kern="1200" cap="none" spc="-150" normalizeH="0" baseline="0" noProof="0" dirty="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past</a:t>
            </a:r>
            <a:r>
              <a:rPr kumimoji="0" lang="en-US" sz="4400" b="1" i="0" u="none" strike="noStrike" kern="1200" cap="none" spc="-150" normalizeH="0" baseline="0" noProof="0" dirty="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a:t>
            </a:r>
          </a:p>
          <a:p>
            <a:pPr marL="231775" marR="0" lvl="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chemeClr val="accent2">
                    <a:lumMod val="40000"/>
                    <a:lumOff val="60000"/>
                  </a:scheme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Six-months: Ten Plagues, pillar of fire, Red Sea, water, manna, etc.</a:t>
            </a:r>
          </a:p>
          <a:p>
            <a:pPr marR="0" lvl="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150" normalizeH="0" baseline="0" noProof="0" dirty="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Refused to reason in the </a:t>
            </a:r>
            <a:r>
              <a:rPr kumimoji="0" lang="en-US" sz="4400" b="1" i="1" u="none" strike="noStrike" kern="1200" cap="none" spc="-150" normalizeH="0" baseline="0" noProof="0" dirty="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present</a:t>
            </a:r>
            <a:r>
              <a:rPr kumimoji="0" lang="en-US" sz="4400" b="1" i="0" u="none" strike="noStrike" kern="1200" cap="none" spc="-150" normalizeH="0" baseline="0" noProof="0" dirty="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a:t>
            </a:r>
          </a:p>
          <a:p>
            <a:pPr marL="231775" marR="0" lvl="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chemeClr val="accent2">
                    <a:lumMod val="40000"/>
                    <a:lumOff val="60000"/>
                  </a:scheme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Would God really let them die? (Exodus 16:2; 17:3)</a:t>
            </a:r>
          </a:p>
          <a:p>
            <a:pPr marR="0" lvl="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150" normalizeH="0" baseline="0" noProof="0" dirty="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Refused to trust God for the </a:t>
            </a:r>
            <a:r>
              <a:rPr kumimoji="0" lang="en-US" sz="4400" b="1" i="1" u="none" strike="noStrike" kern="1200" cap="none" spc="-150" normalizeH="0" baseline="0" noProof="0" dirty="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future</a:t>
            </a:r>
            <a:r>
              <a:rPr kumimoji="0" lang="en-US" sz="4400" b="1" i="0" u="none" strike="noStrike" kern="1200" cap="none" spc="-150" normalizeH="0" baseline="0" noProof="0" dirty="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a:t>
            </a:r>
          </a:p>
        </p:txBody>
      </p:sp>
    </p:spTree>
    <p:extLst>
      <p:ext uri="{BB962C8B-B14F-4D97-AF65-F5344CB8AC3E}">
        <p14:creationId xmlns:p14="http://schemas.microsoft.com/office/powerpoint/2010/main" val="3815056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par>
                                <p:cTn id="13" presetID="22" presetClass="entr" presetSubtype="8" fill="hold" nodeType="with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wipe(left)">
                                      <p:cBhvr>
                                        <p:cTn id="15" dur="500"/>
                                        <p:tgtEl>
                                          <p:spTgt spid="3">
                                            <p:txEl>
                                              <p:pRg st="0" end="0"/>
                                            </p:txEl>
                                          </p:spTgt>
                                        </p:tgtEl>
                                      </p:cBhvr>
                                    </p:animEffect>
                                  </p:childTnLst>
                                </p:cTn>
                              </p:par>
                            </p:childTnLst>
                          </p:cTn>
                        </p:par>
                        <p:par>
                          <p:cTn id="16" fill="hold">
                            <p:stCondLst>
                              <p:cond delay="500"/>
                            </p:stCondLst>
                            <p:childTnLst>
                              <p:par>
                                <p:cTn id="17" presetID="22" presetClass="entr" presetSubtype="8" fill="hold"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wipe(left)">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wipe(left)">
                                      <p:cBhvr>
                                        <p:cTn id="24" dur="500"/>
                                        <p:tgtEl>
                                          <p:spTgt spid="3">
                                            <p:txEl>
                                              <p:pRg st="2" end="2"/>
                                            </p:txEl>
                                          </p:spTgt>
                                        </p:tgtEl>
                                      </p:cBhvr>
                                    </p:animEffect>
                                  </p:childTnLst>
                                </p:cTn>
                              </p:par>
                            </p:childTnLst>
                          </p:cTn>
                        </p:par>
                        <p:par>
                          <p:cTn id="25" fill="hold">
                            <p:stCondLst>
                              <p:cond delay="500"/>
                            </p:stCondLst>
                            <p:childTnLst>
                              <p:par>
                                <p:cTn id="26" presetID="22" presetClass="entr" presetSubtype="8" fill="hold" nodeType="after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wipe(left)">
                                      <p:cBhvr>
                                        <p:cTn id="28" dur="500"/>
                                        <p:tgtEl>
                                          <p:spTgt spid="3">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wipe(left)">
                                      <p:cBhvr>
                                        <p:cTn id="33" dur="500"/>
                                        <p:tgtEl>
                                          <p:spTgt spid="3">
                                            <p:txEl>
                                              <p:pRg st="4" end="4"/>
                                            </p:txEl>
                                          </p:spTgt>
                                        </p:tgtEl>
                                      </p:cBhvr>
                                    </p:animEffect>
                                  </p:childTnLst>
                                </p:cTn>
                              </p:par>
                            </p:childTnLst>
                          </p:cTn>
                        </p:par>
                        <p:par>
                          <p:cTn id="34" fill="hold">
                            <p:stCondLst>
                              <p:cond delay="500"/>
                            </p:stCondLst>
                            <p:childTnLst>
                              <p:par>
                                <p:cTn id="35" presetID="22" presetClass="entr" presetSubtype="8" fill="hold" nodeType="after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wipe(left)">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wipe(left)">
                                      <p:cBhvr>
                                        <p:cTn id="4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D3904BC8-B3B8-4DDA-AC34-A7847443B253}"/>
              </a:ext>
            </a:extLst>
          </p:cNvPr>
          <p:cNvSpPr txBox="1"/>
          <p:nvPr/>
        </p:nvSpPr>
        <p:spPr>
          <a:xfrm>
            <a:off x="141514" y="133529"/>
            <a:ext cx="7707086" cy="3785652"/>
          </a:xfrm>
          <a:prstGeom prst="rect">
            <a:avLst/>
          </a:prstGeom>
          <a:noFill/>
        </p:spPr>
        <p:txBody>
          <a:bodyPr wrap="square" rtlCol="0">
            <a:spAutoFit/>
          </a:bodyPr>
          <a:lstStyle/>
          <a:p>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(Ex. 17:5) The Lord answered Moses,</a:t>
            </a:r>
          </a:p>
          <a:p>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“Go out in front of the people.</a:t>
            </a:r>
          </a:p>
          <a:p>
            <a:endParaRPr lang="en-US" sz="2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endParaRPr>
          </a:p>
          <a:p>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Take with you some of the elders.</a:t>
            </a:r>
          </a:p>
          <a:p>
            <a:endParaRPr lang="en-US" sz="2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endParaRPr>
          </a:p>
          <a:p>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And take in your hand the staff with which you struck the Nile, and go.”</a:t>
            </a:r>
          </a:p>
        </p:txBody>
      </p:sp>
      <p:sp>
        <p:nvSpPr>
          <p:cNvPr id="5" name="Rectangle 4">
            <a:extLst>
              <a:ext uri="{FF2B5EF4-FFF2-40B4-BE49-F238E27FC236}">
                <a16:creationId xmlns:a16="http://schemas.microsoft.com/office/drawing/2014/main" xmlns="" id="{649DDD07-48B9-3DD5-297D-40DD59E8FD3F}"/>
              </a:ext>
            </a:extLst>
          </p:cNvPr>
          <p:cNvSpPr/>
          <p:nvPr/>
        </p:nvSpPr>
        <p:spPr>
          <a:xfrm>
            <a:off x="1905000" y="821241"/>
            <a:ext cx="4419600" cy="654487"/>
          </a:xfrm>
          <a:prstGeom prst="rect">
            <a:avLst/>
          </a:prstGeom>
          <a:noFill/>
          <a:ln w="76200">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xmlns="" id="{78AFD8B4-BDEB-83CC-BA43-7B0CA7AFA139}"/>
              </a:ext>
            </a:extLst>
          </p:cNvPr>
          <p:cNvSpPr/>
          <p:nvPr/>
        </p:nvSpPr>
        <p:spPr>
          <a:xfrm>
            <a:off x="141514" y="1704515"/>
            <a:ext cx="6792686" cy="654487"/>
          </a:xfrm>
          <a:prstGeom prst="rect">
            <a:avLst/>
          </a:prstGeom>
          <a:noFill/>
          <a:ln w="76200">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xmlns="" id="{2E0B0B9C-D550-AAB4-5DB5-6AB27439455B}"/>
              </a:ext>
            </a:extLst>
          </p:cNvPr>
          <p:cNvSpPr/>
          <p:nvPr/>
        </p:nvSpPr>
        <p:spPr>
          <a:xfrm>
            <a:off x="1143000" y="2631871"/>
            <a:ext cx="5410200" cy="654487"/>
          </a:xfrm>
          <a:prstGeom prst="rect">
            <a:avLst/>
          </a:prstGeom>
          <a:noFill/>
          <a:ln w="76200">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xmlns="" id="{9604142D-3DD9-CE33-4234-6307108511E5}"/>
              </a:ext>
            </a:extLst>
          </p:cNvPr>
          <p:cNvSpPr/>
          <p:nvPr/>
        </p:nvSpPr>
        <p:spPr>
          <a:xfrm>
            <a:off x="197269" y="5879542"/>
            <a:ext cx="5441531" cy="762000"/>
          </a:xfrm>
          <a:prstGeom prst="rect">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Test #3. No water!</a:t>
            </a:r>
          </a:p>
        </p:txBody>
      </p:sp>
      <p:sp>
        <p:nvSpPr>
          <p:cNvPr id="4" name="Rounded Rectangle 2">
            <a:extLst>
              <a:ext uri="{FF2B5EF4-FFF2-40B4-BE49-F238E27FC236}">
                <a16:creationId xmlns:a16="http://schemas.microsoft.com/office/drawing/2014/main" xmlns="" id="{193B609A-EF80-8AEA-6208-0F71B8161D48}"/>
              </a:ext>
            </a:extLst>
          </p:cNvPr>
          <p:cNvSpPr/>
          <p:nvPr/>
        </p:nvSpPr>
        <p:spPr>
          <a:xfrm>
            <a:off x="6400800" y="759324"/>
            <a:ext cx="5257800" cy="933271"/>
          </a:xfrm>
          <a:prstGeom prst="roundRect">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defRPr/>
            </a:pPr>
            <a:r>
              <a:rPr lang="en-US" sz="48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 want this public.”</a:t>
            </a:r>
            <a:endParaRPr kumimoji="0" lang="en-US" sz="4000" b="1" i="0" u="none" strike="noStrike" kern="1200" cap="none" spc="-150" normalizeH="0" baseline="0" noProof="0" dirty="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13" name="Rounded Rectangle 2">
            <a:extLst>
              <a:ext uri="{FF2B5EF4-FFF2-40B4-BE49-F238E27FC236}">
                <a16:creationId xmlns:a16="http://schemas.microsoft.com/office/drawing/2014/main" xmlns="" id="{580E44BA-AA4D-7119-186B-E24846A0F201}"/>
              </a:ext>
            </a:extLst>
          </p:cNvPr>
          <p:cNvSpPr/>
          <p:nvPr/>
        </p:nvSpPr>
        <p:spPr>
          <a:xfrm>
            <a:off x="6995962" y="1713885"/>
            <a:ext cx="5029200" cy="990600"/>
          </a:xfrm>
          <a:prstGeom prst="roundRect">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defRPr/>
            </a:pPr>
            <a:r>
              <a:rPr lang="en-US" sz="48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 want witnesses.”</a:t>
            </a:r>
            <a:endParaRPr kumimoji="0" lang="en-US" sz="4000" b="1" i="0" u="none" strike="noStrike" kern="1200" cap="none" spc="-150" normalizeH="0" baseline="0" noProof="0" dirty="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14" name="Rounded Rectangle 2">
            <a:extLst>
              <a:ext uri="{FF2B5EF4-FFF2-40B4-BE49-F238E27FC236}">
                <a16:creationId xmlns:a16="http://schemas.microsoft.com/office/drawing/2014/main" xmlns="" id="{AE779662-0172-1907-CA07-0334FFFF9302}"/>
              </a:ext>
            </a:extLst>
          </p:cNvPr>
          <p:cNvSpPr/>
          <p:nvPr/>
        </p:nvSpPr>
        <p:spPr>
          <a:xfrm>
            <a:off x="7684569" y="2704485"/>
            <a:ext cx="4191000" cy="1663178"/>
          </a:xfrm>
          <a:prstGeom prst="roundRect">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defRPr/>
            </a:pPr>
            <a:r>
              <a:rPr lang="en-US" sz="48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“Someone’s about to get it!”</a:t>
            </a:r>
            <a:endParaRPr kumimoji="0" lang="en-US" sz="4000" b="1" i="0" u="none" strike="noStrike" kern="1200" cap="none" spc="-150" normalizeH="0" baseline="0" noProof="0" dirty="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15" name="Rounded Rectangle 2">
            <a:extLst>
              <a:ext uri="{FF2B5EF4-FFF2-40B4-BE49-F238E27FC236}">
                <a16:creationId xmlns:a16="http://schemas.microsoft.com/office/drawing/2014/main" xmlns="" id="{C73ABE7F-1B91-3137-F760-BA9A8707BEDC}"/>
              </a:ext>
            </a:extLst>
          </p:cNvPr>
          <p:cNvSpPr/>
          <p:nvPr/>
        </p:nvSpPr>
        <p:spPr>
          <a:xfrm>
            <a:off x="132376" y="4016801"/>
            <a:ext cx="7792424" cy="2031346"/>
          </a:xfrm>
          <a:prstGeom prst="roundRect">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defRPr/>
            </a:pPr>
            <a:r>
              <a:rPr lang="en-US" sz="60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Here’s where the narrative gets </a:t>
            </a:r>
            <a:r>
              <a:rPr lang="en-US" sz="6000" b="1" i="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strange</a:t>
            </a:r>
            <a:r>
              <a:rPr lang="en-US" sz="60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kumimoji="0" lang="en-US" sz="4800" b="1" i="0" u="none" strike="noStrike" kern="1200" cap="none" spc="-150" normalizeH="0" baseline="0" noProof="0" dirty="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74027839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wipe(left)">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3" end="3"/>
                                            </p:txEl>
                                          </p:spTgt>
                                        </p:tgtEl>
                                        <p:attrNameLst>
                                          <p:attrName>style.visibility</p:attrName>
                                        </p:attrNameLst>
                                      </p:cBhvr>
                                      <p:to>
                                        <p:strVal val="visible"/>
                                      </p:to>
                                    </p:set>
                                    <p:animEffect transition="in" filter="wipe(left)">
                                      <p:cBhvr>
                                        <p:cTn id="12" dur="500"/>
                                        <p:tgtEl>
                                          <p:spTgt spid="8">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xEl>
                                              <p:pRg st="5" end="5"/>
                                            </p:txEl>
                                          </p:spTgt>
                                        </p:tgtEl>
                                        <p:attrNameLst>
                                          <p:attrName>style.visibility</p:attrName>
                                        </p:attrNameLst>
                                      </p:cBhvr>
                                      <p:to>
                                        <p:strVal val="visible"/>
                                      </p:to>
                                    </p:set>
                                    <p:animEffect transition="in" filter="wipe(left)">
                                      <p:cBhvr>
                                        <p:cTn id="17" dur="500"/>
                                        <p:tgtEl>
                                          <p:spTgt spid="8">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left)">
                                      <p:cBhvr>
                                        <p:cTn id="22" dur="500"/>
                                        <p:tgtEl>
                                          <p:spTgt spid="5"/>
                                        </p:tgtEl>
                                      </p:cBhvr>
                                    </p:animEffect>
                                  </p:childTnLst>
                                </p:cTn>
                              </p:par>
                            </p:childTnLst>
                          </p:cTn>
                        </p:par>
                        <p:par>
                          <p:cTn id="23" fill="hold">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wipe(left)">
                                      <p:cBhvr>
                                        <p:cTn id="26" dur="5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left)">
                                      <p:cBhvr>
                                        <p:cTn id="31" dur="500"/>
                                        <p:tgtEl>
                                          <p:spTgt spid="6"/>
                                        </p:tgtEl>
                                      </p:cBhvr>
                                    </p:animEffect>
                                  </p:childTnLst>
                                </p:cTn>
                              </p:par>
                            </p:childTnLst>
                          </p:cTn>
                        </p:par>
                        <p:par>
                          <p:cTn id="32" fill="hold">
                            <p:stCondLst>
                              <p:cond delay="5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wipe(left)">
                                      <p:cBhvr>
                                        <p:cTn id="40" dur="500"/>
                                        <p:tgtEl>
                                          <p:spTgt spid="7"/>
                                        </p:tgtEl>
                                      </p:cBhvr>
                                    </p:animEffect>
                                  </p:childTnLst>
                                </p:cTn>
                              </p:par>
                            </p:childTnLst>
                          </p:cTn>
                        </p:par>
                        <p:par>
                          <p:cTn id="41" fill="hold">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wipe(left)">
                                      <p:cBhvr>
                                        <p:cTn id="44" dur="500"/>
                                        <p:tgtEl>
                                          <p:spTgt spid="14"/>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4" grpId="0" animBg="1"/>
      <p:bldP spid="13" grpId="0" animBg="1"/>
      <p:bldP spid="14" grpId="0" animBg="1"/>
      <p:bldP spid="1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D3904BC8-B3B8-4DDA-AC34-A7847443B253}"/>
              </a:ext>
            </a:extLst>
          </p:cNvPr>
          <p:cNvSpPr txBox="1"/>
          <p:nvPr/>
        </p:nvSpPr>
        <p:spPr>
          <a:xfrm>
            <a:off x="141514" y="133529"/>
            <a:ext cx="6106886" cy="5324535"/>
          </a:xfrm>
          <a:prstGeom prst="rect">
            <a:avLst/>
          </a:prstGeom>
          <a:noFill/>
        </p:spPr>
        <p:txBody>
          <a:bodyPr wrap="square" rtlCol="0">
            <a:spAutoFit/>
          </a:bodyPr>
          <a:lstStyle/>
          <a:p>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(Ex. 17:6) “I will stand before you by the rock at Horeb.</a:t>
            </a:r>
          </a:p>
          <a:p>
            <a:endParaRPr lang="en-US" sz="2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endParaRPr>
          </a:p>
          <a:p>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Strike the rock.</a:t>
            </a:r>
          </a:p>
          <a:p>
            <a:endParaRPr lang="en-US" sz="2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endParaRPr>
          </a:p>
          <a:p>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Water will come out of it for the people to drink.”</a:t>
            </a:r>
          </a:p>
          <a:p>
            <a:endParaRPr lang="en-US" sz="2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endParaRPr>
          </a:p>
          <a:p>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So Moses did this in the sight of the elders of Israel.</a:t>
            </a:r>
          </a:p>
        </p:txBody>
      </p:sp>
      <p:sp>
        <p:nvSpPr>
          <p:cNvPr id="2" name="Rounded Rectangle 2">
            <a:extLst>
              <a:ext uri="{FF2B5EF4-FFF2-40B4-BE49-F238E27FC236}">
                <a16:creationId xmlns:a16="http://schemas.microsoft.com/office/drawing/2014/main" xmlns="" id="{84DE593B-CEAC-58A2-F56B-E9DD0E98592F}"/>
              </a:ext>
            </a:extLst>
          </p:cNvPr>
          <p:cNvSpPr/>
          <p:nvPr/>
        </p:nvSpPr>
        <p:spPr>
          <a:xfrm>
            <a:off x="6404264" y="126514"/>
            <a:ext cx="5029200" cy="2133600"/>
          </a:xfrm>
          <a:prstGeom prst="roundRect">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God </a:t>
            </a:r>
            <a:r>
              <a:rPr kumimoji="0" lang="en-US" sz="4000" b="1" i="1"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never</a:t>
            </a:r>
            <a:r>
              <a:rPr kumimoji="0" lang="en-US" sz="4000" b="1"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‘stands before’ humans!</a:t>
            </a:r>
            <a:endParaRPr kumimoji="0" lang="en-US" sz="40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C0504D">
                    <a:lumMod val="40000"/>
                    <a:lumOff val="6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Exodus 9:3; Numbers 5:16; 8:13; 27:19; Deuteronomy 7:24; 9:2, etc.</a:t>
            </a:r>
            <a:endParaRPr kumimoji="0" lang="en-US" sz="300" b="1" i="0" u="none" strike="noStrike" kern="1200" cap="none" spc="0" normalizeH="0" baseline="0" noProof="0" dirty="0">
              <a:ln>
                <a:noFill/>
              </a:ln>
              <a:solidFill>
                <a:srgbClr val="C0504D">
                  <a:lumMod val="40000"/>
                  <a:lumOff val="6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3" name="Rectangle 2">
            <a:extLst>
              <a:ext uri="{FF2B5EF4-FFF2-40B4-BE49-F238E27FC236}">
                <a16:creationId xmlns:a16="http://schemas.microsoft.com/office/drawing/2014/main" xmlns="" id="{EB6E5C4E-9345-44A7-B9FD-103689C6AE95}"/>
              </a:ext>
            </a:extLst>
          </p:cNvPr>
          <p:cNvSpPr/>
          <p:nvPr/>
        </p:nvSpPr>
        <p:spPr>
          <a:xfrm>
            <a:off x="3505200" y="183573"/>
            <a:ext cx="2743200" cy="654487"/>
          </a:xfrm>
          <a:prstGeom prst="rect">
            <a:avLst/>
          </a:prstGeom>
          <a:noFill/>
          <a:ln w="76200">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2">
            <a:extLst>
              <a:ext uri="{FF2B5EF4-FFF2-40B4-BE49-F238E27FC236}">
                <a16:creationId xmlns:a16="http://schemas.microsoft.com/office/drawing/2014/main" xmlns="" id="{86D8DBF9-66E3-45FF-FBBE-948F21EB2552}"/>
              </a:ext>
            </a:extLst>
          </p:cNvPr>
          <p:cNvSpPr/>
          <p:nvPr/>
        </p:nvSpPr>
        <p:spPr>
          <a:xfrm>
            <a:off x="6134100" y="2189179"/>
            <a:ext cx="4572000" cy="1950028"/>
          </a:xfrm>
          <a:prstGeom prst="roundRect">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That’s where God is standing!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C0504D">
                    <a:lumMod val="40000"/>
                    <a:lumOff val="6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Exodus 3:5</a:t>
            </a:r>
            <a:endParaRPr kumimoji="0" lang="en-US" sz="300" b="1" i="0" u="none" strike="noStrike" kern="1200" cap="none" spc="0" normalizeH="0" baseline="0" noProof="0" dirty="0">
              <a:ln>
                <a:noFill/>
              </a:ln>
              <a:solidFill>
                <a:srgbClr val="C0504D">
                  <a:lumMod val="40000"/>
                  <a:lumOff val="6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5" name="Rectangle 4">
            <a:extLst>
              <a:ext uri="{FF2B5EF4-FFF2-40B4-BE49-F238E27FC236}">
                <a16:creationId xmlns:a16="http://schemas.microsoft.com/office/drawing/2014/main" xmlns="" id="{2D1D3205-5315-9B44-0415-7025ADD236FD}"/>
              </a:ext>
            </a:extLst>
          </p:cNvPr>
          <p:cNvSpPr/>
          <p:nvPr/>
        </p:nvSpPr>
        <p:spPr>
          <a:xfrm>
            <a:off x="141514" y="1712730"/>
            <a:ext cx="3211286" cy="654487"/>
          </a:xfrm>
          <a:prstGeom prst="rect">
            <a:avLst/>
          </a:prstGeom>
          <a:noFill/>
          <a:ln w="76200">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xmlns="" id="{09C8BC5F-1839-21BC-96AF-0102D4E3CC3A}"/>
              </a:ext>
            </a:extLst>
          </p:cNvPr>
          <p:cNvSpPr/>
          <p:nvPr/>
        </p:nvSpPr>
        <p:spPr>
          <a:xfrm>
            <a:off x="99950" y="2646218"/>
            <a:ext cx="5878286" cy="1279418"/>
          </a:xfrm>
          <a:prstGeom prst="rect">
            <a:avLst/>
          </a:prstGeom>
          <a:noFill/>
          <a:ln w="76200">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xmlns="" id="{01CA82C0-36E6-5D35-59F1-DE1E81FD7726}"/>
              </a:ext>
            </a:extLst>
          </p:cNvPr>
          <p:cNvSpPr/>
          <p:nvPr/>
        </p:nvSpPr>
        <p:spPr>
          <a:xfrm>
            <a:off x="197269" y="5879542"/>
            <a:ext cx="5441531" cy="762000"/>
          </a:xfrm>
          <a:prstGeom prst="rect">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Test #3. No water!</a:t>
            </a:r>
          </a:p>
        </p:txBody>
      </p:sp>
    </p:spTree>
    <p:extLst>
      <p:ext uri="{BB962C8B-B14F-4D97-AF65-F5344CB8AC3E}">
        <p14:creationId xmlns:p14="http://schemas.microsoft.com/office/powerpoint/2010/main" val="9675618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Effect transition="in" filter="wipe(left)">
                                      <p:cBhvr>
                                        <p:cTn id="7" dur="500"/>
                                        <p:tgtEl>
                                          <p:spTgt spid="8">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4" end="4"/>
                                            </p:txEl>
                                          </p:spTgt>
                                        </p:tgtEl>
                                        <p:attrNameLst>
                                          <p:attrName>style.visibility</p:attrName>
                                        </p:attrNameLst>
                                      </p:cBhvr>
                                      <p:to>
                                        <p:strVal val="visible"/>
                                      </p:to>
                                    </p:set>
                                    <p:animEffect transition="in" filter="wipe(left)">
                                      <p:cBhvr>
                                        <p:cTn id="12" dur="500"/>
                                        <p:tgtEl>
                                          <p:spTgt spid="8">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xEl>
                                              <p:pRg st="6" end="6"/>
                                            </p:txEl>
                                          </p:spTgt>
                                        </p:tgtEl>
                                        <p:attrNameLst>
                                          <p:attrName>style.visibility</p:attrName>
                                        </p:attrNameLst>
                                      </p:cBhvr>
                                      <p:to>
                                        <p:strVal val="visible"/>
                                      </p:to>
                                    </p:set>
                                    <p:animEffect transition="in" filter="wipe(left)">
                                      <p:cBhvr>
                                        <p:cTn id="17" dur="500"/>
                                        <p:tgtEl>
                                          <p:spTgt spid="8">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left)">
                                      <p:cBhvr>
                                        <p:cTn id="22" dur="500"/>
                                        <p:tgtEl>
                                          <p:spTgt spid="3"/>
                                        </p:tgtEl>
                                      </p:cBhvr>
                                    </p:animEffect>
                                  </p:childTnLst>
                                </p:cTn>
                              </p:par>
                            </p:childTnLst>
                          </p:cTn>
                        </p:par>
                        <p:par>
                          <p:cTn id="23" fill="hold">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wipe(left)">
                                      <p:cBhvr>
                                        <p:cTn id="26" dur="500"/>
                                        <p:tgtEl>
                                          <p:spTgt spid="2"/>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ipe(left)">
                                      <p:cBhvr>
                                        <p:cTn id="31" dur="500"/>
                                        <p:tgtEl>
                                          <p:spTgt spid="5"/>
                                        </p:tgtEl>
                                      </p:cBhvr>
                                    </p:animEffect>
                                  </p:childTnLst>
                                </p:cTn>
                              </p:par>
                            </p:childTnLst>
                          </p:cTn>
                        </p:par>
                        <p:par>
                          <p:cTn id="32" fill="hold">
                            <p:stCondLst>
                              <p:cond delay="500"/>
                            </p:stCondLst>
                            <p:childTnLst>
                              <p:par>
                                <p:cTn id="33" presetID="22" presetClass="entr" presetSubtype="8" fill="hold" grpId="0" nodeType="after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wipe(left)">
                                      <p:cBhvr>
                                        <p:cTn id="35" dur="500"/>
                                        <p:tgtEl>
                                          <p:spTgt spid="4"/>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wipe(left)">
                                      <p:cBhvr>
                                        <p:cTn id="4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D3904BC8-B3B8-4DDA-AC34-A7847443B253}"/>
              </a:ext>
            </a:extLst>
          </p:cNvPr>
          <p:cNvSpPr txBox="1"/>
          <p:nvPr/>
        </p:nvSpPr>
        <p:spPr>
          <a:xfrm>
            <a:off x="141514" y="133529"/>
            <a:ext cx="7630886" cy="4770537"/>
          </a:xfrm>
          <a:prstGeom prst="rect">
            <a:avLst/>
          </a:prstGeom>
          <a:noFill/>
        </p:spPr>
        <p:txBody>
          <a:bodyPr wrap="square" rtlCol="0">
            <a:spAutoFit/>
          </a:bodyPr>
          <a:lstStyle/>
          <a:p>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(Ex. 17:7) Moses called the place </a:t>
            </a:r>
            <a:r>
              <a:rPr lang="en-US" sz="4000" b="1" spc="-150" dirty="0" err="1">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Massah</a:t>
            </a:r>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 and </a:t>
            </a:r>
            <a:r>
              <a:rPr lang="en-US" sz="4000" b="1" spc="-150" dirty="0" err="1">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Meribah</a:t>
            </a:r>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a:t>
            </a:r>
          </a:p>
          <a:p>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This was because the Israelites quarreled and tested the Lord saying,</a:t>
            </a:r>
          </a:p>
          <a:p>
            <a:r>
              <a:rPr lang="en-US" sz="72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“Is the Lord among us or not?”</a:t>
            </a:r>
          </a:p>
        </p:txBody>
      </p:sp>
      <p:sp>
        <p:nvSpPr>
          <p:cNvPr id="4" name="Rectangle 3">
            <a:extLst>
              <a:ext uri="{FF2B5EF4-FFF2-40B4-BE49-F238E27FC236}">
                <a16:creationId xmlns:a16="http://schemas.microsoft.com/office/drawing/2014/main" xmlns="" id="{58C6ACD5-E874-9F8D-1A0A-EF2C25F70E2B}"/>
              </a:ext>
            </a:extLst>
          </p:cNvPr>
          <p:cNvSpPr/>
          <p:nvPr/>
        </p:nvSpPr>
        <p:spPr>
          <a:xfrm>
            <a:off x="197269" y="5879542"/>
            <a:ext cx="5441531" cy="762000"/>
          </a:xfrm>
          <a:prstGeom prst="rect">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Test #3. No water!</a:t>
            </a:r>
          </a:p>
        </p:txBody>
      </p:sp>
    </p:spTree>
    <p:extLst>
      <p:ext uri="{BB962C8B-B14F-4D97-AF65-F5344CB8AC3E}">
        <p14:creationId xmlns:p14="http://schemas.microsoft.com/office/powerpoint/2010/main" val="160700344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wipe(left)">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wipe(left)">
                                      <p:cBhvr>
                                        <p:cTn id="12"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D3904BC8-B3B8-4DDA-AC34-A7847443B253}"/>
              </a:ext>
            </a:extLst>
          </p:cNvPr>
          <p:cNvSpPr txBox="1"/>
          <p:nvPr/>
        </p:nvSpPr>
        <p:spPr>
          <a:xfrm>
            <a:off x="141514" y="133529"/>
            <a:ext cx="7630886" cy="4770537"/>
          </a:xfrm>
          <a:prstGeom prst="rect">
            <a:avLst/>
          </a:prstGeom>
          <a:noFill/>
        </p:spPr>
        <p:txBody>
          <a:bodyPr wrap="square" rtlCol="0">
            <a:spAutoFit/>
          </a:bodyPr>
          <a:lstStyle/>
          <a:p>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(Ex. 17:7) Moses called the place </a:t>
            </a:r>
            <a:r>
              <a:rPr lang="en-US" sz="4000" b="1" spc="-150" dirty="0" err="1">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Massah</a:t>
            </a:r>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 and </a:t>
            </a:r>
            <a:r>
              <a:rPr lang="en-US" sz="4000" b="1" spc="-150" dirty="0" err="1">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Meribah</a:t>
            </a:r>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a:t>
            </a:r>
          </a:p>
          <a:p>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This was because the Israelites quarreled and tested the Lord saying,</a:t>
            </a:r>
          </a:p>
          <a:p>
            <a:r>
              <a:rPr lang="en-US" sz="72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“Is the Lord among us or not?”</a:t>
            </a:r>
          </a:p>
        </p:txBody>
      </p:sp>
      <p:sp>
        <p:nvSpPr>
          <p:cNvPr id="2" name="Rounded Rectangle 2">
            <a:extLst>
              <a:ext uri="{FF2B5EF4-FFF2-40B4-BE49-F238E27FC236}">
                <a16:creationId xmlns:a16="http://schemas.microsoft.com/office/drawing/2014/main" xmlns="" id="{551644EC-F9EF-6BCE-31E8-52DCE5C2D84C}"/>
              </a:ext>
            </a:extLst>
          </p:cNvPr>
          <p:cNvSpPr/>
          <p:nvPr/>
        </p:nvSpPr>
        <p:spPr>
          <a:xfrm>
            <a:off x="4156275" y="187125"/>
            <a:ext cx="7848600" cy="3886200"/>
          </a:xfrm>
          <a:prstGeom prst="roundRect">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R="0" lvl="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The Israelites accused God of being cruel and unloving.</a:t>
            </a:r>
          </a:p>
          <a:p>
            <a:pPr marL="231775" marR="0" lvl="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C0504D">
                    <a:lumMod val="40000"/>
                    <a:lumOff val="6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Exodus 17:3</a:t>
            </a:r>
            <a:endParaRPr kumimoji="0" lang="en-US" sz="44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a:p>
            <a:pPr lvl="0">
              <a:defRPr/>
            </a:pPr>
            <a:r>
              <a:rPr lang="en-US" sz="40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But God “stands before” the people to be struck by the staff and pour out water for the people.</a:t>
            </a:r>
          </a:p>
        </p:txBody>
      </p:sp>
      <p:sp>
        <p:nvSpPr>
          <p:cNvPr id="4" name="Rectangle 3">
            <a:extLst>
              <a:ext uri="{FF2B5EF4-FFF2-40B4-BE49-F238E27FC236}">
                <a16:creationId xmlns:a16="http://schemas.microsoft.com/office/drawing/2014/main" xmlns="" id="{58C6ACD5-E874-9F8D-1A0A-EF2C25F70E2B}"/>
              </a:ext>
            </a:extLst>
          </p:cNvPr>
          <p:cNvSpPr/>
          <p:nvPr/>
        </p:nvSpPr>
        <p:spPr>
          <a:xfrm>
            <a:off x="197269" y="5879542"/>
            <a:ext cx="5441531" cy="762000"/>
          </a:xfrm>
          <a:prstGeom prst="rect">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Test #3. No water!</a:t>
            </a:r>
          </a:p>
        </p:txBody>
      </p:sp>
    </p:spTree>
    <p:extLst>
      <p:ext uri="{BB962C8B-B14F-4D97-AF65-F5344CB8AC3E}">
        <p14:creationId xmlns:p14="http://schemas.microsoft.com/office/powerpoint/2010/main" val="271531582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wipe(left)">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wipe(left)">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nodeType="withEffect">
                                  <p:stCondLst>
                                    <p:cond delay="0"/>
                                  </p:stCondLst>
                                  <p:childTnLst>
                                    <p:set>
                                      <p:cBhvr>
                                        <p:cTn id="19" dur="1" fill="hold">
                                          <p:stCondLst>
                                            <p:cond delay="0"/>
                                          </p:stCondLst>
                                        </p:cTn>
                                        <p:tgtEl>
                                          <p:spTgt spid="2">
                                            <p:txEl>
                                              <p:pRg st="0" end="0"/>
                                            </p:txEl>
                                          </p:spTgt>
                                        </p:tgtEl>
                                        <p:attrNameLst>
                                          <p:attrName>style.visibility</p:attrName>
                                        </p:attrNameLst>
                                      </p:cBhvr>
                                      <p:to>
                                        <p:strVal val="visible"/>
                                      </p:to>
                                    </p:set>
                                    <p:animEffect transition="in" filter="wipe(left)">
                                      <p:cBhvr>
                                        <p:cTn id="20" dur="500"/>
                                        <p:tgtEl>
                                          <p:spTgt spid="2">
                                            <p:txEl>
                                              <p:pRg st="0" end="0"/>
                                            </p:txEl>
                                          </p:spTgt>
                                        </p:tgtEl>
                                      </p:cBhvr>
                                    </p:animEffect>
                                  </p:childTnLst>
                                </p:cTn>
                              </p:par>
                            </p:childTnLst>
                          </p:cTn>
                        </p:par>
                        <p:par>
                          <p:cTn id="21" fill="hold">
                            <p:stCondLst>
                              <p:cond delay="500"/>
                            </p:stCondLst>
                            <p:childTnLst>
                              <p:par>
                                <p:cTn id="22" presetID="22" presetClass="entr" presetSubtype="8" fill="hold" nodeType="afterEffect">
                                  <p:stCondLst>
                                    <p:cond delay="0"/>
                                  </p:stCondLst>
                                  <p:childTnLst>
                                    <p:set>
                                      <p:cBhvr>
                                        <p:cTn id="23" dur="1" fill="hold">
                                          <p:stCondLst>
                                            <p:cond delay="0"/>
                                          </p:stCondLst>
                                        </p:cTn>
                                        <p:tgtEl>
                                          <p:spTgt spid="2">
                                            <p:txEl>
                                              <p:pRg st="1" end="1"/>
                                            </p:txEl>
                                          </p:spTgt>
                                        </p:tgtEl>
                                        <p:attrNameLst>
                                          <p:attrName>style.visibility</p:attrName>
                                        </p:attrNameLst>
                                      </p:cBhvr>
                                      <p:to>
                                        <p:strVal val="visible"/>
                                      </p:to>
                                    </p:set>
                                    <p:animEffect transition="in" filter="wipe(left)">
                                      <p:cBhvr>
                                        <p:cTn id="24" dur="500"/>
                                        <p:tgtEl>
                                          <p:spTgt spid="2">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2">
                                            <p:txEl>
                                              <p:pRg st="2" end="2"/>
                                            </p:txEl>
                                          </p:spTgt>
                                        </p:tgtEl>
                                        <p:attrNameLst>
                                          <p:attrName>style.visibility</p:attrName>
                                        </p:attrNameLst>
                                      </p:cBhvr>
                                      <p:to>
                                        <p:strVal val="visible"/>
                                      </p:to>
                                    </p:set>
                                    <p:animEffect transition="in" filter="wipe(left)">
                                      <p:cBhvr>
                                        <p:cTn id="29"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D3904BC8-B3B8-4DDA-AC34-A7847443B253}"/>
              </a:ext>
            </a:extLst>
          </p:cNvPr>
          <p:cNvSpPr txBox="1"/>
          <p:nvPr/>
        </p:nvSpPr>
        <p:spPr>
          <a:xfrm>
            <a:off x="141514" y="133529"/>
            <a:ext cx="7630886" cy="4770537"/>
          </a:xfrm>
          <a:prstGeom prst="rect">
            <a:avLst/>
          </a:prstGeom>
          <a:noFill/>
        </p:spPr>
        <p:txBody>
          <a:bodyPr wrap="square" rtlCol="0">
            <a:spAutoFit/>
          </a:bodyPr>
          <a:lstStyle/>
          <a:p>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(Ex. 17:7) Moses called the place </a:t>
            </a:r>
            <a:r>
              <a:rPr lang="en-US" sz="4000" b="1" spc="-150" dirty="0" err="1">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Massah</a:t>
            </a:r>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 and </a:t>
            </a:r>
            <a:r>
              <a:rPr lang="en-US" sz="4000" b="1" spc="-150" dirty="0" err="1">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Meribah</a:t>
            </a:r>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a:t>
            </a:r>
          </a:p>
          <a:p>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This was because the Israelites quarreled and tested the Lord saying,</a:t>
            </a:r>
          </a:p>
          <a:p>
            <a:r>
              <a:rPr lang="en-US" sz="72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“Is the Lord among us or not?”</a:t>
            </a:r>
          </a:p>
        </p:txBody>
      </p:sp>
      <p:sp>
        <p:nvSpPr>
          <p:cNvPr id="2" name="Rounded Rectangle 2">
            <a:extLst>
              <a:ext uri="{FF2B5EF4-FFF2-40B4-BE49-F238E27FC236}">
                <a16:creationId xmlns:a16="http://schemas.microsoft.com/office/drawing/2014/main" xmlns="" id="{551644EC-F9EF-6BCE-31E8-52DCE5C2D84C}"/>
              </a:ext>
            </a:extLst>
          </p:cNvPr>
          <p:cNvSpPr/>
          <p:nvPr/>
        </p:nvSpPr>
        <p:spPr>
          <a:xfrm>
            <a:off x="4156275" y="187125"/>
            <a:ext cx="7848600" cy="3886200"/>
          </a:xfrm>
          <a:prstGeom prst="roundRect">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R="0" lvl="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The Israelites accused God of being cruel and unloving.</a:t>
            </a:r>
          </a:p>
          <a:p>
            <a:pPr marL="231775" marR="0" lvl="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C0504D">
                    <a:lumMod val="40000"/>
                    <a:lumOff val="6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Exodus 17:3</a:t>
            </a:r>
            <a:endParaRPr kumimoji="0" lang="en-US" sz="44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a:p>
            <a:pPr lvl="0">
              <a:defRPr/>
            </a:pPr>
            <a:r>
              <a:rPr lang="en-US" sz="40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But God “stands before” the people to be struck by the staff and pour out water for the people.</a:t>
            </a:r>
          </a:p>
        </p:txBody>
      </p:sp>
      <p:sp>
        <p:nvSpPr>
          <p:cNvPr id="4" name="Rectangle 3">
            <a:extLst>
              <a:ext uri="{FF2B5EF4-FFF2-40B4-BE49-F238E27FC236}">
                <a16:creationId xmlns:a16="http://schemas.microsoft.com/office/drawing/2014/main" xmlns="" id="{58C6ACD5-E874-9F8D-1A0A-EF2C25F70E2B}"/>
              </a:ext>
            </a:extLst>
          </p:cNvPr>
          <p:cNvSpPr/>
          <p:nvPr/>
        </p:nvSpPr>
        <p:spPr>
          <a:xfrm>
            <a:off x="197269" y="5879542"/>
            <a:ext cx="5441531" cy="762000"/>
          </a:xfrm>
          <a:prstGeom prst="rect">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Test #3. No water!</a:t>
            </a:r>
          </a:p>
        </p:txBody>
      </p:sp>
      <p:sp>
        <p:nvSpPr>
          <p:cNvPr id="6" name="Rounded Rectangle 2">
            <a:extLst>
              <a:ext uri="{FF2B5EF4-FFF2-40B4-BE49-F238E27FC236}">
                <a16:creationId xmlns:a16="http://schemas.microsoft.com/office/drawing/2014/main" xmlns="" id="{9451CAF2-CFDA-48C0-A013-D4223D402CD0}"/>
              </a:ext>
            </a:extLst>
          </p:cNvPr>
          <p:cNvSpPr/>
          <p:nvPr/>
        </p:nvSpPr>
        <p:spPr>
          <a:xfrm>
            <a:off x="2038728" y="1600200"/>
            <a:ext cx="9748433" cy="4819026"/>
          </a:xfrm>
          <a:prstGeom prst="roundRect">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lvl="0">
              <a:defRPr/>
            </a:pPr>
            <a:r>
              <a:rPr lang="en-US" sz="4800" b="1" spc="-150" dirty="0">
                <a:solidFill>
                  <a:schemeClr val="accent2">
                    <a:lumMod val="20000"/>
                    <a:lumOff val="8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Why would God take this abuse?</a:t>
            </a:r>
          </a:p>
          <a:p>
            <a:pPr marL="173038" lvl="0">
              <a:defRPr/>
            </a:pPr>
            <a:r>
              <a:rPr lang="en-US" sz="40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 Cor. 10:1) I don’t want you to forget about our ancestors in the wilderness long ago…</a:t>
            </a:r>
          </a:p>
          <a:p>
            <a:pPr marL="173038" lvl="0">
              <a:defRPr/>
            </a:pPr>
            <a:r>
              <a:rPr lang="en-US" sz="4000" b="1" spc="-150" baseline="300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  </a:t>
            </a:r>
            <a:r>
              <a:rPr lang="en-US" sz="40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All of them ate the same spiritual food.</a:t>
            </a:r>
          </a:p>
          <a:p>
            <a:pPr marL="173038" lvl="0">
              <a:defRPr/>
            </a:pPr>
            <a:r>
              <a:rPr lang="en-US" sz="40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All of them drank the same spiritual water.</a:t>
            </a:r>
          </a:p>
          <a:p>
            <a:pPr marL="173038" lvl="0">
              <a:defRPr/>
            </a:pPr>
            <a:r>
              <a:rPr lang="en-US" sz="4000" b="1" spc="-150" baseline="300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4 </a:t>
            </a:r>
            <a:r>
              <a:rPr lang="en-US" sz="40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For they drank from the spiritual rock.</a:t>
            </a:r>
          </a:p>
          <a:p>
            <a:pPr marL="173038" lvl="0">
              <a:defRPr/>
            </a:pPr>
            <a:r>
              <a:rPr lang="en-US" sz="4000" b="1" u="sng"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And that rock was Christ.</a:t>
            </a:r>
          </a:p>
        </p:txBody>
      </p:sp>
    </p:spTree>
    <p:extLst>
      <p:ext uri="{BB962C8B-B14F-4D97-AF65-F5344CB8AC3E}">
        <p14:creationId xmlns:p14="http://schemas.microsoft.com/office/powerpoint/2010/main" val="302338638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wipe(left)">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wipe(left)">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nodeType="withEffect">
                                  <p:stCondLst>
                                    <p:cond delay="0"/>
                                  </p:stCondLst>
                                  <p:childTnLst>
                                    <p:set>
                                      <p:cBhvr>
                                        <p:cTn id="19" dur="1" fill="hold">
                                          <p:stCondLst>
                                            <p:cond delay="0"/>
                                          </p:stCondLst>
                                        </p:cTn>
                                        <p:tgtEl>
                                          <p:spTgt spid="2">
                                            <p:txEl>
                                              <p:pRg st="0" end="0"/>
                                            </p:txEl>
                                          </p:spTgt>
                                        </p:tgtEl>
                                        <p:attrNameLst>
                                          <p:attrName>style.visibility</p:attrName>
                                        </p:attrNameLst>
                                      </p:cBhvr>
                                      <p:to>
                                        <p:strVal val="visible"/>
                                      </p:to>
                                    </p:set>
                                    <p:animEffect transition="in" filter="wipe(left)">
                                      <p:cBhvr>
                                        <p:cTn id="20" dur="500"/>
                                        <p:tgtEl>
                                          <p:spTgt spid="2">
                                            <p:txEl>
                                              <p:pRg st="0" end="0"/>
                                            </p:txEl>
                                          </p:spTgt>
                                        </p:tgtEl>
                                      </p:cBhvr>
                                    </p:animEffect>
                                  </p:childTnLst>
                                </p:cTn>
                              </p:par>
                            </p:childTnLst>
                          </p:cTn>
                        </p:par>
                        <p:par>
                          <p:cTn id="21" fill="hold">
                            <p:stCondLst>
                              <p:cond delay="500"/>
                            </p:stCondLst>
                            <p:childTnLst>
                              <p:par>
                                <p:cTn id="22" presetID="22" presetClass="entr" presetSubtype="8" fill="hold" nodeType="afterEffect">
                                  <p:stCondLst>
                                    <p:cond delay="0"/>
                                  </p:stCondLst>
                                  <p:childTnLst>
                                    <p:set>
                                      <p:cBhvr>
                                        <p:cTn id="23" dur="1" fill="hold">
                                          <p:stCondLst>
                                            <p:cond delay="0"/>
                                          </p:stCondLst>
                                        </p:cTn>
                                        <p:tgtEl>
                                          <p:spTgt spid="2">
                                            <p:txEl>
                                              <p:pRg st="1" end="1"/>
                                            </p:txEl>
                                          </p:spTgt>
                                        </p:tgtEl>
                                        <p:attrNameLst>
                                          <p:attrName>style.visibility</p:attrName>
                                        </p:attrNameLst>
                                      </p:cBhvr>
                                      <p:to>
                                        <p:strVal val="visible"/>
                                      </p:to>
                                    </p:set>
                                    <p:animEffect transition="in" filter="wipe(left)">
                                      <p:cBhvr>
                                        <p:cTn id="24" dur="500"/>
                                        <p:tgtEl>
                                          <p:spTgt spid="2">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2">
                                            <p:txEl>
                                              <p:pRg st="2" end="2"/>
                                            </p:txEl>
                                          </p:spTgt>
                                        </p:tgtEl>
                                        <p:attrNameLst>
                                          <p:attrName>style.visibility</p:attrName>
                                        </p:attrNameLst>
                                      </p:cBhvr>
                                      <p:to>
                                        <p:strVal val="visible"/>
                                      </p:to>
                                    </p:set>
                                    <p:animEffect transition="in" filter="wipe(left)">
                                      <p:cBhvr>
                                        <p:cTn id="29" dur="500"/>
                                        <p:tgtEl>
                                          <p:spTgt spid="2">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left)">
                                      <p:cBhvr>
                                        <p:cTn id="34" dur="500"/>
                                        <p:tgtEl>
                                          <p:spTgt spid="6"/>
                                        </p:tgtEl>
                                      </p:cBhvr>
                                    </p:animEffect>
                                  </p:childTnLst>
                                </p:cTn>
                              </p:par>
                              <p:par>
                                <p:cTn id="35" presetID="22" presetClass="entr" presetSubtype="8" fill="hold" nodeType="withEffect">
                                  <p:stCondLst>
                                    <p:cond delay="0"/>
                                  </p:stCondLst>
                                  <p:childTnLst>
                                    <p:set>
                                      <p:cBhvr>
                                        <p:cTn id="36" dur="1" fill="hold">
                                          <p:stCondLst>
                                            <p:cond delay="0"/>
                                          </p:stCondLst>
                                        </p:cTn>
                                        <p:tgtEl>
                                          <p:spTgt spid="6">
                                            <p:txEl>
                                              <p:pRg st="0" end="0"/>
                                            </p:txEl>
                                          </p:spTgt>
                                        </p:tgtEl>
                                        <p:attrNameLst>
                                          <p:attrName>style.visibility</p:attrName>
                                        </p:attrNameLst>
                                      </p:cBhvr>
                                      <p:to>
                                        <p:strVal val="visible"/>
                                      </p:to>
                                    </p:set>
                                    <p:animEffect transition="in" filter="wipe(left)">
                                      <p:cBhvr>
                                        <p:cTn id="37" dur="500"/>
                                        <p:tgtEl>
                                          <p:spTgt spid="6">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6">
                                            <p:txEl>
                                              <p:pRg st="1" end="1"/>
                                            </p:txEl>
                                          </p:spTgt>
                                        </p:tgtEl>
                                        <p:attrNameLst>
                                          <p:attrName>style.visibility</p:attrName>
                                        </p:attrNameLst>
                                      </p:cBhvr>
                                      <p:to>
                                        <p:strVal val="visible"/>
                                      </p:to>
                                    </p:set>
                                    <p:animEffect transition="in" filter="wipe(left)">
                                      <p:cBhvr>
                                        <p:cTn id="42" dur="500"/>
                                        <p:tgtEl>
                                          <p:spTgt spid="6">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6">
                                            <p:txEl>
                                              <p:pRg st="2" end="2"/>
                                            </p:txEl>
                                          </p:spTgt>
                                        </p:tgtEl>
                                        <p:attrNameLst>
                                          <p:attrName>style.visibility</p:attrName>
                                        </p:attrNameLst>
                                      </p:cBhvr>
                                      <p:to>
                                        <p:strVal val="visible"/>
                                      </p:to>
                                    </p:set>
                                    <p:animEffect transition="in" filter="wipe(left)">
                                      <p:cBhvr>
                                        <p:cTn id="47" dur="500"/>
                                        <p:tgtEl>
                                          <p:spTgt spid="6">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6">
                                            <p:txEl>
                                              <p:pRg st="3" end="3"/>
                                            </p:txEl>
                                          </p:spTgt>
                                        </p:tgtEl>
                                        <p:attrNameLst>
                                          <p:attrName>style.visibility</p:attrName>
                                        </p:attrNameLst>
                                      </p:cBhvr>
                                      <p:to>
                                        <p:strVal val="visible"/>
                                      </p:to>
                                    </p:set>
                                    <p:animEffect transition="in" filter="wipe(left)">
                                      <p:cBhvr>
                                        <p:cTn id="52" dur="500"/>
                                        <p:tgtEl>
                                          <p:spTgt spid="6">
                                            <p:txEl>
                                              <p:pRg st="3" end="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6">
                                            <p:txEl>
                                              <p:pRg st="4" end="4"/>
                                            </p:txEl>
                                          </p:spTgt>
                                        </p:tgtEl>
                                        <p:attrNameLst>
                                          <p:attrName>style.visibility</p:attrName>
                                        </p:attrNameLst>
                                      </p:cBhvr>
                                      <p:to>
                                        <p:strVal val="visible"/>
                                      </p:to>
                                    </p:set>
                                    <p:animEffect transition="in" filter="wipe(left)">
                                      <p:cBhvr>
                                        <p:cTn id="57" dur="500"/>
                                        <p:tgtEl>
                                          <p:spTgt spid="6">
                                            <p:txEl>
                                              <p:pRg st="4" end="4"/>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6">
                                            <p:txEl>
                                              <p:pRg st="5" end="5"/>
                                            </p:txEl>
                                          </p:spTgt>
                                        </p:tgtEl>
                                        <p:attrNameLst>
                                          <p:attrName>style.visibility</p:attrName>
                                        </p:attrNameLst>
                                      </p:cBhvr>
                                      <p:to>
                                        <p:strVal val="visible"/>
                                      </p:to>
                                    </p:set>
                                    <p:animEffect transition="in" filter="wipe(left)">
                                      <p:cBhvr>
                                        <p:cTn id="62"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cxnSp>
        <p:nvCxnSpPr>
          <p:cNvPr id="2" name="Straight Arrow Connector 1">
            <a:extLst>
              <a:ext uri="{FF2B5EF4-FFF2-40B4-BE49-F238E27FC236}">
                <a16:creationId xmlns:a16="http://schemas.microsoft.com/office/drawing/2014/main" xmlns="" id="{4F8C9661-D6E7-6351-1831-1F24C79863CA}"/>
              </a:ext>
            </a:extLst>
          </p:cNvPr>
          <p:cNvCxnSpPr>
            <a:cxnSpLocks/>
          </p:cNvCxnSpPr>
          <p:nvPr/>
        </p:nvCxnSpPr>
        <p:spPr>
          <a:xfrm flipV="1">
            <a:off x="4038600" y="4540827"/>
            <a:ext cx="574964" cy="198639"/>
          </a:xfrm>
          <a:prstGeom prst="straightConnector1">
            <a:avLst/>
          </a:prstGeom>
          <a:ln w="57150">
            <a:solidFill>
              <a:srgbClr val="FFFF99"/>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xmlns="" id="{49D40ECC-3DFF-DBB3-DE8B-6D65D7F9FA7B}"/>
              </a:ext>
            </a:extLst>
          </p:cNvPr>
          <p:cNvSpPr/>
          <p:nvPr/>
        </p:nvSpPr>
        <p:spPr>
          <a:xfrm>
            <a:off x="4509135" y="4648200"/>
            <a:ext cx="609600" cy="152400"/>
          </a:xfrm>
          <a:prstGeom prst="rect">
            <a:avLst/>
          </a:prstGeom>
          <a:noFill/>
          <a:ln w="19050">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Rectangle 4">
            <a:extLst>
              <a:ext uri="{FF2B5EF4-FFF2-40B4-BE49-F238E27FC236}">
                <a16:creationId xmlns:a16="http://schemas.microsoft.com/office/drawing/2014/main" xmlns="" id="{0AB1F68C-B14C-C40C-A621-DB77F5EFA75A}"/>
              </a:ext>
            </a:extLst>
          </p:cNvPr>
          <p:cNvSpPr/>
          <p:nvPr/>
        </p:nvSpPr>
        <p:spPr>
          <a:xfrm>
            <a:off x="4558665" y="4827270"/>
            <a:ext cx="523875" cy="152400"/>
          </a:xfrm>
          <a:prstGeom prst="rect">
            <a:avLst/>
          </a:prstGeom>
          <a:noFill/>
          <a:ln w="19050">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Rectangle 5">
            <a:extLst>
              <a:ext uri="{FF2B5EF4-FFF2-40B4-BE49-F238E27FC236}">
                <a16:creationId xmlns:a16="http://schemas.microsoft.com/office/drawing/2014/main" xmlns="" id="{8964E51D-AC45-A22F-6B1C-AD6DF5E4533D}"/>
              </a:ext>
            </a:extLst>
          </p:cNvPr>
          <p:cNvSpPr/>
          <p:nvPr/>
        </p:nvSpPr>
        <p:spPr>
          <a:xfrm>
            <a:off x="5048250" y="5191125"/>
            <a:ext cx="786765" cy="152400"/>
          </a:xfrm>
          <a:prstGeom prst="rect">
            <a:avLst/>
          </a:prstGeom>
          <a:noFill/>
          <a:ln w="19050">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7" name="Straight Connector 6">
            <a:extLst>
              <a:ext uri="{FF2B5EF4-FFF2-40B4-BE49-F238E27FC236}">
                <a16:creationId xmlns:a16="http://schemas.microsoft.com/office/drawing/2014/main" xmlns="" id="{50B84E89-1EEF-08A4-8755-B3255EA9406B}"/>
              </a:ext>
            </a:extLst>
          </p:cNvPr>
          <p:cNvCxnSpPr>
            <a:cxnSpLocks/>
          </p:cNvCxnSpPr>
          <p:nvPr/>
        </p:nvCxnSpPr>
        <p:spPr>
          <a:xfrm>
            <a:off x="3815715" y="4575463"/>
            <a:ext cx="299085" cy="328007"/>
          </a:xfrm>
          <a:prstGeom prst="line">
            <a:avLst/>
          </a:prstGeom>
          <a:ln w="76200">
            <a:solidFill>
              <a:srgbClr val="FFFF99"/>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xmlns="" id="{649E4E98-E967-F9E8-C46B-18C929629755}"/>
              </a:ext>
            </a:extLst>
          </p:cNvPr>
          <p:cNvCxnSpPr>
            <a:cxnSpLocks/>
          </p:cNvCxnSpPr>
          <p:nvPr/>
        </p:nvCxnSpPr>
        <p:spPr>
          <a:xfrm flipV="1">
            <a:off x="3815715" y="4572000"/>
            <a:ext cx="299085" cy="304800"/>
          </a:xfrm>
          <a:prstGeom prst="line">
            <a:avLst/>
          </a:prstGeom>
          <a:ln w="76200">
            <a:solidFill>
              <a:srgbClr val="FFFF9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5232689"/>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left)">
                                      <p:cBhvr>
                                        <p:cTn id="19" dur="500"/>
                                        <p:tgtEl>
                                          <p:spTgt spid="2"/>
                                        </p:tgtEl>
                                      </p:cBhvr>
                                    </p:animEffect>
                                  </p:childTnLst>
                                </p:cTn>
                              </p:par>
                            </p:childTnLst>
                          </p:cTn>
                        </p:par>
                        <p:par>
                          <p:cTn id="20" fill="hold">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childTnLst>
                          </p:cTn>
                        </p:par>
                        <p:par>
                          <p:cTn id="24" fill="hold">
                            <p:stCondLst>
                              <p:cond delay="1000"/>
                            </p:stCondLst>
                            <p:childTnLst>
                              <p:par>
                                <p:cTn id="25" presetID="10" presetClass="entr" presetSubtype="0"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par>
                          <p:cTn id="28" fill="hold">
                            <p:stCondLst>
                              <p:cond delay="1500"/>
                            </p:stCondLst>
                            <p:childTnLst>
                              <p:par>
                                <p:cTn id="29" presetID="10" presetClass="entr" presetSubtype="0"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14DC4805-18CE-F6D9-A110-FE96B3E53BC4}"/>
              </a:ext>
            </a:extLst>
          </p:cNvPr>
          <p:cNvSpPr/>
          <p:nvPr/>
        </p:nvSpPr>
        <p:spPr>
          <a:xfrm>
            <a:off x="198700" y="1534954"/>
            <a:ext cx="11799425" cy="5170646"/>
          </a:xfrm>
          <a:prstGeom prst="rect">
            <a:avLst/>
          </a:prstGeom>
        </p:spPr>
        <p:txBody>
          <a:bodyPr wrap="square">
            <a:spAutoFit/>
          </a:bodyPr>
          <a:lstStyle/>
          <a:p>
            <a:pPr marR="0" lvl="0" algn="ctr" defTabSz="914400" rtl="0" eaLnBrk="1" fontAlgn="auto" latinLnBrk="0" hangingPunct="1">
              <a:lnSpc>
                <a:spcPct val="100000"/>
              </a:lnSpc>
              <a:spcBef>
                <a:spcPts val="0"/>
              </a:spcBef>
              <a:spcAft>
                <a:spcPts val="0"/>
              </a:spcAft>
              <a:buClrTx/>
              <a:buSzTx/>
              <a:tabLst/>
              <a:defRPr/>
            </a:pPr>
            <a:r>
              <a:rPr kumimoji="0" lang="en-US" sz="6600" b="1" i="0" u="none" strike="noStrike" kern="1200" cap="none" spc="-300" normalizeH="0" baseline="0" noProof="0" dirty="0">
                <a:ln>
                  <a:noFill/>
                </a:ln>
                <a:solidFill>
                  <a:schemeClr val="accent2">
                    <a:lumMod val="50000"/>
                  </a:schemeClr>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Have you placed God </a:t>
            </a:r>
            <a:r>
              <a:rPr lang="en-US" sz="6600" b="1" spc="-300" dirty="0">
                <a:solidFill>
                  <a:schemeClr val="accent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on trial in your heart?</a:t>
            </a:r>
            <a:endParaRPr kumimoji="0" lang="en-US" sz="6600" b="1" i="0" u="none" strike="noStrike" kern="1200" cap="none" spc="-300" normalizeH="0" baseline="0" noProof="0" dirty="0">
              <a:ln>
                <a:noFill/>
              </a:ln>
              <a:solidFill>
                <a:schemeClr val="accent2">
                  <a:lumMod val="50000"/>
                </a:schemeClr>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endParaRPr>
          </a:p>
          <a:p>
            <a:pPr marR="0" lvl="0" algn="ctr" defTabSz="914400" rtl="0" eaLnBrk="1" fontAlgn="auto" latinLnBrk="0" hangingPunct="1">
              <a:lnSpc>
                <a:spcPct val="100000"/>
              </a:lnSpc>
              <a:spcBef>
                <a:spcPts val="0"/>
              </a:spcBef>
              <a:spcAft>
                <a:spcPts val="0"/>
              </a:spcAft>
              <a:buClrTx/>
              <a:buSzTx/>
              <a:tabLst/>
              <a:defRPr/>
            </a:pPr>
            <a:r>
              <a:rPr lang="en-US" sz="6600" b="1" spc="-300" dirty="0">
                <a:solidFill>
                  <a:schemeClr val="accent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Do you have conditions on God as to how your life should’ve gone?</a:t>
            </a:r>
          </a:p>
          <a:p>
            <a:pPr marR="0" lvl="0" algn="ctr" defTabSz="914400" rtl="0" eaLnBrk="1" fontAlgn="auto" latinLnBrk="0" hangingPunct="1">
              <a:lnSpc>
                <a:spcPct val="100000"/>
              </a:lnSpc>
              <a:spcBef>
                <a:spcPts val="0"/>
              </a:spcBef>
              <a:spcAft>
                <a:spcPts val="0"/>
              </a:spcAft>
              <a:buClrTx/>
              <a:buSzTx/>
              <a:tabLst/>
              <a:defRPr/>
            </a:pPr>
            <a:r>
              <a:rPr kumimoji="0" lang="en-US" sz="6600" b="1" i="0" u="none" strike="noStrike" kern="1200" cap="none" spc="-300" normalizeH="0" baseline="0" noProof="0" dirty="0">
                <a:ln>
                  <a:noFill/>
                </a:ln>
                <a:solidFill>
                  <a:schemeClr val="accent2">
                    <a:lumMod val="50000"/>
                  </a:schemeClr>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Who is guilty and who is innocent?</a:t>
            </a:r>
          </a:p>
        </p:txBody>
      </p:sp>
    </p:spTree>
    <p:extLst>
      <p:ext uri="{BB962C8B-B14F-4D97-AF65-F5344CB8AC3E}">
        <p14:creationId xmlns:p14="http://schemas.microsoft.com/office/powerpoint/2010/main" val="2060548998"/>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8920854"/>
      </p:ext>
    </p:extLst>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
      <p:transition spd="slow">
        <p:fade thruBlk="1"/>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14FBB619-AB5A-3BE9-2E11-5A1D2E52A81F}"/>
              </a:ext>
            </a:extLst>
          </p:cNvPr>
          <p:cNvSpPr txBox="1"/>
          <p:nvPr/>
        </p:nvSpPr>
        <p:spPr>
          <a:xfrm>
            <a:off x="141514" y="133529"/>
            <a:ext cx="7707086" cy="2062103"/>
          </a:xfrm>
          <a:prstGeom prst="rect">
            <a:avLst/>
          </a:prstGeom>
          <a:noFill/>
        </p:spPr>
        <p:txBody>
          <a:bodyPr wrap="square" rtlCol="0">
            <a:spAutoFit/>
          </a:bodyPr>
          <a:lstStyle/>
          <a:p>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(Ex. 15:24) The people </a:t>
            </a:r>
            <a:r>
              <a:rPr lang="en-US" sz="4000" b="1" u="sng"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grumbled</a:t>
            </a:r>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 against Moses, saying,</a:t>
            </a:r>
          </a:p>
          <a:p>
            <a:r>
              <a:rPr lang="en-US" sz="48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“What are we to drink?”</a:t>
            </a:r>
          </a:p>
        </p:txBody>
      </p:sp>
      <p:sp>
        <p:nvSpPr>
          <p:cNvPr id="5" name="Rounded Rectangle 2">
            <a:extLst>
              <a:ext uri="{FF2B5EF4-FFF2-40B4-BE49-F238E27FC236}">
                <a16:creationId xmlns:a16="http://schemas.microsoft.com/office/drawing/2014/main" xmlns="" id="{3C15FCCB-205D-2302-57AD-9C007871F1AF}"/>
              </a:ext>
            </a:extLst>
          </p:cNvPr>
          <p:cNvSpPr/>
          <p:nvPr/>
        </p:nvSpPr>
        <p:spPr>
          <a:xfrm>
            <a:off x="457200" y="2286000"/>
            <a:ext cx="9829800" cy="1676400"/>
          </a:xfrm>
          <a:prstGeom prst="roundRect">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defRPr/>
            </a:pPr>
            <a:r>
              <a:rPr lang="en-US" sz="44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Three days ago, they watched the Red Sea split in half, and now they’re grumbling!</a:t>
            </a:r>
            <a:endParaRPr lang="en-US" sz="2400" b="1" dirty="0">
              <a:solidFill>
                <a:schemeClr val="accent2">
                  <a:lumMod val="40000"/>
                  <a:lumOff val="6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xmlns="" id="{9B7382E6-5744-F751-71D4-922FED36262A}"/>
              </a:ext>
            </a:extLst>
          </p:cNvPr>
          <p:cNvSpPr/>
          <p:nvPr/>
        </p:nvSpPr>
        <p:spPr>
          <a:xfrm>
            <a:off x="197269" y="5879542"/>
            <a:ext cx="5441531" cy="762000"/>
          </a:xfrm>
          <a:prstGeom prst="rect">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Test #1. The Bitter Water</a:t>
            </a:r>
          </a:p>
        </p:txBody>
      </p:sp>
    </p:spTree>
    <p:extLst>
      <p:ext uri="{BB962C8B-B14F-4D97-AF65-F5344CB8AC3E}">
        <p14:creationId xmlns:p14="http://schemas.microsoft.com/office/powerpoint/2010/main" val="2817387619"/>
      </p:ext>
    </p:extLst>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D3904BC8-B3B8-4DDA-AC34-A7847443B253}"/>
              </a:ext>
            </a:extLst>
          </p:cNvPr>
          <p:cNvSpPr txBox="1"/>
          <p:nvPr/>
        </p:nvSpPr>
        <p:spPr>
          <a:xfrm>
            <a:off x="141514" y="133529"/>
            <a:ext cx="7707086" cy="5016758"/>
          </a:xfrm>
          <a:prstGeom prst="rect">
            <a:avLst/>
          </a:prstGeom>
          <a:noFill/>
        </p:spPr>
        <p:txBody>
          <a:bodyPr wrap="square" rtlCol="0">
            <a:spAutoFit/>
          </a:bodyPr>
          <a:lstStyle/>
          <a:p>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(Ex. 15:25) Then Moses cried out to the LORD, and the LORD showed him </a:t>
            </a:r>
            <a:r>
              <a:rPr lang="en-US" sz="4000" b="1" u="sng"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a piece of wood</a:t>
            </a:r>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a:t>
            </a:r>
          </a:p>
          <a:p>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He threw it into the water, and the water became fit to drink.</a:t>
            </a:r>
          </a:p>
          <a:p>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There the LORD issued a ruling and instruction for them</a:t>
            </a:r>
          </a:p>
          <a:p>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and </a:t>
            </a:r>
            <a:r>
              <a:rPr lang="en-US" sz="4000" b="1" u="sng"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put them to the test. </a:t>
            </a:r>
          </a:p>
        </p:txBody>
      </p:sp>
      <p:sp>
        <p:nvSpPr>
          <p:cNvPr id="10" name="Rectangle 9">
            <a:extLst>
              <a:ext uri="{FF2B5EF4-FFF2-40B4-BE49-F238E27FC236}">
                <a16:creationId xmlns:a16="http://schemas.microsoft.com/office/drawing/2014/main" xmlns="" id="{56DD6874-E508-1DDE-F27D-5927B737C2A9}"/>
              </a:ext>
            </a:extLst>
          </p:cNvPr>
          <p:cNvSpPr/>
          <p:nvPr/>
        </p:nvSpPr>
        <p:spPr>
          <a:xfrm>
            <a:off x="197269" y="5879542"/>
            <a:ext cx="5441531" cy="762000"/>
          </a:xfrm>
          <a:prstGeom prst="rect">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Test #1. The Bitter Water</a:t>
            </a:r>
          </a:p>
        </p:txBody>
      </p:sp>
    </p:spTree>
    <p:extLst>
      <p:ext uri="{BB962C8B-B14F-4D97-AF65-F5344CB8AC3E}">
        <p14:creationId xmlns:p14="http://schemas.microsoft.com/office/powerpoint/2010/main" val="229336274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wipe(left)">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wipe(left)">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Effect transition="in" filter="wipe(left)">
                                      <p:cBhvr>
                                        <p:cTn id="17"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D3904BC8-B3B8-4DDA-AC34-A7847443B253}"/>
              </a:ext>
            </a:extLst>
          </p:cNvPr>
          <p:cNvSpPr txBox="1"/>
          <p:nvPr/>
        </p:nvSpPr>
        <p:spPr>
          <a:xfrm>
            <a:off x="141514" y="133529"/>
            <a:ext cx="7707086" cy="5016758"/>
          </a:xfrm>
          <a:prstGeom prst="rect">
            <a:avLst/>
          </a:prstGeom>
          <a:noFill/>
        </p:spPr>
        <p:txBody>
          <a:bodyPr wrap="square" rtlCol="0">
            <a:spAutoFit/>
          </a:bodyPr>
          <a:lstStyle/>
          <a:p>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(Ex. 16:1) The whole Israelite community set out from Elim and came to the Desert of Sin, which is between Elim and Sinai, on the fifteenth day of the second month after they had come out of Egypt.</a:t>
            </a:r>
          </a:p>
          <a:p>
            <a:r>
              <a:rPr lang="en-US" sz="4000" b="1" spc="-150" baseline="3000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2 </a:t>
            </a:r>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In the desert the whole community</a:t>
            </a:r>
          </a:p>
          <a:p>
            <a:r>
              <a:rPr lang="en-US" sz="4000" b="1" u="sng"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grumbled</a:t>
            </a:r>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 against Moses and Aaron.</a:t>
            </a:r>
          </a:p>
        </p:txBody>
      </p:sp>
      <p:sp>
        <p:nvSpPr>
          <p:cNvPr id="3" name="Rectangle 2">
            <a:extLst>
              <a:ext uri="{FF2B5EF4-FFF2-40B4-BE49-F238E27FC236}">
                <a16:creationId xmlns:a16="http://schemas.microsoft.com/office/drawing/2014/main" xmlns="" id="{6EDC1F83-920D-D31C-F109-D4B9C483A362}"/>
              </a:ext>
            </a:extLst>
          </p:cNvPr>
          <p:cNvSpPr/>
          <p:nvPr/>
        </p:nvSpPr>
        <p:spPr>
          <a:xfrm>
            <a:off x="129107" y="2598376"/>
            <a:ext cx="6849393" cy="733158"/>
          </a:xfrm>
          <a:prstGeom prst="rect">
            <a:avLst/>
          </a:prstGeom>
          <a:noFill/>
          <a:ln w="76200">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2">
            <a:extLst>
              <a:ext uri="{FF2B5EF4-FFF2-40B4-BE49-F238E27FC236}">
                <a16:creationId xmlns:a16="http://schemas.microsoft.com/office/drawing/2014/main" xmlns="" id="{E6948964-544E-F473-BA5E-5B1450C90DBB}"/>
              </a:ext>
            </a:extLst>
          </p:cNvPr>
          <p:cNvSpPr/>
          <p:nvPr/>
        </p:nvSpPr>
        <p:spPr>
          <a:xfrm>
            <a:off x="7315200" y="750326"/>
            <a:ext cx="4660607" cy="1828799"/>
          </a:xfrm>
          <a:prstGeom prst="roundRect">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defRPr/>
            </a:pPr>
            <a:r>
              <a:rPr lang="en-US" sz="44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Only one month after the Red Sea.</a:t>
            </a:r>
          </a:p>
          <a:p>
            <a:pPr lvl="0" algn="ctr">
              <a:defRPr/>
            </a:pPr>
            <a:r>
              <a:rPr lang="en-US" sz="2800" b="1" dirty="0">
                <a:solidFill>
                  <a:schemeClr val="accent2">
                    <a:lumMod val="40000"/>
                    <a:lumOff val="6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Exodus 12:6, 31</a:t>
            </a:r>
            <a:endParaRPr lang="en-US" sz="1400" b="1" dirty="0">
              <a:solidFill>
                <a:schemeClr val="accent2">
                  <a:lumMod val="40000"/>
                  <a:lumOff val="6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xmlns="" id="{835FD538-194B-29F9-4D4F-1A2FCD3DDA40}"/>
              </a:ext>
            </a:extLst>
          </p:cNvPr>
          <p:cNvSpPr/>
          <p:nvPr/>
        </p:nvSpPr>
        <p:spPr>
          <a:xfrm>
            <a:off x="197269" y="5879542"/>
            <a:ext cx="5441531" cy="762000"/>
          </a:xfrm>
          <a:prstGeom prst="rect">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Test #2. Prolonged hunger</a:t>
            </a:r>
          </a:p>
        </p:txBody>
      </p:sp>
    </p:spTree>
    <p:extLst>
      <p:ext uri="{BB962C8B-B14F-4D97-AF65-F5344CB8AC3E}">
        <p14:creationId xmlns:p14="http://schemas.microsoft.com/office/powerpoint/2010/main" val="1895383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wipe(left)">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500"/>
                                        <p:tgtEl>
                                          <p:spTgt spid="3"/>
                                        </p:tgtEl>
                                      </p:cBhvr>
                                    </p:animEffect>
                                  </p:childTnLst>
                                </p:cTn>
                              </p:par>
                            </p:childTnLst>
                          </p:cTn>
                        </p:par>
                        <p:par>
                          <p:cTn id="18" fill="hold">
                            <p:stCondLst>
                              <p:cond delay="500"/>
                            </p:stCondLst>
                            <p:childTnLst>
                              <p:par>
                                <p:cTn id="19" presetID="22" presetClass="entr" presetSubtype="8"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8">
                                            <p:txEl>
                                              <p:pRg st="1" end="1"/>
                                            </p:txEl>
                                          </p:spTgt>
                                        </p:tgtEl>
                                        <p:attrNameLst>
                                          <p:attrName>style.visibility</p:attrName>
                                        </p:attrNameLst>
                                      </p:cBhvr>
                                      <p:to>
                                        <p:strVal val="visible"/>
                                      </p:to>
                                    </p:set>
                                    <p:animEffect transition="in" filter="wipe(left)">
                                      <p:cBhvr>
                                        <p:cTn id="26" dur="500"/>
                                        <p:tgtEl>
                                          <p:spTgt spid="8">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8">
                                            <p:txEl>
                                              <p:pRg st="2" end="2"/>
                                            </p:txEl>
                                          </p:spTgt>
                                        </p:tgtEl>
                                        <p:attrNameLst>
                                          <p:attrName>style.visibility</p:attrName>
                                        </p:attrNameLst>
                                      </p:cBhvr>
                                      <p:to>
                                        <p:strVal val="visible"/>
                                      </p:to>
                                    </p:set>
                                    <p:animEffect transition="in" filter="wipe(left)">
                                      <p:cBhvr>
                                        <p:cTn id="31"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D3904BC8-B3B8-4DDA-AC34-A7847443B253}"/>
              </a:ext>
            </a:extLst>
          </p:cNvPr>
          <p:cNvSpPr txBox="1"/>
          <p:nvPr/>
        </p:nvSpPr>
        <p:spPr>
          <a:xfrm>
            <a:off x="141514" y="133529"/>
            <a:ext cx="7707086" cy="5016758"/>
          </a:xfrm>
          <a:prstGeom prst="rect">
            <a:avLst/>
          </a:prstGeom>
          <a:noFill/>
        </p:spPr>
        <p:txBody>
          <a:bodyPr wrap="square" rtlCol="0">
            <a:spAutoFit/>
          </a:bodyPr>
          <a:lstStyle/>
          <a:p>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(Ex. 16:3) The Israelites said to them,</a:t>
            </a:r>
          </a:p>
          <a:p>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“If only we had died by the Lord’s hand in Egypt!</a:t>
            </a:r>
          </a:p>
          <a:p>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There we sat around pots of meat</a:t>
            </a:r>
          </a:p>
          <a:p>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and we ate all the food we wanted,</a:t>
            </a:r>
          </a:p>
          <a:p>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but you have brought us out into this desert to starve this entire assembly to death.”</a:t>
            </a:r>
          </a:p>
        </p:txBody>
      </p:sp>
      <p:sp>
        <p:nvSpPr>
          <p:cNvPr id="6" name="Rectangle 5">
            <a:extLst>
              <a:ext uri="{FF2B5EF4-FFF2-40B4-BE49-F238E27FC236}">
                <a16:creationId xmlns:a16="http://schemas.microsoft.com/office/drawing/2014/main" xmlns="" id="{B1C63776-CC78-68F1-6E2B-944FB22AA344}"/>
              </a:ext>
            </a:extLst>
          </p:cNvPr>
          <p:cNvSpPr/>
          <p:nvPr/>
        </p:nvSpPr>
        <p:spPr>
          <a:xfrm>
            <a:off x="197269" y="5879542"/>
            <a:ext cx="5441531" cy="762000"/>
          </a:xfrm>
          <a:prstGeom prst="rect">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Test #2. Prolonged hunger</a:t>
            </a:r>
          </a:p>
        </p:txBody>
      </p:sp>
      <p:sp>
        <p:nvSpPr>
          <p:cNvPr id="9" name="Rectangle 8">
            <a:extLst>
              <a:ext uri="{FF2B5EF4-FFF2-40B4-BE49-F238E27FC236}">
                <a16:creationId xmlns:a16="http://schemas.microsoft.com/office/drawing/2014/main" xmlns="" id="{17160D73-2455-0613-F5FF-3662C2AE4296}"/>
              </a:ext>
            </a:extLst>
          </p:cNvPr>
          <p:cNvSpPr/>
          <p:nvPr/>
        </p:nvSpPr>
        <p:spPr>
          <a:xfrm>
            <a:off x="1447801" y="2002277"/>
            <a:ext cx="5562600" cy="630824"/>
          </a:xfrm>
          <a:prstGeom prst="rect">
            <a:avLst/>
          </a:prstGeom>
          <a:noFill/>
          <a:ln w="76200">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xmlns="" id="{F11ED977-F67C-0779-025E-4822CACE4926}"/>
              </a:ext>
            </a:extLst>
          </p:cNvPr>
          <p:cNvSpPr/>
          <p:nvPr/>
        </p:nvSpPr>
        <p:spPr>
          <a:xfrm>
            <a:off x="1002174" y="2633101"/>
            <a:ext cx="6084425" cy="630824"/>
          </a:xfrm>
          <a:prstGeom prst="rect">
            <a:avLst/>
          </a:prstGeom>
          <a:noFill/>
          <a:ln w="76200">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2">
            <a:extLst>
              <a:ext uri="{FF2B5EF4-FFF2-40B4-BE49-F238E27FC236}">
                <a16:creationId xmlns:a16="http://schemas.microsoft.com/office/drawing/2014/main" xmlns="" id="{8E2ED1A8-20A1-78D3-FE88-9C74FA737F69}"/>
              </a:ext>
            </a:extLst>
          </p:cNvPr>
          <p:cNvSpPr/>
          <p:nvPr/>
        </p:nvSpPr>
        <p:spPr>
          <a:xfrm>
            <a:off x="6477000" y="4469181"/>
            <a:ext cx="5441531" cy="2362200"/>
          </a:xfrm>
          <a:prstGeom prst="roundRect">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defRPr/>
            </a:pPr>
            <a:r>
              <a:rPr lang="en-US" sz="48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Disappointment with God can lead to </a:t>
            </a:r>
            <a:r>
              <a:rPr lang="en-US" sz="4800" b="1" i="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revisionist history!</a:t>
            </a:r>
            <a:endParaRPr lang="en-US" sz="1600" b="1" i="1" dirty="0">
              <a:solidFill>
                <a:schemeClr val="accent2">
                  <a:lumMod val="40000"/>
                  <a:lumOff val="6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5192869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wipe(left)">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wipe(left)">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Effect transition="in" filter="wipe(left)">
                                      <p:cBhvr>
                                        <p:cTn id="17" dur="500"/>
                                        <p:tgtEl>
                                          <p:spTgt spid="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8">
                                            <p:txEl>
                                              <p:pRg st="4" end="4"/>
                                            </p:txEl>
                                          </p:spTgt>
                                        </p:tgtEl>
                                        <p:attrNameLst>
                                          <p:attrName>style.visibility</p:attrName>
                                        </p:attrNameLst>
                                      </p:cBhvr>
                                      <p:to>
                                        <p:strVal val="visible"/>
                                      </p:to>
                                    </p:set>
                                    <p:animEffect transition="in" filter="wipe(left)">
                                      <p:cBhvr>
                                        <p:cTn id="22" dur="500"/>
                                        <p:tgtEl>
                                          <p:spTgt spid="8">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left)">
                                      <p:cBhvr>
                                        <p:cTn id="27" dur="500"/>
                                        <p:tgtEl>
                                          <p:spTgt spid="9"/>
                                        </p:tgtEl>
                                      </p:cBhvr>
                                    </p:animEffect>
                                  </p:childTnLst>
                                </p:cTn>
                              </p:par>
                            </p:childTnLst>
                          </p:cTn>
                        </p:par>
                        <p:par>
                          <p:cTn id="28" fill="hold">
                            <p:stCondLst>
                              <p:cond delay="50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1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D3904BC8-B3B8-4DDA-AC34-A7847443B253}"/>
              </a:ext>
            </a:extLst>
          </p:cNvPr>
          <p:cNvSpPr txBox="1"/>
          <p:nvPr/>
        </p:nvSpPr>
        <p:spPr>
          <a:xfrm>
            <a:off x="141514" y="133529"/>
            <a:ext cx="7707086" cy="5016758"/>
          </a:xfrm>
          <a:prstGeom prst="rect">
            <a:avLst/>
          </a:prstGeom>
          <a:noFill/>
        </p:spPr>
        <p:txBody>
          <a:bodyPr wrap="square" rtlCol="0">
            <a:spAutoFit/>
          </a:bodyPr>
          <a:lstStyle/>
          <a:p>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(Ex. 16:3) The Israelites said to them,</a:t>
            </a:r>
          </a:p>
          <a:p>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“If only we had died by the Lord’s hand in Egypt!</a:t>
            </a:r>
          </a:p>
          <a:p>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There we sat around pots of meat</a:t>
            </a:r>
          </a:p>
          <a:p>
            <a:r>
              <a:rPr lang="en-US" sz="4000" b="1" spc="-150" dirty="0">
                <a:solidFill>
                  <a:srgbClr val="602626"/>
                </a:solidFill>
                <a:effectLst>
                  <a:outerShdw blurRad="38100" dist="38100" dir="2700000" algn="tl">
                    <a:srgbClr val="000000">
                      <a:alpha val="43137"/>
                    </a:srgbClr>
                  </a:outerShdw>
                </a:effectLst>
                <a:latin typeface="Times New Roman" pitchFamily="18" charset="0"/>
                <a:cs typeface="Times New Roman" pitchFamily="18" charset="0"/>
              </a:rPr>
              <a:t>and we ate all the food we wanted, but you have brought us out into this desert to starve this entire assembly to death.”</a:t>
            </a:r>
          </a:p>
        </p:txBody>
      </p:sp>
      <p:sp>
        <p:nvSpPr>
          <p:cNvPr id="6" name="Rectangle 5">
            <a:extLst>
              <a:ext uri="{FF2B5EF4-FFF2-40B4-BE49-F238E27FC236}">
                <a16:creationId xmlns:a16="http://schemas.microsoft.com/office/drawing/2014/main" xmlns="" id="{B1C63776-CC78-68F1-6E2B-944FB22AA344}"/>
              </a:ext>
            </a:extLst>
          </p:cNvPr>
          <p:cNvSpPr/>
          <p:nvPr/>
        </p:nvSpPr>
        <p:spPr>
          <a:xfrm>
            <a:off x="197269" y="5879542"/>
            <a:ext cx="5441531" cy="762000"/>
          </a:xfrm>
          <a:prstGeom prst="rect">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Test #2. Prolonged hunger</a:t>
            </a:r>
          </a:p>
        </p:txBody>
      </p:sp>
      <p:sp>
        <p:nvSpPr>
          <p:cNvPr id="9" name="Rectangle 8">
            <a:extLst>
              <a:ext uri="{FF2B5EF4-FFF2-40B4-BE49-F238E27FC236}">
                <a16:creationId xmlns:a16="http://schemas.microsoft.com/office/drawing/2014/main" xmlns="" id="{17160D73-2455-0613-F5FF-3662C2AE4296}"/>
              </a:ext>
            </a:extLst>
          </p:cNvPr>
          <p:cNvSpPr/>
          <p:nvPr/>
        </p:nvSpPr>
        <p:spPr>
          <a:xfrm>
            <a:off x="3291550" y="781320"/>
            <a:ext cx="1104900" cy="630824"/>
          </a:xfrm>
          <a:prstGeom prst="rect">
            <a:avLst/>
          </a:prstGeom>
          <a:noFill/>
          <a:ln w="76200">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2">
            <a:extLst>
              <a:ext uri="{FF2B5EF4-FFF2-40B4-BE49-F238E27FC236}">
                <a16:creationId xmlns:a16="http://schemas.microsoft.com/office/drawing/2014/main" xmlns="" id="{8E2ED1A8-20A1-78D3-FE88-9C74FA737F69}"/>
              </a:ext>
            </a:extLst>
          </p:cNvPr>
          <p:cNvSpPr/>
          <p:nvPr/>
        </p:nvSpPr>
        <p:spPr>
          <a:xfrm>
            <a:off x="6324600" y="4443140"/>
            <a:ext cx="5441531" cy="2362200"/>
          </a:xfrm>
          <a:prstGeom prst="roundRect">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defRPr/>
            </a:pPr>
            <a:r>
              <a:rPr lang="en-US" sz="48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Disappointment with God can lead to</a:t>
            </a:r>
          </a:p>
          <a:p>
            <a:pPr lvl="0" algn="ctr">
              <a:defRPr/>
            </a:pPr>
            <a:r>
              <a:rPr lang="en-US" sz="4800" b="1" i="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wild accusations!</a:t>
            </a:r>
            <a:endParaRPr lang="en-US" sz="1600" b="1" i="1" dirty="0">
              <a:solidFill>
                <a:schemeClr val="accent2">
                  <a:lumMod val="40000"/>
                  <a:lumOff val="6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xmlns="" id="{90BEDBD5-614C-210A-5FAA-9DA1DC666007}"/>
              </a:ext>
            </a:extLst>
          </p:cNvPr>
          <p:cNvSpPr/>
          <p:nvPr/>
        </p:nvSpPr>
        <p:spPr>
          <a:xfrm>
            <a:off x="1946474" y="3851475"/>
            <a:ext cx="1459375" cy="630824"/>
          </a:xfrm>
          <a:prstGeom prst="rect">
            <a:avLst/>
          </a:prstGeom>
          <a:noFill/>
          <a:ln w="76200">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xmlns="" id="{6F69DC66-4833-EDD5-1BBB-75CD55B4E4F2}"/>
              </a:ext>
            </a:extLst>
          </p:cNvPr>
          <p:cNvSpPr/>
          <p:nvPr/>
        </p:nvSpPr>
        <p:spPr>
          <a:xfrm>
            <a:off x="651075" y="4469759"/>
            <a:ext cx="1459375" cy="630824"/>
          </a:xfrm>
          <a:prstGeom prst="rect">
            <a:avLst/>
          </a:prstGeom>
          <a:noFill/>
          <a:ln w="76200">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27313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500"/>
                                        <p:tgtEl>
                                          <p:spTgt spid="3"/>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13">
                                            <p:txEl>
                                              <p:pRg st="1" end="1"/>
                                            </p:txEl>
                                          </p:spTgt>
                                        </p:tgtEl>
                                        <p:attrNameLst>
                                          <p:attrName>style.visibility</p:attrName>
                                        </p:attrNameLst>
                                      </p:cBhvr>
                                      <p:to>
                                        <p:strVal val="visible"/>
                                      </p:to>
                                    </p:set>
                                    <p:animEffect transition="in" filter="wipe(left)">
                                      <p:cBhvr>
                                        <p:cTn id="19" dur="500"/>
                                        <p:tgtEl>
                                          <p:spTgt spid="1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3600" dirty="0" smtClean="0">
            <a:latin typeface="Times New Roman" pitchFamily="18" charset="0"/>
            <a:cs typeface="Times New Roman" pitchFamily="18" charset="0"/>
          </a:defRPr>
        </a:defPPr>
      </a:lstStyle>
    </a:txDef>
  </a:objectDefaults>
  <a:extraClrSchemeLst/>
</a:theme>
</file>

<file path=ppt/theme/theme2.xml><?xml version="1.0" encoding="utf-8"?>
<a:theme xmlns:a="http://schemas.openxmlformats.org/drawingml/2006/main" name="DwellDark">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welldark16x9.potx" id="{77470787-3BA3-4BA9-93AB-3419747B99F4}" vid="{A57E8D5C-484E-4496-B0FE-81ED5C544492}"/>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3600" dirty="0" smtClean="0">
            <a:latin typeface="Times New Roman" pitchFamily="18" charset="0"/>
            <a:cs typeface="Times New Roman" pitchFamily="18" charset="0"/>
          </a:defRPr>
        </a:defPPr>
      </a:lstStyle>
    </a:txDef>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3600" dirty="0" smtClean="0">
            <a:latin typeface="Times New Roman" pitchFamily="18" charset="0"/>
            <a:cs typeface="Times New Roman" pitchFamily="18" charset="0"/>
          </a:defRPr>
        </a:defPPr>
      </a:lstStyle>
    </a:tx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2499</Words>
  <Application>Microsoft Office PowerPoint</Application>
  <PresentationFormat>Widescreen</PresentationFormat>
  <Paragraphs>264</Paragraphs>
  <Slides>41</Slides>
  <Notes>40</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41</vt:i4>
      </vt:variant>
    </vt:vector>
  </HeadingPairs>
  <TitlesOfParts>
    <vt:vector size="51" baseType="lpstr">
      <vt:lpstr>Arial</vt:lpstr>
      <vt:lpstr>Calibri</vt:lpstr>
      <vt:lpstr>Calibri Light</vt:lpstr>
      <vt:lpstr>Lao UI</vt:lpstr>
      <vt:lpstr>Times New Roman</vt:lpstr>
      <vt:lpstr>Wingdings</vt:lpstr>
      <vt:lpstr>Office Theme</vt:lpstr>
      <vt:lpstr>DwellDark</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2023-02-21T19:52:32Z</dcterms:created>
  <dcterms:modified xsi:type="dcterms:W3CDTF">2023-02-21T19:52:40Z</dcterms:modified>
</cp:coreProperties>
</file>