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sldIdLst>
    <p:sldId id="1273" r:id="rId2"/>
    <p:sldId id="7322" r:id="rId3"/>
    <p:sldId id="7432" r:id="rId4"/>
    <p:sldId id="7439" r:id="rId5"/>
    <p:sldId id="7437" r:id="rId6"/>
    <p:sldId id="7435" r:id="rId7"/>
    <p:sldId id="7438" r:id="rId8"/>
    <p:sldId id="7405" r:id="rId9"/>
    <p:sldId id="7440" r:id="rId10"/>
    <p:sldId id="7441" r:id="rId11"/>
    <p:sldId id="7442" r:id="rId12"/>
    <p:sldId id="7450" r:id="rId13"/>
    <p:sldId id="7451" r:id="rId14"/>
    <p:sldId id="7452" r:id="rId15"/>
    <p:sldId id="7453" r:id="rId16"/>
    <p:sldId id="7454" r:id="rId17"/>
    <p:sldId id="7455" r:id="rId18"/>
    <p:sldId id="7456" r:id="rId19"/>
    <p:sldId id="7458" r:id="rId20"/>
    <p:sldId id="7459" r:id="rId21"/>
    <p:sldId id="7460" r:id="rId22"/>
    <p:sldId id="7461" r:id="rId23"/>
    <p:sldId id="7462" r:id="rId24"/>
    <p:sldId id="7463" r:id="rId25"/>
    <p:sldId id="7464" r:id="rId26"/>
    <p:sldId id="7465" r:id="rId27"/>
    <p:sldId id="7466" r:id="rId28"/>
    <p:sldId id="7467" r:id="rId29"/>
    <p:sldId id="7457" r:id="rId30"/>
    <p:sldId id="7471" r:id="rId31"/>
    <p:sldId id="7470" r:id="rId32"/>
    <p:sldId id="7469" r:id="rId33"/>
    <p:sldId id="7472" r:id="rId34"/>
    <p:sldId id="7473" r:id="rId35"/>
    <p:sldId id="7474" r:id="rId36"/>
    <p:sldId id="7475" r:id="rId37"/>
    <p:sldId id="7476" r:id="rId38"/>
    <p:sldId id="7479" r:id="rId39"/>
    <p:sldId id="7477" r:id="rId40"/>
    <p:sldId id="7478" r:id="rId41"/>
    <p:sldId id="7481" r:id="rId42"/>
    <p:sldId id="7480" r:id="rId43"/>
    <p:sldId id="7482" r:id="rId44"/>
    <p:sldId id="7483" r:id="rId45"/>
    <p:sldId id="7484" r:id="rId46"/>
    <p:sldId id="7485" r:id="rId47"/>
    <p:sldId id="7398" r:id="rId48"/>
    <p:sldId id="6665" r:id="rId49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79"/>
    <a:srgbClr val="640000"/>
    <a:srgbClr val="A85400"/>
    <a:srgbClr val="B85C00"/>
    <a:srgbClr val="C06000"/>
    <a:srgbClr val="005AB4"/>
    <a:srgbClr val="4D4D4D"/>
    <a:srgbClr val="595959"/>
    <a:srgbClr val="000064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08" autoAdjust="0"/>
    <p:restoredTop sz="82548" autoAdjust="0"/>
  </p:normalViewPr>
  <p:slideViewPr>
    <p:cSldViewPr>
      <p:cViewPr varScale="1">
        <p:scale>
          <a:sx n="80" d="100"/>
          <a:sy n="80" d="100"/>
        </p:scale>
        <p:origin x="48" y="8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38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06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08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84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94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14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340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80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363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392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851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02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572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6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133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135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939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276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790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688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880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097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38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637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462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48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159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914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145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730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350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8591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283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56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740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38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66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26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51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64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74358/fwd__bubble_hand_drawn-by-rejon-17766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74358/fwd__bubble_hand_drawn-by-rejon-17766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74358/fwd__bubble_hand_drawn-by-rejon-177666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74358/fwd__bubble_hand_drawn-by-rejon-17766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74358/fwd__bubble_hand_drawn-by-rejon-177666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Spiritual Friendships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1 Thessalonians 2-3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we, brethren, having been taken away from you for a short while—</a:t>
            </a:r>
            <a:r>
              <a:rPr lang="en-US" dirty="0"/>
              <a:t>in person, not in spirit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all the more eager with great desire to see your face.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7A0B7B6-7732-1C0C-86AD-27AF4F722B6C}"/>
              </a:ext>
            </a:extLst>
          </p:cNvPr>
          <p:cNvSpPr/>
          <p:nvPr/>
        </p:nvSpPr>
        <p:spPr bwMode="auto">
          <a:xfrm>
            <a:off x="4622800" y="3009900"/>
            <a:ext cx="4419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 of sight,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not out of mind</a:t>
            </a:r>
          </a:p>
        </p:txBody>
      </p:sp>
    </p:spTree>
    <p:extLst>
      <p:ext uri="{BB962C8B-B14F-4D97-AF65-F5344CB8AC3E}">
        <p14:creationId xmlns:p14="http://schemas.microsoft.com/office/powerpoint/2010/main" val="292329946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we, brethren, having been taken away from you for a short while—in person, not in spirit—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</a:t>
            </a:r>
            <a:r>
              <a:rPr lang="en-US" dirty="0"/>
              <a:t>all the more eager with great desire to see your face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72125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For we wanted to come to you—</a:t>
            </a:r>
            <a:br>
              <a:rPr lang="en-US" dirty="0"/>
            </a:br>
            <a:r>
              <a:rPr lang="en-US" dirty="0"/>
              <a:t>I, Paul, more than once—</a:t>
            </a:r>
          </a:p>
          <a:p>
            <a:r>
              <a:rPr lang="en-US" dirty="0"/>
              <a:t>	and yet Satan hindered us.</a:t>
            </a:r>
          </a:p>
        </p:txBody>
      </p:sp>
    </p:spTree>
    <p:extLst>
      <p:ext uri="{BB962C8B-B14F-4D97-AF65-F5344CB8AC3E}">
        <p14:creationId xmlns:p14="http://schemas.microsoft.com/office/powerpoint/2010/main" val="1311491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we wanted to come to you—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Paul, more than once—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yet </a:t>
            </a:r>
            <a:r>
              <a:rPr lang="en-US" dirty="0"/>
              <a:t>Satan hindered 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782E384-2A67-A451-3FA5-D1AC782437CC}"/>
              </a:ext>
            </a:extLst>
          </p:cNvPr>
          <p:cNvSpPr/>
          <p:nvPr/>
        </p:nvSpPr>
        <p:spPr bwMode="auto">
          <a:xfrm>
            <a:off x="546100" y="2312735"/>
            <a:ext cx="49149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Barrier #1: Satan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Angelic being who is opposed to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huge threat to spiritual friendships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28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we wanted to come to you—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Paul, more than once—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yet </a:t>
            </a:r>
            <a:r>
              <a:rPr lang="en-US" dirty="0"/>
              <a:t>Satan hindered 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782E384-2A67-A451-3FA5-D1AC782437CC}"/>
              </a:ext>
            </a:extLst>
          </p:cNvPr>
          <p:cNvSpPr/>
          <p:nvPr/>
        </p:nvSpPr>
        <p:spPr bwMode="auto">
          <a:xfrm>
            <a:off x="546100" y="2312735"/>
            <a:ext cx="49149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Hindered = military term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tear up and destroy a road to prevent the advance of armies.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frustrating! (e.g. construction delays)</a:t>
            </a:r>
          </a:p>
        </p:txBody>
      </p:sp>
      <p:pic>
        <p:nvPicPr>
          <p:cNvPr id="1030" name="Picture 6" descr="Road Closed Sign - Free vector graphic on Pixabay">
            <a:extLst>
              <a:ext uri="{FF2B5EF4-FFF2-40B4-BE49-F238E27FC236}">
                <a16:creationId xmlns:a16="http://schemas.microsoft.com/office/drawing/2014/main" xmlns="" id="{24D8F608-6518-AA80-774F-FE7E3490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46" y="3238500"/>
            <a:ext cx="2132754" cy="21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48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we wanted to come to you—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Paul, more than once—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yet </a:t>
            </a:r>
            <a:r>
              <a:rPr lang="en-US" dirty="0"/>
              <a:t>Satan hindered 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782E384-2A67-A451-3FA5-D1AC782437CC}"/>
              </a:ext>
            </a:extLst>
          </p:cNvPr>
          <p:cNvSpPr/>
          <p:nvPr/>
        </p:nvSpPr>
        <p:spPr bwMode="auto">
          <a:xfrm>
            <a:off x="546100" y="2312735"/>
            <a:ext cx="49149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did Satan hinder them?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 obstacles?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17:9)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obstacles?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Circumstantial?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6D044DB-3306-192E-72CC-A426BC4918EB}"/>
              </a:ext>
            </a:extLst>
          </p:cNvPr>
          <p:cNvGrpSpPr/>
          <p:nvPr/>
        </p:nvGrpSpPr>
        <p:grpSpPr>
          <a:xfrm>
            <a:off x="5725877" y="1741655"/>
            <a:ext cx="4154723" cy="3351330"/>
            <a:chOff x="3029898" y="1731010"/>
            <a:chExt cx="4154723" cy="3351330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xmlns="" id="{937A3D24-4DAD-54A0-2F4E-AD120DB5F978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2DEDBA0-050F-3332-5C63-C8F17D30DA2F}"/>
                </a:ext>
              </a:extLst>
            </p:cNvPr>
            <p:cNvGrpSpPr/>
            <p:nvPr/>
          </p:nvGrpSpPr>
          <p:grpSpPr>
            <a:xfrm flipH="1">
              <a:off x="5631688" y="2247900"/>
              <a:ext cx="838200" cy="1351609"/>
              <a:chOff x="1574800" y="2307410"/>
              <a:chExt cx="838200" cy="1351609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3603DD2B-0FB2-1E27-53E4-9F07114257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152E0B9-A4AA-7E59-0F45-B41486B277F2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8E8DBFB-C576-EFAA-CFDA-673973A89C5A}"/>
                </a:ext>
              </a:extLst>
            </p:cNvPr>
            <p:cNvGrpSpPr/>
            <p:nvPr/>
          </p:nvGrpSpPr>
          <p:grpSpPr>
            <a:xfrm>
              <a:off x="5255279" y="3686556"/>
              <a:ext cx="1929342" cy="1391197"/>
              <a:chOff x="-281883" y="3695700"/>
              <a:chExt cx="1929342" cy="1391197"/>
            </a:xfrm>
          </p:grpSpPr>
          <p:grpSp>
            <p:nvGrpSpPr>
              <p:cNvPr id="22" name="Group 5">
                <a:extLst>
                  <a:ext uri="{FF2B5EF4-FFF2-40B4-BE49-F238E27FC236}">
                    <a16:creationId xmlns:a16="http://schemas.microsoft.com/office/drawing/2014/main" xmlns="" id="{CA18870D-09C2-EF92-D60B-14721792D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24" name="Oval 6">
                  <a:extLst>
                    <a:ext uri="{FF2B5EF4-FFF2-40B4-BE49-F238E27FC236}">
                      <a16:creationId xmlns:a16="http://schemas.microsoft.com/office/drawing/2014/main" xmlns="" id="{B50F9A14-9276-A2D8-B819-67C654C62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" name="Line 7">
                  <a:extLst>
                    <a:ext uri="{FF2B5EF4-FFF2-40B4-BE49-F238E27FC236}">
                      <a16:creationId xmlns:a16="http://schemas.microsoft.com/office/drawing/2014/main" xmlns="" id="{5A773073-C062-8EA0-FB31-5630FF74E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8">
                  <a:extLst>
                    <a:ext uri="{FF2B5EF4-FFF2-40B4-BE49-F238E27FC236}">
                      <a16:creationId xmlns:a16="http://schemas.microsoft.com/office/drawing/2014/main" xmlns="" id="{7114BF38-E0AA-320B-6DEA-C20FF5134B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9">
                  <a:extLst>
                    <a:ext uri="{FF2B5EF4-FFF2-40B4-BE49-F238E27FC236}">
                      <a16:creationId xmlns:a16="http://schemas.microsoft.com/office/drawing/2014/main" xmlns="" id="{52A71A69-BA42-C4BF-8C46-19122C0E0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10">
                  <a:extLst>
                    <a:ext uri="{FF2B5EF4-FFF2-40B4-BE49-F238E27FC236}">
                      <a16:creationId xmlns:a16="http://schemas.microsoft.com/office/drawing/2014/main" xmlns="" id="{C04FB670-CA07-29CE-22E8-052FC2275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F53C464-8481-55A1-C7A1-0F347C9E4F02}"/>
                  </a:ext>
                </a:extLst>
              </p:cNvPr>
              <p:cNvSpPr txBox="1"/>
              <p:nvPr/>
            </p:nvSpPr>
            <p:spPr>
              <a:xfrm>
                <a:off x="-281883" y="4625232"/>
                <a:ext cx="192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Thessalonians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6A3BA2F0-89BD-F603-665F-4641AAEB5E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491209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75D10B7-C1DE-3218-176F-DD2867C80B68}"/>
                </a:ext>
              </a:extLst>
            </p:cNvPr>
            <p:cNvSpPr txBox="1"/>
            <p:nvPr/>
          </p:nvSpPr>
          <p:spPr>
            <a:xfrm flipH="1">
              <a:off x="4141816" y="3960245"/>
              <a:ext cx="1818416" cy="48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50990AA-1F8B-3292-AF99-BFC72654A71A}"/>
                </a:ext>
              </a:extLst>
            </p:cNvPr>
            <p:cNvGrpSpPr/>
            <p:nvPr/>
          </p:nvGrpSpPr>
          <p:grpSpPr>
            <a:xfrm>
              <a:off x="3029898" y="3691143"/>
              <a:ext cx="914400" cy="1391197"/>
              <a:chOff x="638573" y="3695700"/>
              <a:chExt cx="914400" cy="1391197"/>
            </a:xfrm>
          </p:grpSpPr>
          <p:grpSp>
            <p:nvGrpSpPr>
              <p:cNvPr id="15" name="Group 5">
                <a:extLst>
                  <a:ext uri="{FF2B5EF4-FFF2-40B4-BE49-F238E27FC236}">
                    <a16:creationId xmlns:a16="http://schemas.microsoft.com/office/drawing/2014/main" xmlns="" id="{FCF2C252-4340-4644-73DC-129C13BA30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17" name="Oval 6">
                  <a:extLst>
                    <a:ext uri="{FF2B5EF4-FFF2-40B4-BE49-F238E27FC236}">
                      <a16:creationId xmlns:a16="http://schemas.microsoft.com/office/drawing/2014/main" xmlns="" id="{E002EEB1-0AFD-DAB2-CA49-6D179E119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" name="Line 7">
                  <a:extLst>
                    <a:ext uri="{FF2B5EF4-FFF2-40B4-BE49-F238E27FC236}">
                      <a16:creationId xmlns:a16="http://schemas.microsoft.com/office/drawing/2014/main" xmlns="" id="{8A9FE6C1-DEC8-10E4-39A6-146DC6BAB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8">
                  <a:extLst>
                    <a:ext uri="{FF2B5EF4-FFF2-40B4-BE49-F238E27FC236}">
                      <a16:creationId xmlns:a16="http://schemas.microsoft.com/office/drawing/2014/main" xmlns="" id="{ECD72096-69D0-DEAA-936E-6DDF73C15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9">
                  <a:extLst>
                    <a:ext uri="{FF2B5EF4-FFF2-40B4-BE49-F238E27FC236}">
                      <a16:creationId xmlns:a16="http://schemas.microsoft.com/office/drawing/2014/main" xmlns="" id="{440BCAEF-6CA3-AEA1-BC87-628C9CDC1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10">
                  <a:extLst>
                    <a:ext uri="{FF2B5EF4-FFF2-40B4-BE49-F238E27FC236}">
                      <a16:creationId xmlns:a16="http://schemas.microsoft.com/office/drawing/2014/main" xmlns="" id="{D844CFB5-5E2F-2602-BA14-8A431748C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57E2569-B106-1B26-FF6C-601AACAC2F0A}"/>
                  </a:ext>
                </a:extLst>
              </p:cNvPr>
              <p:cNvSpPr txBox="1"/>
              <p:nvPr/>
            </p:nvSpPr>
            <p:spPr>
              <a:xfrm>
                <a:off x="638573" y="4625232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Paul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DD2C985-DD60-DFD3-70CD-DC3BC84BB08D}"/>
                </a:ext>
              </a:extLst>
            </p:cNvPr>
            <p:cNvGrpSpPr/>
            <p:nvPr/>
          </p:nvGrpSpPr>
          <p:grpSpPr>
            <a:xfrm>
              <a:off x="3641344" y="2249603"/>
              <a:ext cx="838200" cy="1351609"/>
              <a:chOff x="1574800" y="2307410"/>
              <a:chExt cx="838200" cy="135160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B7635827-C05E-7BDB-EEA0-9DE4B04F27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B4E9948-914A-BD5C-DD78-43B890AAD0FE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</p:grpSp>
      <p:pic>
        <p:nvPicPr>
          <p:cNvPr id="32" name="Picture 31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xmlns="" id="{6E6CEEF7-744B-328C-C64D-7AFB1F129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099698" y="3616371"/>
            <a:ext cx="1302418" cy="142340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07A94AF4-230D-EB6F-BB16-24127B5C16A6}"/>
              </a:ext>
            </a:extLst>
          </p:cNvPr>
          <p:cNvCxnSpPr>
            <a:cxnSpLocks/>
          </p:cNvCxnSpPr>
          <p:nvPr/>
        </p:nvCxnSpPr>
        <p:spPr bwMode="auto">
          <a:xfrm flipH="1">
            <a:off x="8775481" y="2510785"/>
            <a:ext cx="598168" cy="485244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12464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we wanted to come to you—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Paul, more than once—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yet </a:t>
            </a:r>
            <a:r>
              <a:rPr lang="en-US" dirty="0"/>
              <a:t>Satan hindered 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782E384-2A67-A451-3FA5-D1AC782437CC}"/>
              </a:ext>
            </a:extLst>
          </p:cNvPr>
          <p:cNvSpPr/>
          <p:nvPr/>
        </p:nvSpPr>
        <p:spPr bwMode="auto">
          <a:xfrm>
            <a:off x="546100" y="2312735"/>
            <a:ext cx="49149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it possible that Satan is at work in your life?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Circumstances?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Seeds of suspicion?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intervening?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6D044DB-3306-192E-72CC-A426BC4918EB}"/>
              </a:ext>
            </a:extLst>
          </p:cNvPr>
          <p:cNvGrpSpPr/>
          <p:nvPr/>
        </p:nvGrpSpPr>
        <p:grpSpPr>
          <a:xfrm>
            <a:off x="5725877" y="1741655"/>
            <a:ext cx="4154723" cy="3351330"/>
            <a:chOff x="3029898" y="1731010"/>
            <a:chExt cx="4154723" cy="3351330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xmlns="" id="{937A3D24-4DAD-54A0-2F4E-AD120DB5F978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2DEDBA0-050F-3332-5C63-C8F17D30DA2F}"/>
                </a:ext>
              </a:extLst>
            </p:cNvPr>
            <p:cNvGrpSpPr/>
            <p:nvPr/>
          </p:nvGrpSpPr>
          <p:grpSpPr>
            <a:xfrm flipH="1">
              <a:off x="5631688" y="2247900"/>
              <a:ext cx="838200" cy="1351609"/>
              <a:chOff x="1574800" y="2307410"/>
              <a:chExt cx="838200" cy="1351609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3603DD2B-0FB2-1E27-53E4-9F07114257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152E0B9-A4AA-7E59-0F45-B41486B277F2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8E8DBFB-C576-EFAA-CFDA-673973A89C5A}"/>
                </a:ext>
              </a:extLst>
            </p:cNvPr>
            <p:cNvGrpSpPr/>
            <p:nvPr/>
          </p:nvGrpSpPr>
          <p:grpSpPr>
            <a:xfrm>
              <a:off x="5255279" y="3686556"/>
              <a:ext cx="1929342" cy="1391197"/>
              <a:chOff x="-281883" y="3695700"/>
              <a:chExt cx="1929342" cy="1391197"/>
            </a:xfrm>
          </p:grpSpPr>
          <p:grpSp>
            <p:nvGrpSpPr>
              <p:cNvPr id="22" name="Group 5">
                <a:extLst>
                  <a:ext uri="{FF2B5EF4-FFF2-40B4-BE49-F238E27FC236}">
                    <a16:creationId xmlns:a16="http://schemas.microsoft.com/office/drawing/2014/main" xmlns="" id="{CA18870D-09C2-EF92-D60B-14721792D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24" name="Oval 6">
                  <a:extLst>
                    <a:ext uri="{FF2B5EF4-FFF2-40B4-BE49-F238E27FC236}">
                      <a16:creationId xmlns:a16="http://schemas.microsoft.com/office/drawing/2014/main" xmlns="" id="{B50F9A14-9276-A2D8-B819-67C654C62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" name="Line 7">
                  <a:extLst>
                    <a:ext uri="{FF2B5EF4-FFF2-40B4-BE49-F238E27FC236}">
                      <a16:creationId xmlns:a16="http://schemas.microsoft.com/office/drawing/2014/main" xmlns="" id="{5A773073-C062-8EA0-FB31-5630FF74E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8">
                  <a:extLst>
                    <a:ext uri="{FF2B5EF4-FFF2-40B4-BE49-F238E27FC236}">
                      <a16:creationId xmlns:a16="http://schemas.microsoft.com/office/drawing/2014/main" xmlns="" id="{7114BF38-E0AA-320B-6DEA-C20FF5134B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9">
                  <a:extLst>
                    <a:ext uri="{FF2B5EF4-FFF2-40B4-BE49-F238E27FC236}">
                      <a16:creationId xmlns:a16="http://schemas.microsoft.com/office/drawing/2014/main" xmlns="" id="{52A71A69-BA42-C4BF-8C46-19122C0E0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10">
                  <a:extLst>
                    <a:ext uri="{FF2B5EF4-FFF2-40B4-BE49-F238E27FC236}">
                      <a16:creationId xmlns:a16="http://schemas.microsoft.com/office/drawing/2014/main" xmlns="" id="{C04FB670-CA07-29CE-22E8-052FC2275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F53C464-8481-55A1-C7A1-0F347C9E4F02}"/>
                  </a:ext>
                </a:extLst>
              </p:cNvPr>
              <p:cNvSpPr txBox="1"/>
              <p:nvPr/>
            </p:nvSpPr>
            <p:spPr>
              <a:xfrm>
                <a:off x="-281883" y="4625232"/>
                <a:ext cx="192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Thessalonians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6A3BA2F0-89BD-F603-665F-4641AAEB5E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491209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75D10B7-C1DE-3218-176F-DD2867C80B68}"/>
                </a:ext>
              </a:extLst>
            </p:cNvPr>
            <p:cNvSpPr txBox="1"/>
            <p:nvPr/>
          </p:nvSpPr>
          <p:spPr>
            <a:xfrm flipH="1">
              <a:off x="4141816" y="3960245"/>
              <a:ext cx="1818416" cy="48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50990AA-1F8B-3292-AF99-BFC72654A71A}"/>
                </a:ext>
              </a:extLst>
            </p:cNvPr>
            <p:cNvGrpSpPr/>
            <p:nvPr/>
          </p:nvGrpSpPr>
          <p:grpSpPr>
            <a:xfrm>
              <a:off x="3029898" y="3691143"/>
              <a:ext cx="914400" cy="1391197"/>
              <a:chOff x="638573" y="3695700"/>
              <a:chExt cx="914400" cy="1391197"/>
            </a:xfrm>
          </p:grpSpPr>
          <p:grpSp>
            <p:nvGrpSpPr>
              <p:cNvPr id="15" name="Group 5">
                <a:extLst>
                  <a:ext uri="{FF2B5EF4-FFF2-40B4-BE49-F238E27FC236}">
                    <a16:creationId xmlns:a16="http://schemas.microsoft.com/office/drawing/2014/main" xmlns="" id="{FCF2C252-4340-4644-73DC-129C13BA30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17" name="Oval 6">
                  <a:extLst>
                    <a:ext uri="{FF2B5EF4-FFF2-40B4-BE49-F238E27FC236}">
                      <a16:creationId xmlns:a16="http://schemas.microsoft.com/office/drawing/2014/main" xmlns="" id="{E002EEB1-0AFD-DAB2-CA49-6D179E119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" name="Line 7">
                  <a:extLst>
                    <a:ext uri="{FF2B5EF4-FFF2-40B4-BE49-F238E27FC236}">
                      <a16:creationId xmlns:a16="http://schemas.microsoft.com/office/drawing/2014/main" xmlns="" id="{8A9FE6C1-DEC8-10E4-39A6-146DC6BAB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8">
                  <a:extLst>
                    <a:ext uri="{FF2B5EF4-FFF2-40B4-BE49-F238E27FC236}">
                      <a16:creationId xmlns:a16="http://schemas.microsoft.com/office/drawing/2014/main" xmlns="" id="{ECD72096-69D0-DEAA-936E-6DDF73C15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9">
                  <a:extLst>
                    <a:ext uri="{FF2B5EF4-FFF2-40B4-BE49-F238E27FC236}">
                      <a16:creationId xmlns:a16="http://schemas.microsoft.com/office/drawing/2014/main" xmlns="" id="{440BCAEF-6CA3-AEA1-BC87-628C9CDC1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10">
                  <a:extLst>
                    <a:ext uri="{FF2B5EF4-FFF2-40B4-BE49-F238E27FC236}">
                      <a16:creationId xmlns:a16="http://schemas.microsoft.com/office/drawing/2014/main" xmlns="" id="{D844CFB5-5E2F-2602-BA14-8A431748C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57E2569-B106-1B26-FF6C-601AACAC2F0A}"/>
                  </a:ext>
                </a:extLst>
              </p:cNvPr>
              <p:cNvSpPr txBox="1"/>
              <p:nvPr/>
            </p:nvSpPr>
            <p:spPr>
              <a:xfrm>
                <a:off x="638573" y="4625232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Paul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DD2C985-DD60-DFD3-70CD-DC3BC84BB08D}"/>
                </a:ext>
              </a:extLst>
            </p:cNvPr>
            <p:cNvGrpSpPr/>
            <p:nvPr/>
          </p:nvGrpSpPr>
          <p:grpSpPr>
            <a:xfrm>
              <a:off x="3641344" y="2249603"/>
              <a:ext cx="838200" cy="1351609"/>
              <a:chOff x="1574800" y="2307410"/>
              <a:chExt cx="838200" cy="135160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B7635827-C05E-7BDB-EEA0-9DE4B04F27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B4E9948-914A-BD5C-DD78-43B890AAD0FE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</p:grpSp>
      <p:pic>
        <p:nvPicPr>
          <p:cNvPr id="32" name="Picture 31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xmlns="" id="{6E6CEEF7-744B-328C-C64D-7AFB1F129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099698" y="3616371"/>
            <a:ext cx="1302418" cy="14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02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After all, what gives us hope and joy, </a:t>
            </a:r>
          </a:p>
          <a:p>
            <a:r>
              <a:rPr lang="en-US" dirty="0"/>
              <a:t>	and what will be our proud reward and crown as we stand before our Lord Jesus when he returns? </a:t>
            </a:r>
          </a:p>
          <a:p>
            <a:r>
              <a:rPr lang="en-US" dirty="0"/>
              <a:t>	It is you!  </a:t>
            </a:r>
            <a:r>
              <a:rPr lang="en-US" baseline="30000" dirty="0"/>
              <a:t>20 </a:t>
            </a:r>
            <a:r>
              <a:rPr lang="en-US" dirty="0"/>
              <a:t>Yes, you are our pride and joy.</a:t>
            </a:r>
          </a:p>
        </p:txBody>
      </p:sp>
    </p:spTree>
    <p:extLst>
      <p:ext uri="{BB962C8B-B14F-4D97-AF65-F5344CB8AC3E}">
        <p14:creationId xmlns:p14="http://schemas.microsoft.com/office/powerpoint/2010/main" val="3049091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all, what gives us </a:t>
            </a:r>
            <a:r>
              <a:rPr lang="en-US" dirty="0"/>
              <a:t>hope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dirty="0"/>
              <a:t>joy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what will be our </a:t>
            </a:r>
            <a:r>
              <a:rPr lang="en-US" dirty="0"/>
              <a:t>proud reward and crown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we stand before our Lord Jesus when he returns?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It is you!  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Yes, you are our </a:t>
            </a:r>
            <a:r>
              <a:rPr lang="en-US" dirty="0"/>
              <a:t>pride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dirty="0"/>
              <a:t>joy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88240A6-EF7A-EAC5-E7B6-FBA3CBCE70A9}"/>
              </a:ext>
            </a:extLst>
          </p:cNvPr>
          <p:cNvSpPr/>
          <p:nvPr/>
        </p:nvSpPr>
        <p:spPr bwMode="auto">
          <a:xfrm>
            <a:off x="169334" y="88900"/>
            <a:ext cx="3767666" cy="240104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79A6C5A4-4EF6-A676-670F-3AA8A3BBF95B}"/>
              </a:ext>
            </a:extLst>
          </p:cNvPr>
          <p:cNvSpPr/>
          <p:nvPr/>
        </p:nvSpPr>
        <p:spPr bwMode="auto">
          <a:xfrm>
            <a:off x="182034" y="2650375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looks forward to the return of Christ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stand before Jesus with the Thessalonians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are his hope, joy, crown and pride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both now and in that day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9A14763-58A1-824B-0665-9DF94C7172E9}"/>
              </a:ext>
            </a:extLst>
          </p:cNvPr>
          <p:cNvGrpSpPr/>
          <p:nvPr/>
        </p:nvGrpSpPr>
        <p:grpSpPr>
          <a:xfrm>
            <a:off x="584200" y="168247"/>
            <a:ext cx="2819400" cy="2266227"/>
            <a:chOff x="3356524" y="1731010"/>
            <a:chExt cx="3406984" cy="2874534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xmlns="" id="{CEB1ECF9-2B15-6F74-AF32-87D4FBB7B755}"/>
                </a:ext>
              </a:extLst>
            </p:cNvPr>
            <p:cNvSpPr/>
            <p:nvPr/>
          </p:nvSpPr>
          <p:spPr bwMode="auto">
            <a:xfrm>
              <a:off x="4523066" y="1731010"/>
              <a:ext cx="1055912" cy="53874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Jesus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9ACBBD25-1DBB-0DF0-E392-FFE9CA1250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1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xmlns="" id="{D0A89E93-56BE-107F-8077-02B5F2F70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1"/>
              <a:chOff x="-336" y="1008"/>
              <a:chExt cx="96" cy="336"/>
            </a:xfrm>
          </p:grpSpPr>
          <p:sp>
            <p:nvSpPr>
              <p:cNvPr id="23" name="Oval 6">
                <a:extLst>
                  <a:ext uri="{FF2B5EF4-FFF2-40B4-BE49-F238E27FC236}">
                    <a16:creationId xmlns:a16="http://schemas.microsoft.com/office/drawing/2014/main" xmlns="" id="{A3A93A9F-A445-E15B-9A2B-02206C7D7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Line 7">
                <a:extLst>
                  <a:ext uri="{FF2B5EF4-FFF2-40B4-BE49-F238E27FC236}">
                    <a16:creationId xmlns:a16="http://schemas.microsoft.com/office/drawing/2014/main" xmlns="" id="{2E543175-074A-1851-3710-CF0A6B2D5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xmlns="" id="{1E0B81BB-13FF-7D04-8ED7-1E47391E4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9">
                <a:extLst>
                  <a:ext uri="{FF2B5EF4-FFF2-40B4-BE49-F238E27FC236}">
                    <a16:creationId xmlns:a16="http://schemas.microsoft.com/office/drawing/2014/main" xmlns="" id="{B40470DC-8233-71F9-0A69-E6D170140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10">
                <a:extLst>
                  <a:ext uri="{FF2B5EF4-FFF2-40B4-BE49-F238E27FC236}">
                    <a16:creationId xmlns:a16="http://schemas.microsoft.com/office/drawing/2014/main" xmlns="" id="{45B64114-0CAC-62C5-A191-72264A828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01E7F97C-881C-5D75-2035-4497C50B61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272235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xmlns="" id="{FE34ACCA-4F15-6D74-130B-27FD8734D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4" y="3691143"/>
              <a:ext cx="261146" cy="914401"/>
              <a:chOff x="-336" y="1008"/>
              <a:chExt cx="96" cy="336"/>
            </a:xfrm>
          </p:grpSpPr>
          <p:sp>
            <p:nvSpPr>
              <p:cNvPr id="16" name="Oval 6">
                <a:extLst>
                  <a:ext uri="{FF2B5EF4-FFF2-40B4-BE49-F238E27FC236}">
                    <a16:creationId xmlns:a16="http://schemas.microsoft.com/office/drawing/2014/main" xmlns="" id="{8321BA72-4E52-69EA-74FD-ACCC7BBCF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Line 7">
                <a:extLst>
                  <a:ext uri="{FF2B5EF4-FFF2-40B4-BE49-F238E27FC236}">
                    <a16:creationId xmlns:a16="http://schemas.microsoft.com/office/drawing/2014/main" xmlns="" id="{0EE3C91A-AF30-0CC2-50F5-F66F53EC7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8">
                <a:extLst>
                  <a:ext uri="{FF2B5EF4-FFF2-40B4-BE49-F238E27FC236}">
                    <a16:creationId xmlns:a16="http://schemas.microsoft.com/office/drawing/2014/main" xmlns="" id="{1BD25273-260B-AF9D-1781-6474EFA35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xmlns="" id="{595CA584-8BEA-8D00-84FF-6D784C4CD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0">
                <a:extLst>
                  <a:ext uri="{FF2B5EF4-FFF2-40B4-BE49-F238E27FC236}">
                    <a16:creationId xmlns:a16="http://schemas.microsoft.com/office/drawing/2014/main" xmlns="" id="{E71B541A-AD46-D8D9-08EB-200F8376C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F3E9404A-7CC2-444D-9F85-13EE8DF2C1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3" y="2418693"/>
              <a:ext cx="838201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140162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all, what gives us </a:t>
            </a:r>
            <a:r>
              <a:rPr lang="en-US" dirty="0"/>
              <a:t>hope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dirty="0"/>
              <a:t>joy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what will be our </a:t>
            </a:r>
            <a:r>
              <a:rPr lang="en-US" dirty="0"/>
              <a:t>proud reward and crown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we stand before our Lord Jesus when he returns?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It is you!  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Yes, you are our </a:t>
            </a:r>
            <a:r>
              <a:rPr lang="en-US" dirty="0"/>
              <a:t>pride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dirty="0"/>
              <a:t>joy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9EC3F-3BB8-868A-B2F1-D35514DF16BA}"/>
              </a:ext>
            </a:extLst>
          </p:cNvPr>
          <p:cNvSpPr/>
          <p:nvPr/>
        </p:nvSpPr>
        <p:spPr bwMode="auto">
          <a:xfrm>
            <a:off x="169334" y="88900"/>
            <a:ext cx="3767666" cy="240104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79A6C5A4-4EF6-A676-670F-3AA8A3BBF95B}"/>
              </a:ext>
            </a:extLst>
          </p:cNvPr>
          <p:cNvSpPr/>
          <p:nvPr/>
        </p:nvSpPr>
        <p:spPr bwMode="auto">
          <a:xfrm>
            <a:off x="182034" y="2650375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friendships are eternal and deeply satisfying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may be temporarily separated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Jesus will deliver us all safely home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4CC5856-A26C-E482-667C-037F7B0A3920}"/>
              </a:ext>
            </a:extLst>
          </p:cNvPr>
          <p:cNvGrpSpPr/>
          <p:nvPr/>
        </p:nvGrpSpPr>
        <p:grpSpPr>
          <a:xfrm>
            <a:off x="584200" y="168247"/>
            <a:ext cx="2819400" cy="2266227"/>
            <a:chOff x="3356524" y="1731010"/>
            <a:chExt cx="3406984" cy="2874534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xmlns="" id="{65F480F4-7802-BC5E-2085-5E21B037B4FF}"/>
                </a:ext>
              </a:extLst>
            </p:cNvPr>
            <p:cNvSpPr/>
            <p:nvPr/>
          </p:nvSpPr>
          <p:spPr bwMode="auto">
            <a:xfrm>
              <a:off x="4523066" y="1731010"/>
              <a:ext cx="1055912" cy="53874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Jesus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AF3FDB6C-D869-8C47-4987-23F94F1A02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1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xmlns="" id="{F338353A-3425-E487-44E8-2FB706FF6D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1"/>
              <a:chOff x="-336" y="1008"/>
              <a:chExt cx="96" cy="336"/>
            </a:xfrm>
          </p:grpSpPr>
          <p:sp>
            <p:nvSpPr>
              <p:cNvPr id="16" name="Oval 6">
                <a:extLst>
                  <a:ext uri="{FF2B5EF4-FFF2-40B4-BE49-F238E27FC236}">
                    <a16:creationId xmlns:a16="http://schemas.microsoft.com/office/drawing/2014/main" xmlns="" id="{940D49ED-1955-935A-0279-954953D59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Line 7">
                <a:extLst>
                  <a:ext uri="{FF2B5EF4-FFF2-40B4-BE49-F238E27FC236}">
                    <a16:creationId xmlns:a16="http://schemas.microsoft.com/office/drawing/2014/main" xmlns="" id="{3BA05958-FA68-C2B2-18C3-7667C16D3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8">
                <a:extLst>
                  <a:ext uri="{FF2B5EF4-FFF2-40B4-BE49-F238E27FC236}">
                    <a16:creationId xmlns:a16="http://schemas.microsoft.com/office/drawing/2014/main" xmlns="" id="{01CA76F7-0A12-5B63-F2BD-8033FFF76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xmlns="" id="{CE47D7F1-719F-F0A3-BD89-9406DB671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0">
                <a:extLst>
                  <a:ext uri="{FF2B5EF4-FFF2-40B4-BE49-F238E27FC236}">
                    <a16:creationId xmlns:a16="http://schemas.microsoft.com/office/drawing/2014/main" xmlns="" id="{06152C16-55BB-49D9-5014-D5334DEC4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2C7D9E9D-D387-C86B-3543-E518F9CCA3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272235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xmlns="" id="{7433BAB3-E068-94DF-FB2F-B0FCFA092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4" y="3691143"/>
              <a:ext cx="261146" cy="914401"/>
              <a:chOff x="-336" y="1008"/>
              <a:chExt cx="96" cy="336"/>
            </a:xfrm>
          </p:grpSpPr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xmlns="" id="{F318BEAC-0FFC-DFC3-1DB4-96580B7E0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xmlns="" id="{A88366A5-0207-3964-8D2C-B666A41FF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xmlns="" id="{C2AB324A-1CA2-2178-4141-313DD177D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xmlns="" id="{1B5158ED-8966-7366-4E8D-2897B33F4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xmlns="" id="{25A4A2AC-1724-DC19-74F4-A762FF324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499D5AEE-3D6D-E34A-D0B3-A35E368DB35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3" y="2418693"/>
              <a:ext cx="838201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76052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F39249-7496-F4E4-4D9B-7B8817683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letter from Paul to his new friends in Thessalonica</a:t>
            </a:r>
          </a:p>
          <a:p>
            <a:r>
              <a:rPr lang="en-US" dirty="0"/>
              <a:t>Tonight = “What happened since we left”</a:t>
            </a:r>
          </a:p>
          <a:p>
            <a:r>
              <a:rPr lang="en-US" dirty="0"/>
              <a:t>Spiritual Friendships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DCADDA1-997B-78A3-6286-961F175BC901}"/>
              </a:ext>
            </a:extLst>
          </p:cNvPr>
          <p:cNvSpPr/>
          <p:nvPr/>
        </p:nvSpPr>
        <p:spPr bwMode="auto">
          <a:xfrm>
            <a:off x="301172" y="3162300"/>
            <a:ext cx="957942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Having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so fond an affection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 for you,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we were well-pleased to impart to you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not only the gospel of God but also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our own lives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because you had become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very dear to 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(1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Thess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 2:8)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15312CE-35C3-BEAB-B8E7-B58278B430D1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CF0CB2A-2CA1-B590-F486-B193C8A3FBB1}"/>
              </a:ext>
            </a:extLst>
          </p:cNvPr>
          <p:cNvCxnSpPr/>
          <p:nvPr/>
        </p:nvCxnSpPr>
        <p:spPr bwMode="auto">
          <a:xfrm flipH="1">
            <a:off x="2489200" y="1028700"/>
            <a:ext cx="381000" cy="304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86053F42-E685-9BA6-BE8E-849A143CA5C6}"/>
              </a:ext>
            </a:extLst>
          </p:cNvPr>
          <p:cNvCxnSpPr/>
          <p:nvPr/>
        </p:nvCxnSpPr>
        <p:spPr bwMode="auto">
          <a:xfrm flipH="1">
            <a:off x="2336800" y="838200"/>
            <a:ext cx="381000" cy="304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1DFE064-18AC-2198-33AD-29304D3DC8FF}"/>
              </a:ext>
            </a:extLst>
          </p:cNvPr>
          <p:cNvCxnSpPr/>
          <p:nvPr/>
        </p:nvCxnSpPr>
        <p:spPr bwMode="auto">
          <a:xfrm flipH="1">
            <a:off x="2184400" y="647700"/>
            <a:ext cx="381000" cy="304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236C40F6-5C2E-596E-6916-5697B32B3F87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very night the believers sent Paul and Silas to Berea.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17:10)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94BF484-BE1D-648E-6F62-92CC97B5FB1F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[Then, after getting run out of Berea…]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believers acted at once, sending Paul on to the coast, while Silas and Timothy remained behind.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17:14)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A42406A-3156-95A8-FBF8-361E479823FB}"/>
              </a:ext>
            </a:extLst>
          </p:cNvPr>
          <p:cNvCxnSpPr>
            <a:cxnSpLocks/>
          </p:cNvCxnSpPr>
          <p:nvPr/>
        </p:nvCxnSpPr>
        <p:spPr bwMode="auto">
          <a:xfrm flipH="1">
            <a:off x="2425700" y="1210837"/>
            <a:ext cx="406400" cy="1143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36D22CB4-375B-0103-0764-40C33661A32E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</p:spTree>
    <p:extLst>
      <p:ext uri="{BB962C8B-B14F-4D97-AF65-F5344CB8AC3E}">
        <p14:creationId xmlns:p14="http://schemas.microsoft.com/office/powerpoint/2010/main" val="27035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94BF484-BE1D-648E-6F62-92CC97B5FB1F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escorting Paul went with him all the way to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Athens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they returned to Berea with instructions for Silas and Timothy to hurry and join him.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17:15)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8A06E7-5785-CC3D-84D9-5D5E4A0E4C35}"/>
              </a:ext>
            </a:extLst>
          </p:cNvPr>
          <p:cNvGrpSpPr/>
          <p:nvPr/>
        </p:nvGrpSpPr>
        <p:grpSpPr>
          <a:xfrm>
            <a:off x="2438401" y="2528820"/>
            <a:ext cx="1422400" cy="919661"/>
            <a:chOff x="685800" y="1137739"/>
            <a:chExt cx="1422400" cy="919661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xmlns="" id="{1A029642-656B-82B1-4DD9-80D5E655E4B4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7A15502-B62A-827B-99DB-2830CFEB50DD}"/>
                </a:ext>
              </a:extLst>
            </p:cNvPr>
            <p:cNvSpPr txBox="1"/>
            <p:nvPr/>
          </p:nvSpPr>
          <p:spPr>
            <a:xfrm>
              <a:off x="685800" y="1137739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Athens</a:t>
              </a: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5B3E655-5D58-231A-223D-19022CE6566F}"/>
              </a:ext>
            </a:extLst>
          </p:cNvPr>
          <p:cNvSpPr/>
          <p:nvPr/>
        </p:nvSpPr>
        <p:spPr bwMode="auto">
          <a:xfrm>
            <a:off x="2768600" y="1257300"/>
            <a:ext cx="1651587" cy="2777382"/>
          </a:xfrm>
          <a:custGeom>
            <a:avLst/>
            <a:gdLst>
              <a:gd name="connsiteX0" fmla="*/ 0 w 1651587"/>
              <a:gd name="connsiteY0" fmla="*/ 0 h 2777382"/>
              <a:gd name="connsiteX1" fmla="*/ 774700 w 1651587"/>
              <a:gd name="connsiteY1" fmla="*/ 1079500 h 2777382"/>
              <a:gd name="connsiteX2" fmla="*/ 1168400 w 1651587"/>
              <a:gd name="connsiteY2" fmla="*/ 1358900 h 2777382"/>
              <a:gd name="connsiteX3" fmla="*/ 1651000 w 1651587"/>
              <a:gd name="connsiteY3" fmla="*/ 2184400 h 2777382"/>
              <a:gd name="connsiteX4" fmla="*/ 1066800 w 1651587"/>
              <a:gd name="connsiteY4" fmla="*/ 2730500 h 2777382"/>
              <a:gd name="connsiteX5" fmla="*/ 952500 w 1651587"/>
              <a:gd name="connsiteY5" fmla="*/ 2705100 h 2777382"/>
              <a:gd name="connsiteX6" fmla="*/ 774700 w 1651587"/>
              <a:gd name="connsiteY6" fmla="*/ 2349500 h 277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587" h="2777382">
                <a:moveTo>
                  <a:pt x="0" y="0"/>
                </a:moveTo>
                <a:cubicBezTo>
                  <a:pt x="289983" y="426508"/>
                  <a:pt x="579967" y="853017"/>
                  <a:pt x="774700" y="1079500"/>
                </a:cubicBezTo>
                <a:cubicBezTo>
                  <a:pt x="969433" y="1305983"/>
                  <a:pt x="1022350" y="1174750"/>
                  <a:pt x="1168400" y="1358900"/>
                </a:cubicBezTo>
                <a:cubicBezTo>
                  <a:pt x="1314450" y="1543050"/>
                  <a:pt x="1667933" y="1955800"/>
                  <a:pt x="1651000" y="2184400"/>
                </a:cubicBezTo>
                <a:cubicBezTo>
                  <a:pt x="1634067" y="2413000"/>
                  <a:pt x="1183217" y="2643717"/>
                  <a:pt x="1066800" y="2730500"/>
                </a:cubicBezTo>
                <a:cubicBezTo>
                  <a:pt x="950383" y="2817283"/>
                  <a:pt x="1001183" y="2768600"/>
                  <a:pt x="952500" y="2705100"/>
                </a:cubicBezTo>
                <a:cubicBezTo>
                  <a:pt x="903817" y="2641600"/>
                  <a:pt x="624417" y="2436283"/>
                  <a:pt x="774700" y="2349500"/>
                </a:cubicBezTo>
              </a:path>
            </a:pathLst>
          </a:cu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505FE9F-BB1D-B1A9-60CC-4E5F91C392DD}"/>
              </a:ext>
            </a:extLst>
          </p:cNvPr>
          <p:cNvSpPr/>
          <p:nvPr/>
        </p:nvSpPr>
        <p:spPr bwMode="auto">
          <a:xfrm>
            <a:off x="2743200" y="1148942"/>
            <a:ext cx="1983210" cy="3169294"/>
          </a:xfrm>
          <a:custGeom>
            <a:avLst/>
            <a:gdLst>
              <a:gd name="connsiteX0" fmla="*/ 762000 w 1983210"/>
              <a:gd name="connsiteY0" fmla="*/ 2737258 h 3169294"/>
              <a:gd name="connsiteX1" fmla="*/ 1193800 w 1983210"/>
              <a:gd name="connsiteY1" fmla="*/ 3169058 h 3169294"/>
              <a:gd name="connsiteX2" fmla="*/ 1828800 w 1983210"/>
              <a:gd name="connsiteY2" fmla="*/ 2686458 h 3169294"/>
              <a:gd name="connsiteX3" fmla="*/ 1905000 w 1983210"/>
              <a:gd name="connsiteY3" fmla="*/ 1886358 h 3169294"/>
              <a:gd name="connsiteX4" fmla="*/ 863600 w 1983210"/>
              <a:gd name="connsiteY4" fmla="*/ 679858 h 3169294"/>
              <a:gd name="connsiteX5" fmla="*/ 317500 w 1983210"/>
              <a:gd name="connsiteY5" fmla="*/ 82958 h 3169294"/>
              <a:gd name="connsiteX6" fmla="*/ 0 w 1983210"/>
              <a:gd name="connsiteY6" fmla="*/ 19458 h 316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210" h="3169294">
                <a:moveTo>
                  <a:pt x="762000" y="2737258"/>
                </a:moveTo>
                <a:cubicBezTo>
                  <a:pt x="889000" y="2957391"/>
                  <a:pt x="1016000" y="3177525"/>
                  <a:pt x="1193800" y="3169058"/>
                </a:cubicBezTo>
                <a:cubicBezTo>
                  <a:pt x="1371600" y="3160591"/>
                  <a:pt x="1710267" y="2900241"/>
                  <a:pt x="1828800" y="2686458"/>
                </a:cubicBezTo>
                <a:cubicBezTo>
                  <a:pt x="1947333" y="2472675"/>
                  <a:pt x="2065867" y="2220791"/>
                  <a:pt x="1905000" y="1886358"/>
                </a:cubicBezTo>
                <a:cubicBezTo>
                  <a:pt x="1744133" y="1551925"/>
                  <a:pt x="1128183" y="980425"/>
                  <a:pt x="863600" y="679858"/>
                </a:cubicBezTo>
                <a:cubicBezTo>
                  <a:pt x="599017" y="379291"/>
                  <a:pt x="461433" y="193025"/>
                  <a:pt x="317500" y="82958"/>
                </a:cubicBezTo>
                <a:cubicBezTo>
                  <a:pt x="173567" y="-27109"/>
                  <a:pt x="86783" y="-3826"/>
                  <a:pt x="0" y="19458"/>
                </a:cubicBezTo>
              </a:path>
            </a:pathLst>
          </a:custGeom>
          <a:noFill/>
          <a:ln w="4445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56C05C93-8E5F-9D19-6A6B-BBA4819B4716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</p:spTree>
    <p:extLst>
      <p:ext uri="{BB962C8B-B14F-4D97-AF65-F5344CB8AC3E}">
        <p14:creationId xmlns:p14="http://schemas.microsoft.com/office/powerpoint/2010/main" val="23517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94BF484-BE1D-648E-6F62-92CC97B5FB1F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Later, Silas and Timothy must have joined him at Athens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Athens, Paul begins to worry about the Thessalonians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makes a decision…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8A06E7-5785-CC3D-84D9-5D5E4A0E4C35}"/>
              </a:ext>
            </a:extLst>
          </p:cNvPr>
          <p:cNvGrpSpPr/>
          <p:nvPr/>
        </p:nvGrpSpPr>
        <p:grpSpPr>
          <a:xfrm>
            <a:off x="2438401" y="2528820"/>
            <a:ext cx="1422400" cy="919661"/>
            <a:chOff x="685800" y="1137739"/>
            <a:chExt cx="1422400" cy="919661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xmlns="" id="{1A029642-656B-82B1-4DD9-80D5E655E4B4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7A15502-B62A-827B-99DB-2830CFEB50DD}"/>
                </a:ext>
              </a:extLst>
            </p:cNvPr>
            <p:cNvSpPr txBox="1"/>
            <p:nvPr/>
          </p:nvSpPr>
          <p:spPr>
            <a:xfrm>
              <a:off x="685800" y="1137739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Athens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434989B-9CC8-6997-C5FB-39B8B7EE3891}"/>
              </a:ext>
            </a:extLst>
          </p:cNvPr>
          <p:cNvSpPr/>
          <p:nvPr/>
        </p:nvSpPr>
        <p:spPr bwMode="auto">
          <a:xfrm>
            <a:off x="2806700" y="1219200"/>
            <a:ext cx="1461241" cy="2776349"/>
          </a:xfrm>
          <a:custGeom>
            <a:avLst/>
            <a:gdLst>
              <a:gd name="connsiteX0" fmla="*/ 0 w 1461241"/>
              <a:gd name="connsiteY0" fmla="*/ 0 h 2776349"/>
              <a:gd name="connsiteX1" fmla="*/ 571500 w 1461241"/>
              <a:gd name="connsiteY1" fmla="*/ 533400 h 2776349"/>
              <a:gd name="connsiteX2" fmla="*/ 1219200 w 1461241"/>
              <a:gd name="connsiteY2" fmla="*/ 1435100 h 2776349"/>
              <a:gd name="connsiteX3" fmla="*/ 1460500 w 1461241"/>
              <a:gd name="connsiteY3" fmla="*/ 2362200 h 2776349"/>
              <a:gd name="connsiteX4" fmla="*/ 1155700 w 1461241"/>
              <a:gd name="connsiteY4" fmla="*/ 2717800 h 2776349"/>
              <a:gd name="connsiteX5" fmla="*/ 698500 w 1461241"/>
              <a:gd name="connsiteY5" fmla="*/ 2743200 h 2776349"/>
              <a:gd name="connsiteX6" fmla="*/ 698500 w 1461241"/>
              <a:gd name="connsiteY6" fmla="*/ 2387600 h 27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241" h="2776349">
                <a:moveTo>
                  <a:pt x="0" y="0"/>
                </a:moveTo>
                <a:cubicBezTo>
                  <a:pt x="184150" y="147108"/>
                  <a:pt x="368300" y="294217"/>
                  <a:pt x="571500" y="533400"/>
                </a:cubicBezTo>
                <a:cubicBezTo>
                  <a:pt x="774700" y="772583"/>
                  <a:pt x="1071033" y="1130300"/>
                  <a:pt x="1219200" y="1435100"/>
                </a:cubicBezTo>
                <a:cubicBezTo>
                  <a:pt x="1367367" y="1739900"/>
                  <a:pt x="1471083" y="2148417"/>
                  <a:pt x="1460500" y="2362200"/>
                </a:cubicBezTo>
                <a:cubicBezTo>
                  <a:pt x="1449917" y="2575983"/>
                  <a:pt x="1282700" y="2654300"/>
                  <a:pt x="1155700" y="2717800"/>
                </a:cubicBezTo>
                <a:cubicBezTo>
                  <a:pt x="1028700" y="2781300"/>
                  <a:pt x="774700" y="2798233"/>
                  <a:pt x="698500" y="2743200"/>
                </a:cubicBezTo>
                <a:cubicBezTo>
                  <a:pt x="622300" y="2688167"/>
                  <a:pt x="660400" y="2537883"/>
                  <a:pt x="698500" y="2387600"/>
                </a:cubicBezTo>
              </a:path>
            </a:pathLst>
          </a:custGeom>
          <a:noFill/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214B74B-6935-C9DE-E746-24FAB8CF77CC}"/>
              </a:ext>
            </a:extLst>
          </p:cNvPr>
          <p:cNvSpPr/>
          <p:nvPr/>
        </p:nvSpPr>
        <p:spPr bwMode="auto">
          <a:xfrm>
            <a:off x="2844800" y="1193800"/>
            <a:ext cx="1557303" cy="2908764"/>
          </a:xfrm>
          <a:custGeom>
            <a:avLst/>
            <a:gdLst>
              <a:gd name="connsiteX0" fmla="*/ 0 w 1557303"/>
              <a:gd name="connsiteY0" fmla="*/ 0 h 2908764"/>
              <a:gd name="connsiteX1" fmla="*/ 800100 w 1557303"/>
              <a:gd name="connsiteY1" fmla="*/ 685800 h 2908764"/>
              <a:gd name="connsiteX2" fmla="*/ 1282700 w 1557303"/>
              <a:gd name="connsiteY2" fmla="*/ 1435100 h 2908764"/>
              <a:gd name="connsiteX3" fmla="*/ 1536700 w 1557303"/>
              <a:gd name="connsiteY3" fmla="*/ 2501900 h 2908764"/>
              <a:gd name="connsiteX4" fmla="*/ 749300 w 1557303"/>
              <a:gd name="connsiteY4" fmla="*/ 2908300 h 2908764"/>
              <a:gd name="connsiteX5" fmla="*/ 495300 w 1557303"/>
              <a:gd name="connsiteY5" fmla="*/ 2438400 h 290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303" h="2908764">
                <a:moveTo>
                  <a:pt x="0" y="0"/>
                </a:moveTo>
                <a:cubicBezTo>
                  <a:pt x="293158" y="223308"/>
                  <a:pt x="586317" y="446617"/>
                  <a:pt x="800100" y="685800"/>
                </a:cubicBezTo>
                <a:cubicBezTo>
                  <a:pt x="1013883" y="924983"/>
                  <a:pt x="1159933" y="1132417"/>
                  <a:pt x="1282700" y="1435100"/>
                </a:cubicBezTo>
                <a:cubicBezTo>
                  <a:pt x="1405467" y="1737783"/>
                  <a:pt x="1625600" y="2256367"/>
                  <a:pt x="1536700" y="2501900"/>
                </a:cubicBezTo>
                <a:cubicBezTo>
                  <a:pt x="1447800" y="2747433"/>
                  <a:pt x="922867" y="2918883"/>
                  <a:pt x="749300" y="2908300"/>
                </a:cubicBezTo>
                <a:cubicBezTo>
                  <a:pt x="575733" y="2897717"/>
                  <a:pt x="535516" y="2668058"/>
                  <a:pt x="495300" y="2438400"/>
                </a:cubicBezTo>
              </a:path>
            </a:pathLst>
          </a:cu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0B46B0EC-8CEE-AEFE-F500-10BD238E1262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</p:spTree>
    <p:extLst>
      <p:ext uri="{BB962C8B-B14F-4D97-AF65-F5344CB8AC3E}">
        <p14:creationId xmlns:p14="http://schemas.microsoft.com/office/powerpoint/2010/main" val="20525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94BF484-BE1D-648E-6F62-92CC97B5FB1F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 when we could endure it no longer,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thought it best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be left behind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Athens alone,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we sent Timothy,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3:1-2)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8A06E7-5785-CC3D-84D9-5D5E4A0E4C35}"/>
              </a:ext>
            </a:extLst>
          </p:cNvPr>
          <p:cNvGrpSpPr/>
          <p:nvPr/>
        </p:nvGrpSpPr>
        <p:grpSpPr>
          <a:xfrm>
            <a:off x="2438401" y="2528820"/>
            <a:ext cx="1422400" cy="919661"/>
            <a:chOff x="685800" y="1137739"/>
            <a:chExt cx="1422400" cy="919661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xmlns="" id="{1A029642-656B-82B1-4DD9-80D5E655E4B4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7A15502-B62A-827B-99DB-2830CFEB50DD}"/>
                </a:ext>
              </a:extLst>
            </p:cNvPr>
            <p:cNvSpPr txBox="1"/>
            <p:nvPr/>
          </p:nvSpPr>
          <p:spPr>
            <a:xfrm>
              <a:off x="685800" y="1137739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Athens</a:t>
              </a: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2D1F8A5-B9C3-00B3-7C65-451049104A32}"/>
              </a:ext>
            </a:extLst>
          </p:cNvPr>
          <p:cNvSpPr/>
          <p:nvPr/>
        </p:nvSpPr>
        <p:spPr bwMode="auto">
          <a:xfrm>
            <a:off x="2882900" y="939800"/>
            <a:ext cx="1551333" cy="3100898"/>
          </a:xfrm>
          <a:custGeom>
            <a:avLst/>
            <a:gdLst>
              <a:gd name="connsiteX0" fmla="*/ 596900 w 1551333"/>
              <a:gd name="connsiteY0" fmla="*/ 2705100 h 3100898"/>
              <a:gd name="connsiteX1" fmla="*/ 1028700 w 1551333"/>
              <a:gd name="connsiteY1" fmla="*/ 3098800 h 3100898"/>
              <a:gd name="connsiteX2" fmla="*/ 1549400 w 1551333"/>
              <a:gd name="connsiteY2" fmla="*/ 2552700 h 3100898"/>
              <a:gd name="connsiteX3" fmla="*/ 1168400 w 1551333"/>
              <a:gd name="connsiteY3" fmla="*/ 1282700 h 3100898"/>
              <a:gd name="connsiteX4" fmla="*/ 266700 w 1551333"/>
              <a:gd name="connsiteY4" fmla="*/ 673100 h 3100898"/>
              <a:gd name="connsiteX5" fmla="*/ 0 w 1551333"/>
              <a:gd name="connsiteY5" fmla="*/ 0 h 31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1333" h="3100898">
                <a:moveTo>
                  <a:pt x="596900" y="2705100"/>
                </a:moveTo>
                <a:cubicBezTo>
                  <a:pt x="733425" y="2914650"/>
                  <a:pt x="869950" y="3124200"/>
                  <a:pt x="1028700" y="3098800"/>
                </a:cubicBezTo>
                <a:cubicBezTo>
                  <a:pt x="1187450" y="3073400"/>
                  <a:pt x="1526117" y="2855383"/>
                  <a:pt x="1549400" y="2552700"/>
                </a:cubicBezTo>
                <a:cubicBezTo>
                  <a:pt x="1572683" y="2250017"/>
                  <a:pt x="1382183" y="1595967"/>
                  <a:pt x="1168400" y="1282700"/>
                </a:cubicBezTo>
                <a:cubicBezTo>
                  <a:pt x="954617" y="969433"/>
                  <a:pt x="461433" y="886883"/>
                  <a:pt x="266700" y="673100"/>
                </a:cubicBezTo>
                <a:cubicBezTo>
                  <a:pt x="71967" y="459317"/>
                  <a:pt x="35983" y="229658"/>
                  <a:pt x="0" y="0"/>
                </a:cubicBezTo>
              </a:path>
            </a:pathLst>
          </a:custGeom>
          <a:noFill/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B36429C2-D847-38FE-8606-4B7513AB00D1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</p:spTree>
    <p:extLst>
      <p:ext uri="{BB962C8B-B14F-4D97-AF65-F5344CB8AC3E}">
        <p14:creationId xmlns:p14="http://schemas.microsoft.com/office/powerpoint/2010/main" val="38400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94BF484-BE1D-648E-6F62-92CC97B5FB1F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strengthen and encourage you as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your faith…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3:2)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find out about your faith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3:5)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8A06E7-5785-CC3D-84D9-5D5E4A0E4C35}"/>
              </a:ext>
            </a:extLst>
          </p:cNvPr>
          <p:cNvGrpSpPr/>
          <p:nvPr/>
        </p:nvGrpSpPr>
        <p:grpSpPr>
          <a:xfrm>
            <a:off x="2438401" y="2528820"/>
            <a:ext cx="1422400" cy="919661"/>
            <a:chOff x="685800" y="1137739"/>
            <a:chExt cx="1422400" cy="919661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xmlns="" id="{1A029642-656B-82B1-4DD9-80D5E655E4B4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7A15502-B62A-827B-99DB-2830CFEB50DD}"/>
                </a:ext>
              </a:extLst>
            </p:cNvPr>
            <p:cNvSpPr txBox="1"/>
            <p:nvPr/>
          </p:nvSpPr>
          <p:spPr>
            <a:xfrm>
              <a:off x="685800" y="1137739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Athens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5AFDE78-943E-6209-7725-0540E0EBE764}"/>
              </a:ext>
            </a:extLst>
          </p:cNvPr>
          <p:cNvSpPr/>
          <p:nvPr/>
        </p:nvSpPr>
        <p:spPr bwMode="auto">
          <a:xfrm>
            <a:off x="2882900" y="939800"/>
            <a:ext cx="1551333" cy="3100898"/>
          </a:xfrm>
          <a:custGeom>
            <a:avLst/>
            <a:gdLst>
              <a:gd name="connsiteX0" fmla="*/ 596900 w 1551333"/>
              <a:gd name="connsiteY0" fmla="*/ 2705100 h 3100898"/>
              <a:gd name="connsiteX1" fmla="*/ 1028700 w 1551333"/>
              <a:gd name="connsiteY1" fmla="*/ 3098800 h 3100898"/>
              <a:gd name="connsiteX2" fmla="*/ 1549400 w 1551333"/>
              <a:gd name="connsiteY2" fmla="*/ 2552700 h 3100898"/>
              <a:gd name="connsiteX3" fmla="*/ 1168400 w 1551333"/>
              <a:gd name="connsiteY3" fmla="*/ 1282700 h 3100898"/>
              <a:gd name="connsiteX4" fmla="*/ 266700 w 1551333"/>
              <a:gd name="connsiteY4" fmla="*/ 673100 h 3100898"/>
              <a:gd name="connsiteX5" fmla="*/ 0 w 1551333"/>
              <a:gd name="connsiteY5" fmla="*/ 0 h 31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1333" h="3100898">
                <a:moveTo>
                  <a:pt x="596900" y="2705100"/>
                </a:moveTo>
                <a:cubicBezTo>
                  <a:pt x="733425" y="2914650"/>
                  <a:pt x="869950" y="3124200"/>
                  <a:pt x="1028700" y="3098800"/>
                </a:cubicBezTo>
                <a:cubicBezTo>
                  <a:pt x="1187450" y="3073400"/>
                  <a:pt x="1526117" y="2855383"/>
                  <a:pt x="1549400" y="2552700"/>
                </a:cubicBezTo>
                <a:cubicBezTo>
                  <a:pt x="1572683" y="2250017"/>
                  <a:pt x="1382183" y="1595967"/>
                  <a:pt x="1168400" y="1282700"/>
                </a:cubicBezTo>
                <a:cubicBezTo>
                  <a:pt x="954617" y="969433"/>
                  <a:pt x="461433" y="886883"/>
                  <a:pt x="266700" y="673100"/>
                </a:cubicBezTo>
                <a:cubicBezTo>
                  <a:pt x="71967" y="459317"/>
                  <a:pt x="35983" y="229658"/>
                  <a:pt x="0" y="0"/>
                </a:cubicBezTo>
              </a:path>
            </a:pathLst>
          </a:custGeom>
          <a:noFill/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ED1A6B1A-94CF-7EF0-5983-1A87D89DF610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</p:spTree>
    <p:extLst>
      <p:ext uri="{BB962C8B-B14F-4D97-AF65-F5344CB8AC3E}">
        <p14:creationId xmlns:p14="http://schemas.microsoft.com/office/powerpoint/2010/main" val="4087493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94BF484-BE1D-648E-6F62-92CC97B5FB1F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[At some point, Silas also returns to Macedonia]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Paul leaves Athens and goes to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Corinth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18:1)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8A06E7-5785-CC3D-84D9-5D5E4A0E4C35}"/>
              </a:ext>
            </a:extLst>
          </p:cNvPr>
          <p:cNvGrpSpPr/>
          <p:nvPr/>
        </p:nvGrpSpPr>
        <p:grpSpPr>
          <a:xfrm>
            <a:off x="2438401" y="2528820"/>
            <a:ext cx="1422400" cy="919661"/>
            <a:chOff x="685800" y="1137739"/>
            <a:chExt cx="1422400" cy="919661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xmlns="" id="{1A029642-656B-82B1-4DD9-80D5E655E4B4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7A15502-B62A-827B-99DB-2830CFEB50DD}"/>
                </a:ext>
              </a:extLst>
            </p:cNvPr>
            <p:cNvSpPr txBox="1"/>
            <p:nvPr/>
          </p:nvSpPr>
          <p:spPr>
            <a:xfrm>
              <a:off x="685800" y="1137739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Athens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088E46B-490F-DDEB-3EEB-3420852E5632}"/>
              </a:ext>
            </a:extLst>
          </p:cNvPr>
          <p:cNvSpPr/>
          <p:nvPr/>
        </p:nvSpPr>
        <p:spPr bwMode="auto">
          <a:xfrm>
            <a:off x="2667000" y="1287578"/>
            <a:ext cx="1957686" cy="2722241"/>
          </a:xfrm>
          <a:custGeom>
            <a:avLst/>
            <a:gdLst>
              <a:gd name="connsiteX0" fmla="*/ 850900 w 1957686"/>
              <a:gd name="connsiteY0" fmla="*/ 2306522 h 2722241"/>
              <a:gd name="connsiteX1" fmla="*/ 1117600 w 1957686"/>
              <a:gd name="connsiteY1" fmla="*/ 2712922 h 2722241"/>
              <a:gd name="connsiteX2" fmla="*/ 1765300 w 1957686"/>
              <a:gd name="connsiteY2" fmla="*/ 2535122 h 2722241"/>
              <a:gd name="connsiteX3" fmla="*/ 1930400 w 1957686"/>
              <a:gd name="connsiteY3" fmla="*/ 1912822 h 2722241"/>
              <a:gd name="connsiteX4" fmla="*/ 1282700 w 1957686"/>
              <a:gd name="connsiteY4" fmla="*/ 1328622 h 2722241"/>
              <a:gd name="connsiteX5" fmla="*/ 698500 w 1957686"/>
              <a:gd name="connsiteY5" fmla="*/ 1138122 h 2722241"/>
              <a:gd name="connsiteX6" fmla="*/ 546100 w 1957686"/>
              <a:gd name="connsiteY6" fmla="*/ 477722 h 2722241"/>
              <a:gd name="connsiteX7" fmla="*/ 304800 w 1957686"/>
              <a:gd name="connsiteY7" fmla="*/ 45922 h 2722241"/>
              <a:gd name="connsiteX8" fmla="*/ 0 w 1957686"/>
              <a:gd name="connsiteY8" fmla="*/ 33222 h 272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686" h="2722241">
                <a:moveTo>
                  <a:pt x="850900" y="2306522"/>
                </a:moveTo>
                <a:cubicBezTo>
                  <a:pt x="908050" y="2490672"/>
                  <a:pt x="965200" y="2674822"/>
                  <a:pt x="1117600" y="2712922"/>
                </a:cubicBezTo>
                <a:cubicBezTo>
                  <a:pt x="1270000" y="2751022"/>
                  <a:pt x="1629833" y="2668472"/>
                  <a:pt x="1765300" y="2535122"/>
                </a:cubicBezTo>
                <a:cubicBezTo>
                  <a:pt x="1900767" y="2401772"/>
                  <a:pt x="2010833" y="2113905"/>
                  <a:pt x="1930400" y="1912822"/>
                </a:cubicBezTo>
                <a:cubicBezTo>
                  <a:pt x="1849967" y="1711739"/>
                  <a:pt x="1488017" y="1457739"/>
                  <a:pt x="1282700" y="1328622"/>
                </a:cubicBezTo>
                <a:cubicBezTo>
                  <a:pt x="1077383" y="1199505"/>
                  <a:pt x="821267" y="1279939"/>
                  <a:pt x="698500" y="1138122"/>
                </a:cubicBezTo>
                <a:cubicBezTo>
                  <a:pt x="575733" y="996305"/>
                  <a:pt x="611717" y="659755"/>
                  <a:pt x="546100" y="477722"/>
                </a:cubicBezTo>
                <a:cubicBezTo>
                  <a:pt x="480483" y="295689"/>
                  <a:pt x="395817" y="120005"/>
                  <a:pt x="304800" y="45922"/>
                </a:cubicBezTo>
                <a:cubicBezTo>
                  <a:pt x="213783" y="-28161"/>
                  <a:pt x="106891" y="2530"/>
                  <a:pt x="0" y="33222"/>
                </a:cubicBezTo>
              </a:path>
            </a:pathLst>
          </a:cu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BCC2280-1EA4-0D5F-3ED7-1CDEF75627F0}"/>
              </a:ext>
            </a:extLst>
          </p:cNvPr>
          <p:cNvGrpSpPr/>
          <p:nvPr/>
        </p:nvGrpSpPr>
        <p:grpSpPr>
          <a:xfrm>
            <a:off x="1524000" y="3391730"/>
            <a:ext cx="1422400" cy="888745"/>
            <a:chOff x="609600" y="1676400"/>
            <a:chExt cx="1422400" cy="888745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xmlns="" id="{57E71C29-5EF1-35D0-84DF-B3C1218E6EA5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611E307-C486-B330-F77D-37346C7E86CE}"/>
                </a:ext>
              </a:extLst>
            </p:cNvPr>
            <p:cNvSpPr txBox="1"/>
            <p:nvPr/>
          </p:nvSpPr>
          <p:spPr>
            <a:xfrm>
              <a:off x="609600" y="1980370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Corinth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36CCA9B-71E2-9648-3D43-D9386B240F26}"/>
              </a:ext>
            </a:extLst>
          </p:cNvPr>
          <p:cNvCxnSpPr>
            <a:cxnSpLocks/>
          </p:cNvCxnSpPr>
          <p:nvPr/>
        </p:nvCxnSpPr>
        <p:spPr bwMode="auto">
          <a:xfrm flipH="1">
            <a:off x="2888308" y="3378328"/>
            <a:ext cx="529878" cy="28375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8C55EF80-02ED-BD6C-F4CC-A26B5335E1BD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</p:spTree>
    <p:extLst>
      <p:ext uri="{BB962C8B-B14F-4D97-AF65-F5344CB8AC3E}">
        <p14:creationId xmlns:p14="http://schemas.microsoft.com/office/powerpoint/2010/main" val="24250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94BF484-BE1D-648E-6F62-92CC97B5FB1F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lived and worked with 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Acquila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Priscilla, for they were tentmakers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18:3)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8A06E7-5785-CC3D-84D9-5D5E4A0E4C35}"/>
              </a:ext>
            </a:extLst>
          </p:cNvPr>
          <p:cNvGrpSpPr/>
          <p:nvPr/>
        </p:nvGrpSpPr>
        <p:grpSpPr>
          <a:xfrm>
            <a:off x="2438401" y="2528820"/>
            <a:ext cx="1422400" cy="919661"/>
            <a:chOff x="685800" y="1137739"/>
            <a:chExt cx="1422400" cy="919661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xmlns="" id="{1A029642-656B-82B1-4DD9-80D5E655E4B4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7A15502-B62A-827B-99DB-2830CFEB50DD}"/>
                </a:ext>
              </a:extLst>
            </p:cNvPr>
            <p:cNvSpPr txBox="1"/>
            <p:nvPr/>
          </p:nvSpPr>
          <p:spPr>
            <a:xfrm>
              <a:off x="685800" y="1137739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Athens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BCC2280-1EA4-0D5F-3ED7-1CDEF75627F0}"/>
              </a:ext>
            </a:extLst>
          </p:cNvPr>
          <p:cNvGrpSpPr/>
          <p:nvPr/>
        </p:nvGrpSpPr>
        <p:grpSpPr>
          <a:xfrm>
            <a:off x="1524000" y="3391730"/>
            <a:ext cx="1422400" cy="888745"/>
            <a:chOff x="609600" y="1676400"/>
            <a:chExt cx="1422400" cy="888745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xmlns="" id="{57E71C29-5EF1-35D0-84DF-B3C1218E6EA5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611E307-C486-B330-F77D-37346C7E86CE}"/>
                </a:ext>
              </a:extLst>
            </p:cNvPr>
            <p:cNvSpPr txBox="1"/>
            <p:nvPr/>
          </p:nvSpPr>
          <p:spPr>
            <a:xfrm>
              <a:off x="609600" y="1980370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Corinth</a:t>
              </a:r>
            </a:p>
          </p:txBody>
        </p:sp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C779F7C4-9168-6663-0A93-121C6A9C1657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</p:spTree>
    <p:extLst>
      <p:ext uri="{BB962C8B-B14F-4D97-AF65-F5344CB8AC3E}">
        <p14:creationId xmlns:p14="http://schemas.microsoft.com/office/powerpoint/2010/main" val="20043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B6EBC-E483-868A-AD36-B370A7BB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" t="16201" r="19200"/>
          <a:stretch/>
        </p:blipFill>
        <p:spPr>
          <a:xfrm>
            <a:off x="-1" y="0"/>
            <a:ext cx="10160001" cy="57149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C6C1C-D9A0-8B9D-00C9-C7114231274F}"/>
              </a:ext>
            </a:extLst>
          </p:cNvPr>
          <p:cNvGrpSpPr/>
          <p:nvPr/>
        </p:nvGrpSpPr>
        <p:grpSpPr>
          <a:xfrm>
            <a:off x="2336800" y="0"/>
            <a:ext cx="2514600" cy="901125"/>
            <a:chOff x="1841500" y="813375"/>
            <a:chExt cx="2514600" cy="901125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xmlns="" id="{F5E9AFB1-5055-08AA-41EB-832B50ECEFA8}"/>
                </a:ext>
              </a:extLst>
            </p:cNvPr>
            <p:cNvSpPr/>
            <p:nvPr/>
          </p:nvSpPr>
          <p:spPr bwMode="auto">
            <a:xfrm>
              <a:off x="2184400" y="13335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4F28DB-C360-47BB-5F12-244065011D26}"/>
                </a:ext>
              </a:extLst>
            </p:cNvPr>
            <p:cNvSpPr txBox="1"/>
            <p:nvPr/>
          </p:nvSpPr>
          <p:spPr>
            <a:xfrm>
              <a:off x="1841500" y="81337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Thessalonica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A357F7-F3BF-B170-4818-B323C3064EDB}"/>
              </a:ext>
            </a:extLst>
          </p:cNvPr>
          <p:cNvGrpSpPr/>
          <p:nvPr/>
        </p:nvGrpSpPr>
        <p:grpSpPr>
          <a:xfrm>
            <a:off x="1041400" y="1028700"/>
            <a:ext cx="1422400" cy="951637"/>
            <a:chOff x="647700" y="1676400"/>
            <a:chExt cx="1422400" cy="951637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2A7A738A-0FBA-036D-6D31-524ED941711B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EF2BB2-7ACB-9FEB-EFBB-F1ED7A98BBA9}"/>
                </a:ext>
              </a:extLst>
            </p:cNvPr>
            <p:cNvSpPr txBox="1"/>
            <p:nvPr/>
          </p:nvSpPr>
          <p:spPr>
            <a:xfrm>
              <a:off x="647700" y="2043262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Berea</a:t>
              </a:r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94BF484-BE1D-648E-6F62-92CC97B5FB1F}"/>
              </a:ext>
            </a:extLst>
          </p:cNvPr>
          <p:cNvSpPr/>
          <p:nvPr/>
        </p:nvSpPr>
        <p:spPr bwMode="auto">
          <a:xfrm>
            <a:off x="4800601" y="163489"/>
            <a:ext cx="5217582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 and Timothy came down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Macedonia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18:5)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brought good news from Thessalonica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</a:t>
            </a:r>
            <a:r>
              <a:rPr lang="en-US" sz="16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Thess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some money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(probably from Philippi)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18:5)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8A06E7-5785-CC3D-84D9-5D5E4A0E4C35}"/>
              </a:ext>
            </a:extLst>
          </p:cNvPr>
          <p:cNvGrpSpPr/>
          <p:nvPr/>
        </p:nvGrpSpPr>
        <p:grpSpPr>
          <a:xfrm>
            <a:off x="2438401" y="2528820"/>
            <a:ext cx="1422400" cy="919661"/>
            <a:chOff x="685800" y="1137739"/>
            <a:chExt cx="1422400" cy="919661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xmlns="" id="{1A029642-656B-82B1-4DD9-80D5E655E4B4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7A15502-B62A-827B-99DB-2830CFEB50DD}"/>
                </a:ext>
              </a:extLst>
            </p:cNvPr>
            <p:cNvSpPr txBox="1"/>
            <p:nvPr/>
          </p:nvSpPr>
          <p:spPr>
            <a:xfrm>
              <a:off x="685800" y="1137739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Athens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BCC2280-1EA4-0D5F-3ED7-1CDEF75627F0}"/>
              </a:ext>
            </a:extLst>
          </p:cNvPr>
          <p:cNvGrpSpPr/>
          <p:nvPr/>
        </p:nvGrpSpPr>
        <p:grpSpPr>
          <a:xfrm>
            <a:off x="1524000" y="3391730"/>
            <a:ext cx="1422400" cy="888745"/>
            <a:chOff x="609600" y="1676400"/>
            <a:chExt cx="1422400" cy="888745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xmlns="" id="{57E71C29-5EF1-35D0-84DF-B3C1218E6EA5}"/>
                </a:ext>
              </a:extLst>
            </p:cNvPr>
            <p:cNvSpPr/>
            <p:nvPr/>
          </p:nvSpPr>
          <p:spPr bwMode="auto">
            <a:xfrm>
              <a:off x="1651000" y="1676400"/>
              <a:ext cx="381000" cy="381000"/>
            </a:xfrm>
            <a:prstGeom prst="star5">
              <a:avLst/>
            </a:prstGeom>
            <a:solidFill>
              <a:srgbClr val="64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611E307-C486-B330-F77D-37346C7E86CE}"/>
                </a:ext>
              </a:extLst>
            </p:cNvPr>
            <p:cNvSpPr txBox="1"/>
            <p:nvPr/>
          </p:nvSpPr>
          <p:spPr>
            <a:xfrm>
              <a:off x="609600" y="1980370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97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Corinth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F4649DF-B367-4863-8833-2DB0EF12C3D9}"/>
              </a:ext>
            </a:extLst>
          </p:cNvPr>
          <p:cNvSpPr/>
          <p:nvPr/>
        </p:nvSpPr>
        <p:spPr bwMode="auto">
          <a:xfrm>
            <a:off x="2768600" y="1219200"/>
            <a:ext cx="1619166" cy="3195348"/>
          </a:xfrm>
          <a:custGeom>
            <a:avLst/>
            <a:gdLst>
              <a:gd name="connsiteX0" fmla="*/ 0 w 1619166"/>
              <a:gd name="connsiteY0" fmla="*/ 0 h 3195348"/>
              <a:gd name="connsiteX1" fmla="*/ 812800 w 1619166"/>
              <a:gd name="connsiteY1" fmla="*/ 1066800 h 3195348"/>
              <a:gd name="connsiteX2" fmla="*/ 1460500 w 1619166"/>
              <a:gd name="connsiteY2" fmla="*/ 1562100 h 3195348"/>
              <a:gd name="connsiteX3" fmla="*/ 1600200 w 1619166"/>
              <a:gd name="connsiteY3" fmla="*/ 2425700 h 3195348"/>
              <a:gd name="connsiteX4" fmla="*/ 1143000 w 1619166"/>
              <a:gd name="connsiteY4" fmla="*/ 3073400 h 3195348"/>
              <a:gd name="connsiteX5" fmla="*/ 355600 w 1619166"/>
              <a:gd name="connsiteY5" fmla="*/ 3175000 h 3195348"/>
              <a:gd name="connsiteX6" fmla="*/ 76200 w 1619166"/>
              <a:gd name="connsiteY6" fmla="*/ 2819400 h 319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166" h="3195348">
                <a:moveTo>
                  <a:pt x="0" y="0"/>
                </a:moveTo>
                <a:cubicBezTo>
                  <a:pt x="284691" y="403225"/>
                  <a:pt x="569383" y="806450"/>
                  <a:pt x="812800" y="1066800"/>
                </a:cubicBezTo>
                <a:cubicBezTo>
                  <a:pt x="1056217" y="1327150"/>
                  <a:pt x="1329267" y="1335617"/>
                  <a:pt x="1460500" y="1562100"/>
                </a:cubicBezTo>
                <a:cubicBezTo>
                  <a:pt x="1591733" y="1788583"/>
                  <a:pt x="1653117" y="2173817"/>
                  <a:pt x="1600200" y="2425700"/>
                </a:cubicBezTo>
                <a:cubicBezTo>
                  <a:pt x="1547283" y="2677583"/>
                  <a:pt x="1350433" y="2948517"/>
                  <a:pt x="1143000" y="3073400"/>
                </a:cubicBezTo>
                <a:cubicBezTo>
                  <a:pt x="935567" y="3198283"/>
                  <a:pt x="533400" y="3217333"/>
                  <a:pt x="355600" y="3175000"/>
                </a:cubicBezTo>
                <a:cubicBezTo>
                  <a:pt x="177800" y="3132667"/>
                  <a:pt x="127000" y="2976033"/>
                  <a:pt x="76200" y="2819400"/>
                </a:cubicBezTo>
              </a:path>
            </a:pathLst>
          </a:custGeom>
          <a:noFill/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DB9A70B-3F31-A1FB-1DBA-D82B13FA2FB5}"/>
              </a:ext>
            </a:extLst>
          </p:cNvPr>
          <p:cNvSpPr/>
          <p:nvPr/>
        </p:nvSpPr>
        <p:spPr bwMode="auto">
          <a:xfrm>
            <a:off x="2788035" y="1143000"/>
            <a:ext cx="1776725" cy="3404097"/>
          </a:xfrm>
          <a:custGeom>
            <a:avLst/>
            <a:gdLst>
              <a:gd name="connsiteX0" fmla="*/ 18665 w 1776725"/>
              <a:gd name="connsiteY0" fmla="*/ 0 h 3404097"/>
              <a:gd name="connsiteX1" fmla="*/ 907665 w 1776725"/>
              <a:gd name="connsiteY1" fmla="*/ 1130300 h 3404097"/>
              <a:gd name="connsiteX2" fmla="*/ 1644265 w 1776725"/>
              <a:gd name="connsiteY2" fmla="*/ 1663700 h 3404097"/>
              <a:gd name="connsiteX3" fmla="*/ 1720465 w 1776725"/>
              <a:gd name="connsiteY3" fmla="*/ 2654300 h 3404097"/>
              <a:gd name="connsiteX4" fmla="*/ 1034665 w 1776725"/>
              <a:gd name="connsiteY4" fmla="*/ 3352800 h 3404097"/>
              <a:gd name="connsiteX5" fmla="*/ 107565 w 1776725"/>
              <a:gd name="connsiteY5" fmla="*/ 3302000 h 3404097"/>
              <a:gd name="connsiteX6" fmla="*/ 56765 w 1776725"/>
              <a:gd name="connsiteY6" fmla="*/ 2908300 h 340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725" h="3404097">
                <a:moveTo>
                  <a:pt x="18665" y="0"/>
                </a:moveTo>
                <a:cubicBezTo>
                  <a:pt x="327698" y="426508"/>
                  <a:pt x="636732" y="853017"/>
                  <a:pt x="907665" y="1130300"/>
                </a:cubicBezTo>
                <a:cubicBezTo>
                  <a:pt x="1178598" y="1407583"/>
                  <a:pt x="1508798" y="1409700"/>
                  <a:pt x="1644265" y="1663700"/>
                </a:cubicBezTo>
                <a:cubicBezTo>
                  <a:pt x="1779732" y="1917700"/>
                  <a:pt x="1822065" y="2372783"/>
                  <a:pt x="1720465" y="2654300"/>
                </a:cubicBezTo>
                <a:cubicBezTo>
                  <a:pt x="1618865" y="2935817"/>
                  <a:pt x="1303482" y="3244850"/>
                  <a:pt x="1034665" y="3352800"/>
                </a:cubicBezTo>
                <a:cubicBezTo>
                  <a:pt x="765848" y="3460750"/>
                  <a:pt x="270548" y="3376083"/>
                  <a:pt x="107565" y="3302000"/>
                </a:cubicBezTo>
                <a:cubicBezTo>
                  <a:pt x="-55418" y="3227917"/>
                  <a:pt x="673" y="3068108"/>
                  <a:pt x="56765" y="2908300"/>
                </a:cubicBezTo>
              </a:path>
            </a:pathLst>
          </a:cu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33AE4EFC-D023-0F24-06E3-E19289CA5B19}"/>
              </a:ext>
            </a:extLst>
          </p:cNvPr>
          <p:cNvSpPr/>
          <p:nvPr/>
        </p:nvSpPr>
        <p:spPr bwMode="auto">
          <a:xfrm>
            <a:off x="4800602" y="5141369"/>
            <a:ext cx="5217582" cy="53553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  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   </a:t>
            </a:r>
            <a:r>
              <a:rPr lang="en-US" sz="32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Silas</a:t>
            </a:r>
          </a:p>
        </p:txBody>
      </p:sp>
    </p:spTree>
    <p:extLst>
      <p:ext uri="{BB962C8B-B14F-4D97-AF65-F5344CB8AC3E}">
        <p14:creationId xmlns:p14="http://schemas.microsoft.com/office/powerpoint/2010/main" val="37470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Therefore when we could endure it no longer, we thought it best to be left behind at Athens alone,</a:t>
            </a:r>
          </a:p>
          <a:p>
            <a:r>
              <a:rPr lang="en-US" baseline="30000" dirty="0"/>
              <a:t>2 </a:t>
            </a:r>
            <a:r>
              <a:rPr lang="en-US" dirty="0"/>
              <a:t>and we sent Timothy, our brother </a:t>
            </a:r>
            <a:br>
              <a:rPr lang="en-US" dirty="0"/>
            </a:br>
            <a:r>
              <a:rPr lang="en-US" dirty="0"/>
              <a:t>and God’s fellow worker in the gospel of Christ,</a:t>
            </a:r>
          </a:p>
          <a:p>
            <a:r>
              <a:rPr lang="en-US" dirty="0"/>
              <a:t>	to </a:t>
            </a:r>
            <a:r>
              <a:rPr lang="en-US" u="sng" dirty="0"/>
              <a:t>strengthen and encourage</a:t>
            </a:r>
            <a:r>
              <a:rPr lang="en-US" dirty="0"/>
              <a:t> you as to your faith,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05B2C59-DD17-9C15-7BDD-B8221225F94B}"/>
              </a:ext>
            </a:extLst>
          </p:cNvPr>
          <p:cNvSpPr/>
          <p:nvPr/>
        </p:nvSpPr>
        <p:spPr bwMode="auto">
          <a:xfrm>
            <a:off x="1041400" y="3619500"/>
            <a:ext cx="3886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friends try to strengthen each other’s faith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Friendships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F39249-7496-F4E4-4D9B-7B8817683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Love is at the heart of God’s character </a:t>
            </a:r>
            <a:r>
              <a:rPr lang="en-US" sz="2000" i="1" dirty="0"/>
              <a:t>(1 John 4:8)</a:t>
            </a:r>
          </a:p>
          <a:p>
            <a:r>
              <a:rPr lang="en-US" dirty="0"/>
              <a:t>Love is at the heart God’s call for our lives </a:t>
            </a:r>
            <a:r>
              <a:rPr lang="en-US" sz="2000" i="1" dirty="0"/>
              <a:t>(Matt. 22:37-39)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1D9D568-4645-B37D-B573-340162BF20B1}"/>
              </a:ext>
            </a:extLst>
          </p:cNvPr>
          <p:cNvSpPr/>
          <p:nvPr/>
        </p:nvSpPr>
        <p:spPr bwMode="auto">
          <a:xfrm>
            <a:off x="2576286" y="2705100"/>
            <a:ext cx="500742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lvl="0" indent="-174625">
              <a:lnSpc>
                <a:spcPct val="90000"/>
              </a:lnSpc>
              <a:defRPr/>
            </a:pPr>
            <a: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 us love one another, for love is from God… </a:t>
            </a:r>
            <a:b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love. </a:t>
            </a:r>
            <a:r>
              <a:rPr lang="en-US" sz="20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4:7-8)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94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so that no one would be disturbed </a:t>
            </a:r>
            <a:br>
              <a:rPr lang="en-US" dirty="0"/>
            </a:br>
            <a:r>
              <a:rPr lang="en-US" dirty="0"/>
              <a:t>by these afflictions;</a:t>
            </a:r>
          </a:p>
          <a:p>
            <a:r>
              <a:rPr lang="en-US" dirty="0"/>
              <a:t>for you yourselves know that </a:t>
            </a:r>
            <a:br>
              <a:rPr lang="en-US" dirty="0"/>
            </a:br>
            <a:r>
              <a:rPr lang="en-US" dirty="0"/>
              <a:t>we have been destined for this.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51E5071-610E-39E4-05FF-692168DEEFB7}"/>
              </a:ext>
            </a:extLst>
          </p:cNvPr>
          <p:cNvSpPr/>
          <p:nvPr/>
        </p:nvSpPr>
        <p:spPr bwMode="auto">
          <a:xfrm>
            <a:off x="431800" y="2781300"/>
            <a:ext cx="9296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Thessalonians were suffering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Christians teach that if you have enough faith, you won’t suffer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taught that we are destined to suffer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Tim 3:12)</a:t>
            </a:r>
          </a:p>
        </p:txBody>
      </p:sp>
    </p:spTree>
    <p:extLst>
      <p:ext uri="{BB962C8B-B14F-4D97-AF65-F5344CB8AC3E}">
        <p14:creationId xmlns:p14="http://schemas.microsoft.com/office/powerpoint/2010/main" val="16605331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For indeed when we were with you, </a:t>
            </a:r>
            <a:br>
              <a:rPr lang="en-US" dirty="0"/>
            </a:br>
            <a:r>
              <a:rPr lang="en-US" dirty="0"/>
              <a:t>we kept telling you in advance </a:t>
            </a:r>
            <a:br>
              <a:rPr lang="en-US" dirty="0"/>
            </a:br>
            <a:r>
              <a:rPr lang="en-US" dirty="0"/>
              <a:t>that we were going to suffer affliction;</a:t>
            </a:r>
          </a:p>
          <a:p>
            <a:r>
              <a:rPr lang="en-US" dirty="0"/>
              <a:t>and so it came to pass, as you know.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EFCC21E-4DFF-21FF-C5C6-92F12122ED36}"/>
              </a:ext>
            </a:extLst>
          </p:cNvPr>
          <p:cNvSpPr/>
          <p:nvPr/>
        </p:nvSpPr>
        <p:spPr bwMode="auto">
          <a:xfrm>
            <a:off x="431800" y="2781300"/>
            <a:ext cx="9296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is part of the normal Christian life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must keep warning new believers like Paul did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can also be a barrier to spiritual relationships…</a:t>
            </a:r>
          </a:p>
        </p:txBody>
      </p:sp>
    </p:spTree>
    <p:extLst>
      <p:ext uri="{BB962C8B-B14F-4D97-AF65-F5344CB8AC3E}">
        <p14:creationId xmlns:p14="http://schemas.microsoft.com/office/powerpoint/2010/main" val="28845775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For this reason, when I could endure it no longer,</a:t>
            </a:r>
            <a:br>
              <a:rPr lang="en-US" dirty="0"/>
            </a:br>
            <a:r>
              <a:rPr lang="en-US" dirty="0"/>
              <a:t>I also sent to find out about your faith,</a:t>
            </a:r>
          </a:p>
          <a:p>
            <a:r>
              <a:rPr lang="en-US" dirty="0"/>
              <a:t>for fear that the tempter might have tempted you, and our labor would be in vain.</a:t>
            </a:r>
          </a:p>
        </p:txBody>
      </p:sp>
    </p:spTree>
    <p:extLst>
      <p:ext uri="{BB962C8B-B14F-4D97-AF65-F5344CB8AC3E}">
        <p14:creationId xmlns:p14="http://schemas.microsoft.com/office/powerpoint/2010/main" val="3425882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For this reason, when I could endure it no longer,</a:t>
            </a:r>
            <a:br>
              <a:rPr lang="en-US" dirty="0"/>
            </a:br>
            <a:r>
              <a:rPr lang="en-US" dirty="0"/>
              <a:t>I also sent to find out about your faith,</a:t>
            </a:r>
          </a:p>
          <a:p>
            <a:r>
              <a:rPr lang="en-US" dirty="0"/>
              <a:t>for fear that the tempter might have tempted you, and our labor would be in vain.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DD5F77B0-D8E0-E6CD-6A9C-6A0429161781}"/>
              </a:ext>
            </a:extLst>
          </p:cNvPr>
          <p:cNvSpPr/>
          <p:nvPr/>
        </p:nvSpPr>
        <p:spPr bwMode="auto">
          <a:xfrm>
            <a:off x="355600" y="2586581"/>
            <a:ext cx="4495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Satan tempts people who are suffering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quit on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turn against Paul</a:t>
            </a:r>
            <a:endParaRPr lang="en-US" sz="2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become bitter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pic>
        <p:nvPicPr>
          <p:cNvPr id="48" name="Picture 47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xmlns="" id="{609616E1-5911-4844-6966-D1BF59DD2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43225" y="2845252"/>
            <a:ext cx="1302418" cy="1423407"/>
          </a:xfrm>
          <a:prstGeom prst="rect">
            <a:avLst/>
          </a:prstGeom>
        </p:spPr>
      </p:pic>
      <p:pic>
        <p:nvPicPr>
          <p:cNvPr id="49" name="Picture 48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xmlns="" id="{000FF255-BE10-21B9-92FF-F8AA3114F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994118" y="4197853"/>
            <a:ext cx="1302418" cy="14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491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For this reason, when I could endure it no longer,</a:t>
            </a:r>
            <a:br>
              <a:rPr lang="en-US" dirty="0"/>
            </a:br>
            <a:r>
              <a:rPr lang="en-US" dirty="0"/>
              <a:t>I also sent to find out about your faith,</a:t>
            </a:r>
          </a:p>
          <a:p>
            <a:r>
              <a:rPr lang="en-US" dirty="0"/>
              <a:t>for fear that the tempter might have tempted you, and our labor would be in vain.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DD5F77B0-D8E0-E6CD-6A9C-6A0429161781}"/>
              </a:ext>
            </a:extLst>
          </p:cNvPr>
          <p:cNvSpPr/>
          <p:nvPr/>
        </p:nvSpPr>
        <p:spPr bwMode="auto">
          <a:xfrm>
            <a:off x="355600" y="2586581"/>
            <a:ext cx="4495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loved them,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knew how devastating it would be for his friendship with them if they quit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pic>
        <p:nvPicPr>
          <p:cNvPr id="48" name="Picture 47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xmlns="" id="{609616E1-5911-4844-6966-D1BF59DD2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43225" y="2845252"/>
            <a:ext cx="1302418" cy="1423407"/>
          </a:xfrm>
          <a:prstGeom prst="rect">
            <a:avLst/>
          </a:prstGeom>
        </p:spPr>
      </p:pic>
      <p:pic>
        <p:nvPicPr>
          <p:cNvPr id="5" name="Picture 4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xmlns="" id="{FB50F0F6-106C-3C2F-ADA4-1A1668564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994118" y="4197853"/>
            <a:ext cx="1302418" cy="14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72044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But now that Timothy has come to us from you, </a:t>
            </a:r>
          </a:p>
          <a:p>
            <a:r>
              <a:rPr lang="en-US" dirty="0"/>
              <a:t>	and has brought us good news</a:t>
            </a:r>
          </a:p>
          <a:p>
            <a:r>
              <a:rPr lang="en-US" dirty="0"/>
              <a:t>	of your faith and love, </a:t>
            </a:r>
          </a:p>
          <a:p>
            <a:r>
              <a:rPr lang="en-US" dirty="0"/>
              <a:t>	and that you always think kindly </a:t>
            </a:r>
            <a:br>
              <a:rPr lang="en-US" dirty="0"/>
            </a:br>
            <a:r>
              <a:rPr lang="en-US" dirty="0"/>
              <a:t>of us, longing to see us just as </a:t>
            </a:r>
            <a:br>
              <a:rPr lang="en-US" dirty="0"/>
            </a:br>
            <a:r>
              <a:rPr lang="en-US" dirty="0"/>
              <a:t>we also long to see you,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pic>
        <p:nvPicPr>
          <p:cNvPr id="48" name="Picture 47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xmlns="" id="{609616E1-5911-4844-6966-D1BF59DD2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43225" y="2845252"/>
            <a:ext cx="1302418" cy="1423407"/>
          </a:xfrm>
          <a:prstGeom prst="rect">
            <a:avLst/>
          </a:prstGeom>
        </p:spPr>
      </p:pic>
      <p:pic>
        <p:nvPicPr>
          <p:cNvPr id="49" name="Picture 48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xmlns="" id="{000FF255-BE10-21B9-92FF-F8AA3114F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997700" y="4204045"/>
            <a:ext cx="1302418" cy="14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2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for this reason, brethren, </a:t>
            </a:r>
            <a:br>
              <a:rPr lang="en-US" dirty="0"/>
            </a:br>
            <a:r>
              <a:rPr lang="en-US" dirty="0"/>
              <a:t>in all our distress and affliction </a:t>
            </a:r>
            <a:br>
              <a:rPr lang="en-US" dirty="0"/>
            </a:br>
            <a:r>
              <a:rPr lang="en-US" dirty="0"/>
              <a:t>we were comforted about you through your faith;</a:t>
            </a:r>
          </a:p>
          <a:p>
            <a:r>
              <a:rPr lang="en-US" baseline="30000" dirty="0"/>
              <a:t>8 </a:t>
            </a:r>
            <a:r>
              <a:rPr lang="en-US" dirty="0"/>
              <a:t>for now we really live, </a:t>
            </a:r>
            <a:br>
              <a:rPr lang="en-US" dirty="0"/>
            </a:br>
            <a:r>
              <a:rPr lang="en-US" dirty="0"/>
              <a:t>if you stand firm in the Lord.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4E0DEB2-5770-7DCD-D7B1-81A4C8E12F96}"/>
              </a:ext>
            </a:extLst>
          </p:cNvPr>
          <p:cNvSpPr/>
          <p:nvPr/>
        </p:nvSpPr>
        <p:spPr bwMode="auto">
          <a:xfrm>
            <a:off x="723959" y="3499903"/>
            <a:ext cx="3886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 faith brought great comfort and joy to Paul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5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For what thanks can we render to God for you </a:t>
            </a:r>
          </a:p>
          <a:p>
            <a:r>
              <a:rPr lang="en-US" dirty="0"/>
              <a:t>	in return for all the joy </a:t>
            </a:r>
          </a:p>
          <a:p>
            <a:r>
              <a:rPr lang="en-US" dirty="0"/>
              <a:t>	with which we rejoice before </a:t>
            </a:r>
            <a:br>
              <a:rPr lang="en-US" dirty="0"/>
            </a:br>
            <a:r>
              <a:rPr lang="en-US" dirty="0"/>
              <a:t>our God on your account,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40942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For what thanks can we render to God for you </a:t>
            </a:r>
          </a:p>
          <a:p>
            <a:r>
              <a:rPr lang="en-US" dirty="0"/>
              <a:t>	in return for all the joy </a:t>
            </a:r>
          </a:p>
          <a:p>
            <a:r>
              <a:rPr lang="en-US" dirty="0"/>
              <a:t>	with which we rejoice before </a:t>
            </a:r>
            <a:br>
              <a:rPr lang="en-US" dirty="0"/>
            </a:br>
            <a:r>
              <a:rPr lang="en-US" dirty="0"/>
              <a:t>our God on your account,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820920E-E91E-9DCF-2D65-26C34A77F40D}"/>
              </a:ext>
            </a:extLst>
          </p:cNvPr>
          <p:cNvSpPr/>
          <p:nvPr/>
        </p:nvSpPr>
        <p:spPr bwMode="auto">
          <a:xfrm>
            <a:off x="364609" y="2591985"/>
            <a:ext cx="5401191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are times when you will wonder the same thing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 faith and love increased Paul’s happiness and his Paul’s love for God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8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as we night and day keep praying most earnestly </a:t>
            </a:r>
          </a:p>
          <a:p>
            <a:r>
              <a:rPr lang="en-US" dirty="0"/>
              <a:t>	that we may see your face, </a:t>
            </a:r>
          </a:p>
          <a:p>
            <a:r>
              <a:rPr lang="en-US" dirty="0"/>
              <a:t>	and may complete what is lacking in your faith?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94835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Friendships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138F0514-2684-D433-CDFC-4545EC3251A3}"/>
              </a:ext>
            </a:extLst>
          </p:cNvPr>
          <p:cNvSpPr/>
          <p:nvPr/>
        </p:nvSpPr>
        <p:spPr bwMode="auto">
          <a:xfrm>
            <a:off x="2131931" y="1740154"/>
            <a:ext cx="10559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715F547-9D46-A23A-F13E-92CB718B1EFB}"/>
              </a:ext>
            </a:extLst>
          </p:cNvPr>
          <p:cNvGrpSpPr/>
          <p:nvPr/>
        </p:nvGrpSpPr>
        <p:grpSpPr>
          <a:xfrm>
            <a:off x="1614915" y="2400300"/>
            <a:ext cx="838200" cy="1351609"/>
            <a:chOff x="1574800" y="2307410"/>
            <a:chExt cx="838200" cy="135160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19E2A79D-CF81-CAF6-427F-B7F0383A840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4800" y="247650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C6B181D-D92D-A04B-D0D6-3A08B8C6993B}"/>
                </a:ext>
              </a:extLst>
            </p:cNvPr>
            <p:cNvSpPr txBox="1"/>
            <p:nvPr/>
          </p:nvSpPr>
          <p:spPr>
            <a:xfrm rot="18283192">
              <a:off x="1229885" y="268617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9E9F5F9-D99E-F905-A635-D420511C813A}"/>
              </a:ext>
            </a:extLst>
          </p:cNvPr>
          <p:cNvGrpSpPr/>
          <p:nvPr/>
        </p:nvGrpSpPr>
        <p:grpSpPr>
          <a:xfrm>
            <a:off x="656861" y="3695700"/>
            <a:ext cx="914400" cy="1391197"/>
            <a:chOff x="638573" y="3695700"/>
            <a:chExt cx="914400" cy="1391197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xmlns="" id="{9161B1BD-BCEF-4CF7-7E05-641170FA7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200" y="3695700"/>
              <a:ext cx="261146" cy="914400"/>
              <a:chOff x="-336" y="1008"/>
              <a:chExt cx="96" cy="336"/>
            </a:xfrm>
          </p:grpSpPr>
          <p:sp>
            <p:nvSpPr>
              <p:cNvPr id="6" name="Oval 6">
                <a:extLst>
                  <a:ext uri="{FF2B5EF4-FFF2-40B4-BE49-F238E27FC236}">
                    <a16:creationId xmlns:a16="http://schemas.microsoft.com/office/drawing/2014/main" xmlns="" id="{038200AA-B465-3B3D-B447-F678F1115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xmlns="" id="{C53143BF-358F-094D-EAC3-1858F396E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xmlns="" id="{3DC74911-D557-AFAE-4B0A-108ACAF85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xmlns="" id="{906E262F-9A1D-42E8-901F-1BF3A0BF1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xmlns="" id="{7CB2409D-2708-B824-1060-768FFA1C1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4C36BE4-E8E1-969A-E9A5-9E6A623BD528}"/>
                </a:ext>
              </a:extLst>
            </p:cNvPr>
            <p:cNvSpPr txBox="1"/>
            <p:nvPr/>
          </p:nvSpPr>
          <p:spPr>
            <a:xfrm>
              <a:off x="638573" y="4625232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You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2639AAC-903F-71D3-C75C-49776EF03E5E}"/>
              </a:ext>
            </a:extLst>
          </p:cNvPr>
          <p:cNvGrpSpPr/>
          <p:nvPr/>
        </p:nvGrpSpPr>
        <p:grpSpPr>
          <a:xfrm>
            <a:off x="1212088" y="2175980"/>
            <a:ext cx="838200" cy="1351609"/>
            <a:chOff x="1574800" y="2307410"/>
            <a:chExt cx="838200" cy="135160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C1765D60-B46A-0B7F-9DBA-370467A1865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4800" y="247650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EED1370-1A60-0CB9-174F-8F57228C3043}"/>
                </a:ext>
              </a:extLst>
            </p:cNvPr>
            <p:cNvSpPr txBox="1"/>
            <p:nvPr/>
          </p:nvSpPr>
          <p:spPr>
            <a:xfrm rot="18283192">
              <a:off x="1229885" y="268617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83770C-67EA-7EFA-FF04-4F75B92BADDB}"/>
              </a:ext>
            </a:extLst>
          </p:cNvPr>
          <p:cNvGrpSpPr/>
          <p:nvPr/>
        </p:nvGrpSpPr>
        <p:grpSpPr>
          <a:xfrm>
            <a:off x="3726688" y="3695700"/>
            <a:ext cx="1066800" cy="1391197"/>
            <a:chOff x="562373" y="3695700"/>
            <a:chExt cx="1066800" cy="1391197"/>
          </a:xfrm>
        </p:grpSpPr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xmlns="" id="{5F6A769C-50FF-F658-E3A1-9D7D6FD3C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200" y="3695700"/>
              <a:ext cx="261146" cy="914400"/>
              <a:chOff x="-336" y="1008"/>
              <a:chExt cx="96" cy="336"/>
            </a:xfrm>
          </p:grpSpPr>
          <p:sp>
            <p:nvSpPr>
              <p:cNvPr id="26" name="Oval 6">
                <a:extLst>
                  <a:ext uri="{FF2B5EF4-FFF2-40B4-BE49-F238E27FC236}">
                    <a16:creationId xmlns:a16="http://schemas.microsoft.com/office/drawing/2014/main" xmlns="" id="{CB7CC79E-AFC1-6936-147B-A5011C099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Line 7">
                <a:extLst>
                  <a:ext uri="{FF2B5EF4-FFF2-40B4-BE49-F238E27FC236}">
                    <a16:creationId xmlns:a16="http://schemas.microsoft.com/office/drawing/2014/main" xmlns="" id="{220E474B-21AA-CA89-B9CA-8A4C73C85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xmlns="" id="{4DA86AA7-D70B-C911-AE56-80D8A4BD8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9">
                <a:extLst>
                  <a:ext uri="{FF2B5EF4-FFF2-40B4-BE49-F238E27FC236}">
                    <a16:creationId xmlns:a16="http://schemas.microsoft.com/office/drawing/2014/main" xmlns="" id="{DCBBBC6D-F20E-F2F7-B69D-D4E7FB63F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10">
                <a:extLst>
                  <a:ext uri="{FF2B5EF4-FFF2-40B4-BE49-F238E27FC236}">
                    <a16:creationId xmlns:a16="http://schemas.microsoft.com/office/drawing/2014/main" xmlns="" id="{C3141704-F1CC-720C-107E-843F60F77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39609E9-6EBC-254B-6287-D2AC0CF5F8B3}"/>
                </a:ext>
              </a:extLst>
            </p:cNvPr>
            <p:cNvSpPr txBox="1"/>
            <p:nvPr/>
          </p:nvSpPr>
          <p:spPr>
            <a:xfrm>
              <a:off x="562373" y="4625232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Others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84D62AF-9377-C2A2-A6B0-087CE867BD11}"/>
              </a:ext>
            </a:extLst>
          </p:cNvPr>
          <p:cNvGrpSpPr/>
          <p:nvPr/>
        </p:nvGrpSpPr>
        <p:grpSpPr>
          <a:xfrm>
            <a:off x="1810774" y="3984499"/>
            <a:ext cx="1698227" cy="500743"/>
            <a:chOff x="1727200" y="3956957"/>
            <a:chExt cx="1698227" cy="50074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53D2A8E4-1F90-7095-E47F-09244599118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27200" y="4457700"/>
              <a:ext cx="169822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98EADA2-23F8-7103-651B-3F1C58680144}"/>
                </a:ext>
              </a:extLst>
            </p:cNvPr>
            <p:cNvSpPr txBox="1"/>
            <p:nvPr/>
          </p:nvSpPr>
          <p:spPr>
            <a:xfrm>
              <a:off x="1966713" y="395695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C3B44C5-213F-97FA-68CB-356D7BA36134}"/>
              </a:ext>
            </a:extLst>
          </p:cNvPr>
          <p:cNvSpPr/>
          <p:nvPr/>
        </p:nvSpPr>
        <p:spPr bwMode="auto">
          <a:xfrm>
            <a:off x="1431544" y="2397653"/>
            <a:ext cx="2482052" cy="2273300"/>
          </a:xfrm>
          <a:custGeom>
            <a:avLst/>
            <a:gdLst>
              <a:gd name="connsiteX0" fmla="*/ 1400328 w 2927376"/>
              <a:gd name="connsiteY0" fmla="*/ 0 h 2709024"/>
              <a:gd name="connsiteX1" fmla="*/ 56160 w 2927376"/>
              <a:gd name="connsiteY1" fmla="*/ 1947672 h 2709024"/>
              <a:gd name="connsiteX2" fmla="*/ 522504 w 2927376"/>
              <a:gd name="connsiteY2" fmla="*/ 2615184 h 2709024"/>
              <a:gd name="connsiteX3" fmla="*/ 2927376 w 2927376"/>
              <a:gd name="connsiteY3" fmla="*/ 2688336 h 27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376" h="2709024">
                <a:moveTo>
                  <a:pt x="1400328" y="0"/>
                </a:moveTo>
                <a:cubicBezTo>
                  <a:pt x="801396" y="755904"/>
                  <a:pt x="202464" y="1511808"/>
                  <a:pt x="56160" y="1947672"/>
                </a:cubicBezTo>
                <a:cubicBezTo>
                  <a:pt x="-90144" y="2383536"/>
                  <a:pt x="43968" y="2491740"/>
                  <a:pt x="522504" y="2615184"/>
                </a:cubicBezTo>
                <a:cubicBezTo>
                  <a:pt x="1001040" y="2738628"/>
                  <a:pt x="1964208" y="2713482"/>
                  <a:pt x="2927376" y="2688336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xmlns="" id="{62FF9FBD-02F2-7217-2A4A-53437299A929}"/>
              </a:ext>
            </a:extLst>
          </p:cNvPr>
          <p:cNvSpPr/>
          <p:nvPr/>
        </p:nvSpPr>
        <p:spPr bwMode="auto">
          <a:xfrm>
            <a:off x="6990445" y="1740154"/>
            <a:ext cx="10559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28F1EF3-2970-C3F9-2895-AF7AF07855CC}"/>
              </a:ext>
            </a:extLst>
          </p:cNvPr>
          <p:cNvGrpSpPr/>
          <p:nvPr/>
        </p:nvGrpSpPr>
        <p:grpSpPr>
          <a:xfrm flipH="1">
            <a:off x="7929954" y="2383171"/>
            <a:ext cx="838200" cy="1351609"/>
            <a:chOff x="1574800" y="2307410"/>
            <a:chExt cx="838200" cy="1351609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F239B907-2970-BAE7-7E31-F85CEC5C140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4800" y="247650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CC8ADA0-1CD0-86FD-1CDA-FD1ACAE749A8}"/>
                </a:ext>
              </a:extLst>
            </p:cNvPr>
            <p:cNvSpPr txBox="1"/>
            <p:nvPr/>
          </p:nvSpPr>
          <p:spPr>
            <a:xfrm rot="18283192">
              <a:off x="1229885" y="268617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C0998B0-06E3-CFB8-715F-53EDACC4C2D1}"/>
              </a:ext>
            </a:extLst>
          </p:cNvPr>
          <p:cNvGrpSpPr/>
          <p:nvPr/>
        </p:nvGrpSpPr>
        <p:grpSpPr>
          <a:xfrm>
            <a:off x="5384802" y="3695700"/>
            <a:ext cx="1175546" cy="1391197"/>
            <a:chOff x="508000" y="3695700"/>
            <a:chExt cx="1175546" cy="1391197"/>
          </a:xfrm>
        </p:grpSpPr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xmlns="" id="{49912450-9DFC-1667-4AC4-7FCB62195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200" y="3695700"/>
              <a:ext cx="261146" cy="914400"/>
              <a:chOff x="-336" y="1008"/>
              <a:chExt cx="96" cy="336"/>
            </a:xfrm>
          </p:grpSpPr>
          <p:sp>
            <p:nvSpPr>
              <p:cNvPr id="49" name="Oval 6">
                <a:extLst>
                  <a:ext uri="{FF2B5EF4-FFF2-40B4-BE49-F238E27FC236}">
                    <a16:creationId xmlns:a16="http://schemas.microsoft.com/office/drawing/2014/main" xmlns="" id="{4A7FF94F-0109-02F2-55B3-84B5F2BEF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xmlns="" id="{636E4052-D2D0-69FE-5B67-E6EB5E46A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8">
                <a:extLst>
                  <a:ext uri="{FF2B5EF4-FFF2-40B4-BE49-F238E27FC236}">
                    <a16:creationId xmlns:a16="http://schemas.microsoft.com/office/drawing/2014/main" xmlns="" id="{33E98DDF-CCD3-612D-72AD-D6F677656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9">
                <a:extLst>
                  <a:ext uri="{FF2B5EF4-FFF2-40B4-BE49-F238E27FC236}">
                    <a16:creationId xmlns:a16="http://schemas.microsoft.com/office/drawing/2014/main" xmlns="" id="{6FC4DDF2-F217-CE0A-A404-E1FC6B25D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10">
                <a:extLst>
                  <a:ext uri="{FF2B5EF4-FFF2-40B4-BE49-F238E27FC236}">
                    <a16:creationId xmlns:a16="http://schemas.microsoft.com/office/drawing/2014/main" xmlns="" id="{EE32585A-4A58-96DD-F3AC-6A06D3619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99F58B1-C9C0-7294-774D-EC06B598292B}"/>
                </a:ext>
              </a:extLst>
            </p:cNvPr>
            <p:cNvSpPr txBox="1"/>
            <p:nvPr/>
          </p:nvSpPr>
          <p:spPr>
            <a:xfrm>
              <a:off x="508000" y="4625232"/>
              <a:ext cx="1175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Others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0D59697-C97B-1F4C-75D5-8145B8F0A84C}"/>
              </a:ext>
            </a:extLst>
          </p:cNvPr>
          <p:cNvGrpSpPr/>
          <p:nvPr/>
        </p:nvGrpSpPr>
        <p:grpSpPr>
          <a:xfrm flipH="1">
            <a:off x="8258851" y="2054403"/>
            <a:ext cx="838200" cy="1351609"/>
            <a:chOff x="1574800" y="2307410"/>
            <a:chExt cx="838200" cy="1351609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0DF3E29C-A4F7-22F2-DD25-53C4DF7D91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4800" y="247650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DDB7F49-2D81-4AED-9459-E4037BF0E1FC}"/>
                </a:ext>
              </a:extLst>
            </p:cNvPr>
            <p:cNvSpPr txBox="1"/>
            <p:nvPr/>
          </p:nvSpPr>
          <p:spPr>
            <a:xfrm rot="18283192">
              <a:off x="1229885" y="268617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E99308D-43E4-9646-081B-C08D7ADA9CBE}"/>
              </a:ext>
            </a:extLst>
          </p:cNvPr>
          <p:cNvGrpSpPr/>
          <p:nvPr/>
        </p:nvGrpSpPr>
        <p:grpSpPr>
          <a:xfrm>
            <a:off x="8585202" y="3695700"/>
            <a:ext cx="1066800" cy="1760529"/>
            <a:chOff x="562373" y="3695700"/>
            <a:chExt cx="1066800" cy="1760529"/>
          </a:xfrm>
        </p:grpSpPr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E1CE330A-4464-578B-A1A9-36A72ECDD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200" y="3695700"/>
              <a:ext cx="261146" cy="914400"/>
              <a:chOff x="-336" y="1008"/>
              <a:chExt cx="96" cy="336"/>
            </a:xfrm>
          </p:grpSpPr>
          <p:sp>
            <p:nvSpPr>
              <p:cNvPr id="60" name="Oval 6">
                <a:extLst>
                  <a:ext uri="{FF2B5EF4-FFF2-40B4-BE49-F238E27FC236}">
                    <a16:creationId xmlns:a16="http://schemas.microsoft.com/office/drawing/2014/main" xmlns="" id="{5CEC8605-1A70-F292-BADB-25A61C827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Line 7">
                <a:extLst>
                  <a:ext uri="{FF2B5EF4-FFF2-40B4-BE49-F238E27FC236}">
                    <a16:creationId xmlns:a16="http://schemas.microsoft.com/office/drawing/2014/main" xmlns="" id="{682CC061-D05F-3ED9-7DD5-05C387DE5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8">
                <a:extLst>
                  <a:ext uri="{FF2B5EF4-FFF2-40B4-BE49-F238E27FC236}">
                    <a16:creationId xmlns:a16="http://schemas.microsoft.com/office/drawing/2014/main" xmlns="" id="{B6D2F3A9-2359-C512-EEB5-1091692D4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9">
                <a:extLst>
                  <a:ext uri="{FF2B5EF4-FFF2-40B4-BE49-F238E27FC236}">
                    <a16:creationId xmlns:a16="http://schemas.microsoft.com/office/drawing/2014/main" xmlns="" id="{00E25E61-399E-F932-5F05-29E5B4A88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0">
                <a:extLst>
                  <a:ext uri="{FF2B5EF4-FFF2-40B4-BE49-F238E27FC236}">
                    <a16:creationId xmlns:a16="http://schemas.microsoft.com/office/drawing/2014/main" xmlns="" id="{6B6C82F8-F36D-DB4B-7E4E-285562EEC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A4318A1-8290-4E0C-9851-8B014E840A30}"/>
                </a:ext>
              </a:extLst>
            </p:cNvPr>
            <p:cNvSpPr txBox="1"/>
            <p:nvPr/>
          </p:nvSpPr>
          <p:spPr>
            <a:xfrm>
              <a:off x="562373" y="4625232"/>
              <a:ext cx="106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Person #2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C9F5E38-1674-23F3-45EC-089D095C7165}"/>
              </a:ext>
            </a:extLst>
          </p:cNvPr>
          <p:cNvGrpSpPr/>
          <p:nvPr/>
        </p:nvGrpSpPr>
        <p:grpSpPr>
          <a:xfrm flipH="1">
            <a:off x="6669288" y="3984499"/>
            <a:ext cx="1698227" cy="500743"/>
            <a:chOff x="1727200" y="3956957"/>
            <a:chExt cx="1698227" cy="50074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2DAB1B83-847B-C388-6D24-411CAEAABC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27200" y="4457700"/>
              <a:ext cx="169822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C1AF14F-691E-1413-3697-433A39DD5D23}"/>
                </a:ext>
              </a:extLst>
            </p:cNvPr>
            <p:cNvSpPr txBox="1"/>
            <p:nvPr/>
          </p:nvSpPr>
          <p:spPr>
            <a:xfrm>
              <a:off x="1966713" y="395695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Loves</a:t>
              </a:r>
            </a:p>
          </p:txBody>
        </p:sp>
      </p:grp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C97D8094-0C27-681E-5752-2843782AE37F}"/>
              </a:ext>
            </a:extLst>
          </p:cNvPr>
          <p:cNvSpPr/>
          <p:nvPr/>
        </p:nvSpPr>
        <p:spPr bwMode="auto">
          <a:xfrm flipH="1">
            <a:off x="6498867" y="2426406"/>
            <a:ext cx="2482052" cy="2273300"/>
          </a:xfrm>
          <a:custGeom>
            <a:avLst/>
            <a:gdLst>
              <a:gd name="connsiteX0" fmla="*/ 1400328 w 2927376"/>
              <a:gd name="connsiteY0" fmla="*/ 0 h 2709024"/>
              <a:gd name="connsiteX1" fmla="*/ 56160 w 2927376"/>
              <a:gd name="connsiteY1" fmla="*/ 1947672 h 2709024"/>
              <a:gd name="connsiteX2" fmla="*/ 522504 w 2927376"/>
              <a:gd name="connsiteY2" fmla="*/ 2615184 h 2709024"/>
              <a:gd name="connsiteX3" fmla="*/ 2927376 w 2927376"/>
              <a:gd name="connsiteY3" fmla="*/ 2688336 h 27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376" h="2709024">
                <a:moveTo>
                  <a:pt x="1400328" y="0"/>
                </a:moveTo>
                <a:cubicBezTo>
                  <a:pt x="801396" y="755904"/>
                  <a:pt x="202464" y="1511808"/>
                  <a:pt x="56160" y="1947672"/>
                </a:cubicBezTo>
                <a:cubicBezTo>
                  <a:pt x="-90144" y="2383536"/>
                  <a:pt x="43968" y="2491740"/>
                  <a:pt x="522504" y="2615184"/>
                </a:cubicBezTo>
                <a:cubicBezTo>
                  <a:pt x="1001040" y="2738628"/>
                  <a:pt x="1964208" y="2713482"/>
                  <a:pt x="2927376" y="2688336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28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42" grpId="0" animBg="1"/>
      <p:bldP spid="6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as we night and day keep praying most earnestly </a:t>
            </a:r>
          </a:p>
          <a:p>
            <a:r>
              <a:rPr lang="en-US" dirty="0"/>
              <a:t>	that we may see your face, </a:t>
            </a:r>
          </a:p>
          <a:p>
            <a:r>
              <a:rPr lang="en-US" dirty="0"/>
              <a:t>	and may complete what is lacking in your faith?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225F2AC4-48F2-E467-6880-8CE7DEF9B34A}"/>
              </a:ext>
            </a:extLst>
          </p:cNvPr>
          <p:cNvSpPr/>
          <p:nvPr/>
        </p:nvSpPr>
        <p:spPr bwMode="auto">
          <a:xfrm>
            <a:off x="279400" y="2324100"/>
            <a:ext cx="559887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 faith and love increased Paul’s desire to see them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increased Paul’s prayer life in spite of Satan’s attacks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wants to visit to boost their faith even more</a:t>
            </a:r>
          </a:p>
        </p:txBody>
      </p:sp>
    </p:spTree>
    <p:extLst>
      <p:ext uri="{BB962C8B-B14F-4D97-AF65-F5344CB8AC3E}">
        <p14:creationId xmlns:p14="http://schemas.microsoft.com/office/powerpoint/2010/main" val="3790017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as we night and day keep praying most earnestly </a:t>
            </a:r>
          </a:p>
          <a:p>
            <a:r>
              <a:rPr lang="en-US" dirty="0"/>
              <a:t>	that we may see your face, </a:t>
            </a:r>
          </a:p>
          <a:p>
            <a:r>
              <a:rPr lang="en-US" dirty="0"/>
              <a:t>	and may complete what is lacking in your faith?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225F2AC4-48F2-E467-6880-8CE7DEF9B34A}"/>
              </a:ext>
            </a:extLst>
          </p:cNvPr>
          <p:cNvSpPr/>
          <p:nvPr/>
        </p:nvSpPr>
        <p:spPr bwMode="auto">
          <a:xfrm>
            <a:off x="279400" y="2324100"/>
            <a:ext cx="559887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spiritual relationships,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 be fully engaged without becoming codependent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62311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Now may our God and Father Himself </a:t>
            </a:r>
            <a:br>
              <a:rPr lang="en-US" dirty="0"/>
            </a:br>
            <a:r>
              <a:rPr lang="en-US" dirty="0"/>
              <a:t>and Jesus our Lord direct our way to you;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2541768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and may the Lord cause you </a:t>
            </a:r>
            <a:br>
              <a:rPr lang="en-US" dirty="0"/>
            </a:br>
            <a:r>
              <a:rPr lang="en-US" dirty="0"/>
              <a:t>to increase and abound in love for one another, </a:t>
            </a:r>
            <a:br>
              <a:rPr lang="en-US" dirty="0"/>
            </a:br>
            <a:r>
              <a:rPr lang="en-US" dirty="0"/>
              <a:t>and for all people, just as we also do for you;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7500653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en-US" baseline="30000" dirty="0"/>
              <a:t> </a:t>
            </a:r>
            <a:r>
              <a:rPr lang="en-US" dirty="0"/>
              <a:t>and may the Lord cause you </a:t>
            </a:r>
            <a:br>
              <a:rPr lang="en-US" dirty="0"/>
            </a:br>
            <a:r>
              <a:rPr lang="en-US" dirty="0"/>
              <a:t>to increase and abound in love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one another,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 all people, just as we also do for you;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14624121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may the Lord cause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increase and abound in </a:t>
            </a:r>
            <a:r>
              <a:rPr lang="en-US" dirty="0"/>
              <a:t>love for one another, </a:t>
            </a:r>
            <a:br>
              <a:rPr lang="en-US" dirty="0"/>
            </a:br>
            <a:r>
              <a:rPr lang="en-US" dirty="0"/>
              <a:t>and for all people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just as we also do for you;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BB03A51F-CAC1-6A82-73EF-00C337D73210}"/>
              </a:ext>
            </a:extLst>
          </p:cNvPr>
          <p:cNvSpPr/>
          <p:nvPr/>
        </p:nvSpPr>
        <p:spPr bwMode="auto">
          <a:xfrm>
            <a:off x="342899" y="2260600"/>
            <a:ext cx="5903677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just loving the Christians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Loving everyone,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including your enemies</a:t>
            </a:r>
          </a:p>
        </p:txBody>
      </p:sp>
    </p:spTree>
    <p:extLst>
      <p:ext uri="{BB962C8B-B14F-4D97-AF65-F5344CB8AC3E}">
        <p14:creationId xmlns:p14="http://schemas.microsoft.com/office/powerpoint/2010/main" val="102418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May he, as a result, make your hearts </a:t>
            </a:r>
            <a:br>
              <a:rPr lang="en-US" dirty="0"/>
            </a:br>
            <a:r>
              <a:rPr lang="en-US" dirty="0"/>
              <a:t>strong, blameless, and holy </a:t>
            </a:r>
          </a:p>
          <a:p>
            <a:r>
              <a:rPr lang="en-US" dirty="0"/>
              <a:t>as you stand before God our Father </a:t>
            </a:r>
          </a:p>
          <a:p>
            <a:r>
              <a:rPr lang="en-US" dirty="0"/>
              <a:t>when our Lord Jesus comes again </a:t>
            </a:r>
            <a:br>
              <a:rPr lang="en-US" dirty="0"/>
            </a:br>
            <a:r>
              <a:rPr lang="en-US" dirty="0"/>
              <a:t>with all his holy people. Amen.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B66770-1D02-B140-9A4E-B892EFC982E3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xmlns="" id="{C7CA8041-BF13-581C-141B-7477454C9FD0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4999596A-9EEE-9E58-F302-5AF8D76BF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xmlns="" id="{226314D4-5307-39AD-69DF-A27896C47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xmlns="" id="{11379F6C-19AD-C1AB-89EE-A782CB54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5B3D5CA1-8279-D649-C4B4-C5210F58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2331DBDB-CB8A-02EB-603A-FE639727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xmlns="" id="{241BFA25-F7E6-B790-13AC-944108D76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xmlns="" id="{1AC21280-04BC-1064-672B-DFCF8652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0AAF6EF-CA94-E8B4-5844-E6B2F58B4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2BDFC2AD-6695-BC6F-8BAD-8F27A6B1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34" name="Oval 6">
                <a:extLst>
                  <a:ext uri="{FF2B5EF4-FFF2-40B4-BE49-F238E27FC236}">
                    <a16:creationId xmlns:a16="http://schemas.microsoft.com/office/drawing/2014/main" xmlns="" id="{968EB61B-B73A-123F-5861-4A890592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xmlns="" id="{2757F4B0-885C-73CB-F51A-75C0CFF6C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044E693F-A406-60D2-FBD0-52EA8952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480B96B4-1EAC-AED7-232E-608E1E5E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xmlns="" id="{CDF60F13-934F-7036-0F39-8C14BE79D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B925920-71C4-2ADF-2A87-E4AFC23B97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80907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Spiritual friendships are awesome</a:t>
            </a:r>
          </a:p>
          <a:p>
            <a:r>
              <a:rPr lang="en-US" dirty="0"/>
              <a:t>Satan and suffering are serious threats</a:t>
            </a:r>
          </a:p>
          <a:p>
            <a:r>
              <a:rPr lang="en-US" dirty="0"/>
              <a:t>As we help each other grow,</a:t>
            </a:r>
            <a:br>
              <a:rPr lang="en-US" dirty="0"/>
            </a:br>
            <a:r>
              <a:rPr lang="en-US" dirty="0"/>
              <a:t>we can strengthen the friendship</a:t>
            </a:r>
          </a:p>
          <a:p>
            <a:r>
              <a:rPr lang="en-US" dirty="0"/>
              <a:t>We need to increase and abound</a:t>
            </a:r>
            <a:br>
              <a:rPr lang="en-US" dirty="0"/>
            </a:br>
            <a:r>
              <a:rPr lang="en-US" dirty="0"/>
              <a:t>in love for one another</a:t>
            </a:r>
            <a:br>
              <a:rPr lang="en-US" dirty="0"/>
            </a:br>
            <a:r>
              <a:rPr lang="en-US" dirty="0"/>
              <a:t>and for all 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2B472A-B398-BDD8-11D2-503F905FEEEC}"/>
              </a:ext>
            </a:extLst>
          </p:cNvPr>
          <p:cNvGrpSpPr/>
          <p:nvPr/>
        </p:nvGrpSpPr>
        <p:grpSpPr>
          <a:xfrm>
            <a:off x="6052504" y="2293662"/>
            <a:ext cx="3406983" cy="2874533"/>
            <a:chOff x="3356525" y="1731010"/>
            <a:chExt cx="3406983" cy="2874533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xmlns="" id="{945B595F-1B98-9BC5-ECEE-284EA359AA22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A78A9246-8AAD-1224-D412-CD70301AA8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1688" y="241699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B4DCB10-7020-A8A4-069F-419763618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2362" y="3686556"/>
              <a:ext cx="261146" cy="914400"/>
              <a:chOff x="-336" y="1008"/>
              <a:chExt cx="96" cy="336"/>
            </a:xfrm>
          </p:grpSpPr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xmlns="" id="{87A77752-B510-9C37-6F5C-109AFE943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7">
                <a:extLst>
                  <a:ext uri="{FF2B5EF4-FFF2-40B4-BE49-F238E27FC236}">
                    <a16:creationId xmlns:a16="http://schemas.microsoft.com/office/drawing/2014/main" xmlns="" id="{6730677D-D0AD-3654-2C58-9D80A8DD0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xmlns="" id="{FF8B707A-9B3D-E9BD-8D2A-EC2286F11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xmlns="" id="{A546980B-0C9C-7DC8-7240-7E2E33311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xmlns="" id="{6E43ED63-4D0A-C770-B5A3-54FD8C4DC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B6ECBF5F-2135-3A56-4617-4BA7597845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320340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xmlns="" id="{F49BEC96-074A-EC8F-E602-6565009B7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525" y="3691143"/>
              <a:ext cx="261146" cy="914400"/>
              <a:chOff x="-336" y="1008"/>
              <a:chExt cx="96" cy="336"/>
            </a:xfrm>
          </p:grpSpPr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xmlns="" id="{154A1142-5264-C578-F735-FCF4FAE12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xmlns="" id="{6395E878-6DAB-7CE6-2293-EEFE666F1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xmlns="" id="{3919A9E5-69FE-D6ED-CB4D-AAE2C5FEC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xmlns="" id="{43DDD543-CE28-2A19-0DFC-050EA6C71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xmlns="" id="{5F0E3929-D3BC-D642-39DC-DC9838C2F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CD28B515-0388-F582-BE0A-85D54E238CB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41344" y="2418693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Spiritual Friendships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66581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Thessalonians 4 – Sexuality and Spiritual Growth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9D755E-1E40-FD24-3124-D30411AFC518}"/>
              </a:ext>
            </a:extLst>
          </p:cNvPr>
          <p:cNvGrpSpPr/>
          <p:nvPr/>
        </p:nvGrpSpPr>
        <p:grpSpPr>
          <a:xfrm>
            <a:off x="6498867" y="1740154"/>
            <a:ext cx="3153135" cy="3716075"/>
            <a:chOff x="6498867" y="1740154"/>
            <a:chExt cx="3153135" cy="3716075"/>
          </a:xfrm>
        </p:grpSpPr>
        <p:sp>
          <p:nvSpPr>
            <p:cNvPr id="42" name="Rounded Rectangle 6">
              <a:extLst>
                <a:ext uri="{FF2B5EF4-FFF2-40B4-BE49-F238E27FC236}">
                  <a16:creationId xmlns:a16="http://schemas.microsoft.com/office/drawing/2014/main" xmlns="" id="{62FF9FBD-02F2-7217-2A4A-53437299A929}"/>
                </a:ext>
              </a:extLst>
            </p:cNvPr>
            <p:cNvSpPr/>
            <p:nvPr/>
          </p:nvSpPr>
          <p:spPr bwMode="auto">
            <a:xfrm>
              <a:off x="6990445" y="1740154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E28F1EF3-2970-C3F9-2895-AF7AF07855CC}"/>
                </a:ext>
              </a:extLst>
            </p:cNvPr>
            <p:cNvGrpSpPr/>
            <p:nvPr/>
          </p:nvGrpSpPr>
          <p:grpSpPr>
            <a:xfrm flipH="1">
              <a:off x="7929954" y="2383171"/>
              <a:ext cx="838200" cy="1351609"/>
              <a:chOff x="1574800" y="2307410"/>
              <a:chExt cx="838200" cy="1351609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xmlns="" id="{F239B907-2970-BAE7-7E31-F85CEC5C14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CC8ADA0-1CD0-86FD-1CDA-FD1ACAE749A8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B0D59697-C97B-1F4C-75D5-8145B8F0A84C}"/>
                </a:ext>
              </a:extLst>
            </p:cNvPr>
            <p:cNvGrpSpPr/>
            <p:nvPr/>
          </p:nvGrpSpPr>
          <p:grpSpPr>
            <a:xfrm flipH="1">
              <a:off x="8258851" y="2054403"/>
              <a:ext cx="838200" cy="1351609"/>
              <a:chOff x="1574800" y="2307410"/>
              <a:chExt cx="838200" cy="1351609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0DF3E29C-A4F7-22F2-DD25-53C4DF7D91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DDB7F49-2D81-4AED-9459-E4037BF0E1FC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Loves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E99308D-43E4-9646-081B-C08D7ADA9CBE}"/>
                </a:ext>
              </a:extLst>
            </p:cNvPr>
            <p:cNvGrpSpPr/>
            <p:nvPr/>
          </p:nvGrpSpPr>
          <p:grpSpPr>
            <a:xfrm>
              <a:off x="8585202" y="3695700"/>
              <a:ext cx="1066800" cy="1760529"/>
              <a:chOff x="562373" y="3695700"/>
              <a:chExt cx="1066800" cy="1760529"/>
            </a:xfrm>
          </p:grpSpPr>
          <p:grpSp>
            <p:nvGrpSpPr>
              <p:cNvPr id="58" name="Group 5">
                <a:extLst>
                  <a:ext uri="{FF2B5EF4-FFF2-40B4-BE49-F238E27FC236}">
                    <a16:creationId xmlns:a16="http://schemas.microsoft.com/office/drawing/2014/main" xmlns="" id="{E1CE330A-4464-578B-A1A9-36A72ECDD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60" name="Oval 6">
                  <a:extLst>
                    <a:ext uri="{FF2B5EF4-FFF2-40B4-BE49-F238E27FC236}">
                      <a16:creationId xmlns:a16="http://schemas.microsoft.com/office/drawing/2014/main" xmlns="" id="{5CEC8605-1A70-F292-BADB-25A61C827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" name="Line 7">
                  <a:extLst>
                    <a:ext uri="{FF2B5EF4-FFF2-40B4-BE49-F238E27FC236}">
                      <a16:creationId xmlns:a16="http://schemas.microsoft.com/office/drawing/2014/main" xmlns="" id="{682CC061-D05F-3ED9-7DD5-05C387DE5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8">
                  <a:extLst>
                    <a:ext uri="{FF2B5EF4-FFF2-40B4-BE49-F238E27FC236}">
                      <a16:creationId xmlns:a16="http://schemas.microsoft.com/office/drawing/2014/main" xmlns="" id="{B6D2F3A9-2359-C512-EEB5-1091692D4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9">
                  <a:extLst>
                    <a:ext uri="{FF2B5EF4-FFF2-40B4-BE49-F238E27FC236}">
                      <a16:creationId xmlns:a16="http://schemas.microsoft.com/office/drawing/2014/main" xmlns="" id="{00E25E61-399E-F932-5F05-29E5B4A88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10">
                  <a:extLst>
                    <a:ext uri="{FF2B5EF4-FFF2-40B4-BE49-F238E27FC236}">
                      <a16:creationId xmlns:a16="http://schemas.microsoft.com/office/drawing/2014/main" xmlns="" id="{6B6C82F8-F36D-DB4B-7E4E-285562EEC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7A4318A1-8290-4E0C-9851-8B014E840A30}"/>
                  </a:ext>
                </a:extLst>
              </p:cNvPr>
              <p:cNvSpPr txBox="1"/>
              <p:nvPr/>
            </p:nvSpPr>
            <p:spPr>
              <a:xfrm>
                <a:off x="562373" y="4625232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Person #2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9C9F5E38-1674-23F3-45EC-089D095C7165}"/>
                </a:ext>
              </a:extLst>
            </p:cNvPr>
            <p:cNvGrpSpPr/>
            <p:nvPr/>
          </p:nvGrpSpPr>
          <p:grpSpPr>
            <a:xfrm flipH="1">
              <a:off x="6669288" y="3984499"/>
              <a:ext cx="1698227" cy="500743"/>
              <a:chOff x="1727200" y="3956957"/>
              <a:chExt cx="1698227" cy="500743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xmlns="" id="{2DAB1B83-847B-C388-6D24-411CAEAABC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27200" y="4457700"/>
                <a:ext cx="1698227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8C1AF14F-691E-1413-3697-433A39DD5D23}"/>
                  </a:ext>
                </a:extLst>
              </p:cNvPr>
              <p:cNvSpPr txBox="1"/>
              <p:nvPr/>
            </p:nvSpPr>
            <p:spPr>
              <a:xfrm>
                <a:off x="1966713" y="395695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Loves</a:t>
                </a:r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C97D8094-0C27-681E-5752-2843782AE37F}"/>
                </a:ext>
              </a:extLst>
            </p:cNvPr>
            <p:cNvSpPr/>
            <p:nvPr/>
          </p:nvSpPr>
          <p:spPr bwMode="auto">
            <a:xfrm flipH="1">
              <a:off x="6498867" y="2426406"/>
              <a:ext cx="2482052" cy="2273300"/>
            </a:xfrm>
            <a:custGeom>
              <a:avLst/>
              <a:gdLst>
                <a:gd name="connsiteX0" fmla="*/ 1400328 w 2927376"/>
                <a:gd name="connsiteY0" fmla="*/ 0 h 2709024"/>
                <a:gd name="connsiteX1" fmla="*/ 56160 w 2927376"/>
                <a:gd name="connsiteY1" fmla="*/ 1947672 h 2709024"/>
                <a:gd name="connsiteX2" fmla="*/ 522504 w 2927376"/>
                <a:gd name="connsiteY2" fmla="*/ 2615184 h 2709024"/>
                <a:gd name="connsiteX3" fmla="*/ 2927376 w 2927376"/>
                <a:gd name="connsiteY3" fmla="*/ 2688336 h 27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7376" h="2709024">
                  <a:moveTo>
                    <a:pt x="1400328" y="0"/>
                  </a:moveTo>
                  <a:cubicBezTo>
                    <a:pt x="801396" y="755904"/>
                    <a:pt x="202464" y="1511808"/>
                    <a:pt x="56160" y="1947672"/>
                  </a:cubicBezTo>
                  <a:cubicBezTo>
                    <a:pt x="-90144" y="2383536"/>
                    <a:pt x="43968" y="2491740"/>
                    <a:pt x="522504" y="2615184"/>
                  </a:cubicBezTo>
                  <a:cubicBezTo>
                    <a:pt x="1001040" y="2738628"/>
                    <a:pt x="1964208" y="2713482"/>
                    <a:pt x="2927376" y="2688336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Friendships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A6568-0EA5-2601-166F-23B1C580A0AD}"/>
              </a:ext>
            </a:extLst>
          </p:cNvPr>
          <p:cNvGrpSpPr/>
          <p:nvPr/>
        </p:nvGrpSpPr>
        <p:grpSpPr>
          <a:xfrm>
            <a:off x="656861" y="1740154"/>
            <a:ext cx="3256735" cy="3346743"/>
            <a:chOff x="638573" y="1740154"/>
            <a:chExt cx="3256735" cy="3346743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138F0514-2684-D433-CDFC-4545EC3251A3}"/>
                </a:ext>
              </a:extLst>
            </p:cNvPr>
            <p:cNvSpPr/>
            <p:nvPr/>
          </p:nvSpPr>
          <p:spPr bwMode="auto">
            <a:xfrm>
              <a:off x="2113643" y="1740154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715F547-9D46-A23A-F13E-92CB718B1EFB}"/>
                </a:ext>
              </a:extLst>
            </p:cNvPr>
            <p:cNvGrpSpPr/>
            <p:nvPr/>
          </p:nvGrpSpPr>
          <p:grpSpPr>
            <a:xfrm>
              <a:off x="1596627" y="2400300"/>
              <a:ext cx="838200" cy="1351609"/>
              <a:chOff x="1574800" y="2307410"/>
              <a:chExt cx="838200" cy="135160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19E2A79D-CF81-CAF6-427F-B7F0383A84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C6B181D-D92D-A04B-D0D6-3A08B8C6993B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9E9F5F9-D99E-F905-A635-D420511C813A}"/>
                </a:ext>
              </a:extLst>
            </p:cNvPr>
            <p:cNvGrpSpPr/>
            <p:nvPr/>
          </p:nvGrpSpPr>
          <p:grpSpPr>
            <a:xfrm>
              <a:off x="638573" y="3695700"/>
              <a:ext cx="914400" cy="1391197"/>
              <a:chOff x="638573" y="3695700"/>
              <a:chExt cx="914400" cy="1391197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xmlns="" id="{9161B1BD-BCEF-4CF7-7E05-641170FA7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6" name="Oval 6">
                  <a:extLst>
                    <a:ext uri="{FF2B5EF4-FFF2-40B4-BE49-F238E27FC236}">
                      <a16:creationId xmlns:a16="http://schemas.microsoft.com/office/drawing/2014/main" xmlns="" id="{038200AA-B465-3B3D-B447-F678F1115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" name="Line 7">
                  <a:extLst>
                    <a:ext uri="{FF2B5EF4-FFF2-40B4-BE49-F238E27FC236}">
                      <a16:creationId xmlns:a16="http://schemas.microsoft.com/office/drawing/2014/main" xmlns="" id="{C53143BF-358F-094D-EAC3-1858F396EC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" name="Line 8">
                  <a:extLst>
                    <a:ext uri="{FF2B5EF4-FFF2-40B4-BE49-F238E27FC236}">
                      <a16:creationId xmlns:a16="http://schemas.microsoft.com/office/drawing/2014/main" xmlns="" id="{3DC74911-D557-AFAE-4B0A-108ACAF85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Line 9">
                  <a:extLst>
                    <a:ext uri="{FF2B5EF4-FFF2-40B4-BE49-F238E27FC236}">
                      <a16:creationId xmlns:a16="http://schemas.microsoft.com/office/drawing/2014/main" xmlns="" id="{906E262F-9A1D-42E8-901F-1BF3A0BF1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Line 10">
                  <a:extLst>
                    <a:ext uri="{FF2B5EF4-FFF2-40B4-BE49-F238E27FC236}">
                      <a16:creationId xmlns:a16="http://schemas.microsoft.com/office/drawing/2014/main" xmlns="" id="{7CB2409D-2708-B824-1060-768FFA1C1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4C36BE4-E8E1-969A-E9A5-9E6A623BD528}"/>
                  </a:ext>
                </a:extLst>
              </p:cNvPr>
              <p:cNvSpPr txBox="1"/>
              <p:nvPr/>
            </p:nvSpPr>
            <p:spPr>
              <a:xfrm>
                <a:off x="638573" y="4625232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You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2639AAC-903F-71D3-C75C-49776EF03E5E}"/>
                </a:ext>
              </a:extLst>
            </p:cNvPr>
            <p:cNvGrpSpPr/>
            <p:nvPr/>
          </p:nvGrpSpPr>
          <p:grpSpPr>
            <a:xfrm>
              <a:off x="1193800" y="2175980"/>
              <a:ext cx="838200" cy="1351609"/>
              <a:chOff x="1574800" y="2307410"/>
              <a:chExt cx="838200" cy="1351609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C1765D60-B46A-0B7F-9DBA-370467A186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EED1370-1A60-0CB9-174F-8F57228C3043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284D62AF-9377-C2A2-A6B0-087CE867BD11}"/>
                </a:ext>
              </a:extLst>
            </p:cNvPr>
            <p:cNvGrpSpPr/>
            <p:nvPr/>
          </p:nvGrpSpPr>
          <p:grpSpPr>
            <a:xfrm>
              <a:off x="1792486" y="3984499"/>
              <a:ext cx="1698227" cy="500743"/>
              <a:chOff x="1727200" y="3956957"/>
              <a:chExt cx="1698227" cy="50074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xmlns="" id="{53D2A8E4-1F90-7095-E47F-0924459911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27200" y="4457700"/>
                <a:ext cx="1698227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98EADA2-23F8-7103-651B-3F1C58680144}"/>
                  </a:ext>
                </a:extLst>
              </p:cNvPr>
              <p:cNvSpPr txBox="1"/>
              <p:nvPr/>
            </p:nvSpPr>
            <p:spPr>
              <a:xfrm>
                <a:off x="1966713" y="3956957"/>
                <a:ext cx="1219200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EC3B44C5-213F-97FA-68CB-356D7BA36134}"/>
                </a:ext>
              </a:extLst>
            </p:cNvPr>
            <p:cNvSpPr/>
            <p:nvPr/>
          </p:nvSpPr>
          <p:spPr bwMode="auto">
            <a:xfrm>
              <a:off x="1413256" y="2397653"/>
              <a:ext cx="2482052" cy="2273300"/>
            </a:xfrm>
            <a:custGeom>
              <a:avLst/>
              <a:gdLst>
                <a:gd name="connsiteX0" fmla="*/ 1400328 w 2927376"/>
                <a:gd name="connsiteY0" fmla="*/ 0 h 2709024"/>
                <a:gd name="connsiteX1" fmla="*/ 56160 w 2927376"/>
                <a:gd name="connsiteY1" fmla="*/ 1947672 h 2709024"/>
                <a:gd name="connsiteX2" fmla="*/ 522504 w 2927376"/>
                <a:gd name="connsiteY2" fmla="*/ 2615184 h 2709024"/>
                <a:gd name="connsiteX3" fmla="*/ 2927376 w 2927376"/>
                <a:gd name="connsiteY3" fmla="*/ 2688336 h 27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7376" h="2709024">
                  <a:moveTo>
                    <a:pt x="1400328" y="0"/>
                  </a:moveTo>
                  <a:cubicBezTo>
                    <a:pt x="801396" y="755904"/>
                    <a:pt x="202464" y="1511808"/>
                    <a:pt x="56160" y="1947672"/>
                  </a:cubicBezTo>
                  <a:cubicBezTo>
                    <a:pt x="-90144" y="2383536"/>
                    <a:pt x="43968" y="2491740"/>
                    <a:pt x="522504" y="2615184"/>
                  </a:cubicBezTo>
                  <a:cubicBezTo>
                    <a:pt x="1001040" y="2738628"/>
                    <a:pt x="1964208" y="2713482"/>
                    <a:pt x="2927376" y="2688336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0143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4 -2.22222E-6 L 0.4787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Friendships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86772D9-2D03-278B-F274-211B3F12A3BF}"/>
              </a:ext>
            </a:extLst>
          </p:cNvPr>
          <p:cNvGrpSpPr/>
          <p:nvPr/>
        </p:nvGrpSpPr>
        <p:grpSpPr>
          <a:xfrm>
            <a:off x="5497277" y="1741655"/>
            <a:ext cx="4136437" cy="3351330"/>
            <a:chOff x="3029898" y="1731010"/>
            <a:chExt cx="4136437" cy="3351330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54773F35-8D6F-EA66-5B3D-B26C81D8C6A9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429FF72C-1A7D-5278-10EC-3B0DA9A2F719}"/>
                </a:ext>
              </a:extLst>
            </p:cNvPr>
            <p:cNvGrpSpPr/>
            <p:nvPr/>
          </p:nvGrpSpPr>
          <p:grpSpPr>
            <a:xfrm flipH="1">
              <a:off x="5631688" y="2247900"/>
              <a:ext cx="838200" cy="1351609"/>
              <a:chOff x="1574800" y="2307410"/>
              <a:chExt cx="838200" cy="1351609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xmlns="" id="{8BB1508B-9642-9982-7E43-57A39A72A1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0F6595A0-DC49-E791-CB04-0D99AC972FF8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66B0B4C-2D18-3024-74E7-44979AF6A9CE}"/>
                </a:ext>
              </a:extLst>
            </p:cNvPr>
            <p:cNvGrpSpPr/>
            <p:nvPr/>
          </p:nvGrpSpPr>
          <p:grpSpPr>
            <a:xfrm>
              <a:off x="6099535" y="3686556"/>
              <a:ext cx="1066800" cy="1391197"/>
              <a:chOff x="562373" y="3695700"/>
              <a:chExt cx="1066800" cy="1391197"/>
            </a:xfrm>
          </p:grpSpPr>
          <p:grpSp>
            <p:nvGrpSpPr>
              <p:cNvPr id="82" name="Group 5">
                <a:extLst>
                  <a:ext uri="{FF2B5EF4-FFF2-40B4-BE49-F238E27FC236}">
                    <a16:creationId xmlns:a16="http://schemas.microsoft.com/office/drawing/2014/main" xmlns="" id="{4033645F-CCE5-F7A1-A532-A8F72A987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84" name="Oval 6">
                  <a:extLst>
                    <a:ext uri="{FF2B5EF4-FFF2-40B4-BE49-F238E27FC236}">
                      <a16:creationId xmlns:a16="http://schemas.microsoft.com/office/drawing/2014/main" xmlns="" id="{9117951F-CC47-8AC7-57EE-14131894D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Line 7">
                  <a:extLst>
                    <a:ext uri="{FF2B5EF4-FFF2-40B4-BE49-F238E27FC236}">
                      <a16:creationId xmlns:a16="http://schemas.microsoft.com/office/drawing/2014/main" xmlns="" id="{7E59A8F6-BE1D-8669-B1F6-00DC9FCDD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8">
                  <a:extLst>
                    <a:ext uri="{FF2B5EF4-FFF2-40B4-BE49-F238E27FC236}">
                      <a16:creationId xmlns:a16="http://schemas.microsoft.com/office/drawing/2014/main" xmlns="" id="{A9E6F15E-B52F-F44E-A7FA-40ED98529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9">
                  <a:extLst>
                    <a:ext uri="{FF2B5EF4-FFF2-40B4-BE49-F238E27FC236}">
                      <a16:creationId xmlns:a16="http://schemas.microsoft.com/office/drawing/2014/main" xmlns="" id="{A84742F6-043D-F648-AE3E-A2875EA16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10">
                  <a:extLst>
                    <a:ext uri="{FF2B5EF4-FFF2-40B4-BE49-F238E27FC236}">
                      <a16:creationId xmlns:a16="http://schemas.microsoft.com/office/drawing/2014/main" xmlns="" id="{0B4AFB74-D19A-BB61-5118-358918728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A60D5B31-EA13-7940-2AFA-3BC111479598}"/>
                  </a:ext>
                </a:extLst>
              </p:cNvPr>
              <p:cNvSpPr txBox="1"/>
              <p:nvPr/>
            </p:nvSpPr>
            <p:spPr>
              <a:xfrm>
                <a:off x="562373" y="4625232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Friend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01A16D1A-A580-B209-97FF-385768BC9F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491209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3609C75-5DD5-1549-8C4C-F98A2A1B1658}"/>
                </a:ext>
              </a:extLst>
            </p:cNvPr>
            <p:cNvSpPr txBox="1"/>
            <p:nvPr/>
          </p:nvSpPr>
          <p:spPr>
            <a:xfrm flipH="1">
              <a:off x="4141816" y="3960245"/>
              <a:ext cx="1818416" cy="48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C94373A4-170D-DBF9-099F-72C866DBA8A0}"/>
                </a:ext>
              </a:extLst>
            </p:cNvPr>
            <p:cNvGrpSpPr/>
            <p:nvPr/>
          </p:nvGrpSpPr>
          <p:grpSpPr>
            <a:xfrm>
              <a:off x="3029898" y="3691143"/>
              <a:ext cx="914400" cy="1391197"/>
              <a:chOff x="638573" y="3695700"/>
              <a:chExt cx="914400" cy="1391197"/>
            </a:xfrm>
          </p:grpSpPr>
          <p:grpSp>
            <p:nvGrpSpPr>
              <p:cNvPr id="75" name="Group 5">
                <a:extLst>
                  <a:ext uri="{FF2B5EF4-FFF2-40B4-BE49-F238E27FC236}">
                    <a16:creationId xmlns:a16="http://schemas.microsoft.com/office/drawing/2014/main" xmlns="" id="{BB35EA53-E69A-F5E9-38AF-7751F7C109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77" name="Oval 6">
                  <a:extLst>
                    <a:ext uri="{FF2B5EF4-FFF2-40B4-BE49-F238E27FC236}">
                      <a16:creationId xmlns:a16="http://schemas.microsoft.com/office/drawing/2014/main" xmlns="" id="{DF1994A0-7623-D5E5-78AF-ECB32BBD9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Line 7">
                  <a:extLst>
                    <a:ext uri="{FF2B5EF4-FFF2-40B4-BE49-F238E27FC236}">
                      <a16:creationId xmlns:a16="http://schemas.microsoft.com/office/drawing/2014/main" xmlns="" id="{FF3954B1-725F-EDFE-E7E7-6E360F45A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8">
                  <a:extLst>
                    <a:ext uri="{FF2B5EF4-FFF2-40B4-BE49-F238E27FC236}">
                      <a16:creationId xmlns:a16="http://schemas.microsoft.com/office/drawing/2014/main" xmlns="" id="{ECBE926B-7592-0E2E-A3AF-C978EB02F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9">
                  <a:extLst>
                    <a:ext uri="{FF2B5EF4-FFF2-40B4-BE49-F238E27FC236}">
                      <a16:creationId xmlns:a16="http://schemas.microsoft.com/office/drawing/2014/main" xmlns="" id="{E2C605C6-A0AD-F860-5794-193D629CE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10">
                  <a:extLst>
                    <a:ext uri="{FF2B5EF4-FFF2-40B4-BE49-F238E27FC236}">
                      <a16:creationId xmlns:a16="http://schemas.microsoft.com/office/drawing/2014/main" xmlns="" id="{8970B274-A247-501C-7672-B35A718EF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9CEBB985-6532-A0CF-6AE5-B66D4C99ADD9}"/>
                  </a:ext>
                </a:extLst>
              </p:cNvPr>
              <p:cNvSpPr txBox="1"/>
              <p:nvPr/>
            </p:nvSpPr>
            <p:spPr>
              <a:xfrm>
                <a:off x="638573" y="4625232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You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F1F86B0A-2227-FC5C-0CA5-D983B9B6ED5D}"/>
                </a:ext>
              </a:extLst>
            </p:cNvPr>
            <p:cNvGrpSpPr/>
            <p:nvPr/>
          </p:nvGrpSpPr>
          <p:grpSpPr>
            <a:xfrm>
              <a:off x="3641344" y="2249603"/>
              <a:ext cx="838200" cy="1351609"/>
              <a:chOff x="1574800" y="2307410"/>
              <a:chExt cx="838200" cy="1351609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xmlns="" id="{A5996C4E-4B43-9402-A349-D76046D32E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B715CE1A-2CE9-7A74-8062-482643C8034B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1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Friendships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86772D9-2D03-278B-F274-211B3F12A3BF}"/>
              </a:ext>
            </a:extLst>
          </p:cNvPr>
          <p:cNvGrpSpPr/>
          <p:nvPr/>
        </p:nvGrpSpPr>
        <p:grpSpPr>
          <a:xfrm>
            <a:off x="5497277" y="1741655"/>
            <a:ext cx="4567708" cy="3351330"/>
            <a:chOff x="3029898" y="1731010"/>
            <a:chExt cx="4567708" cy="3351330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54773F35-8D6F-EA66-5B3D-B26C81D8C6A9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429FF72C-1A7D-5278-10EC-3B0DA9A2F719}"/>
                </a:ext>
              </a:extLst>
            </p:cNvPr>
            <p:cNvGrpSpPr/>
            <p:nvPr/>
          </p:nvGrpSpPr>
          <p:grpSpPr>
            <a:xfrm flipH="1">
              <a:off x="5631688" y="2247900"/>
              <a:ext cx="838200" cy="1351609"/>
              <a:chOff x="1574800" y="2307410"/>
              <a:chExt cx="838200" cy="1351609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xmlns="" id="{8BB1508B-9642-9982-7E43-57A39A72A1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0F6595A0-DC49-E791-CB04-0D99AC972FF8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66B0B4C-2D18-3024-74E7-44979AF6A9CE}"/>
                </a:ext>
              </a:extLst>
            </p:cNvPr>
            <p:cNvGrpSpPr/>
            <p:nvPr/>
          </p:nvGrpSpPr>
          <p:grpSpPr>
            <a:xfrm>
              <a:off x="5668264" y="3686556"/>
              <a:ext cx="1929342" cy="1391197"/>
              <a:chOff x="131102" y="3695700"/>
              <a:chExt cx="1929342" cy="1391197"/>
            </a:xfrm>
          </p:grpSpPr>
          <p:grpSp>
            <p:nvGrpSpPr>
              <p:cNvPr id="82" name="Group 5">
                <a:extLst>
                  <a:ext uri="{FF2B5EF4-FFF2-40B4-BE49-F238E27FC236}">
                    <a16:creationId xmlns:a16="http://schemas.microsoft.com/office/drawing/2014/main" xmlns="" id="{4033645F-CCE5-F7A1-A532-A8F72A987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84" name="Oval 6">
                  <a:extLst>
                    <a:ext uri="{FF2B5EF4-FFF2-40B4-BE49-F238E27FC236}">
                      <a16:creationId xmlns:a16="http://schemas.microsoft.com/office/drawing/2014/main" xmlns="" id="{9117951F-CC47-8AC7-57EE-14131894D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Line 7">
                  <a:extLst>
                    <a:ext uri="{FF2B5EF4-FFF2-40B4-BE49-F238E27FC236}">
                      <a16:creationId xmlns:a16="http://schemas.microsoft.com/office/drawing/2014/main" xmlns="" id="{7E59A8F6-BE1D-8669-B1F6-00DC9FCDD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8">
                  <a:extLst>
                    <a:ext uri="{FF2B5EF4-FFF2-40B4-BE49-F238E27FC236}">
                      <a16:creationId xmlns:a16="http://schemas.microsoft.com/office/drawing/2014/main" xmlns="" id="{A9E6F15E-B52F-F44E-A7FA-40ED98529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9">
                  <a:extLst>
                    <a:ext uri="{FF2B5EF4-FFF2-40B4-BE49-F238E27FC236}">
                      <a16:creationId xmlns:a16="http://schemas.microsoft.com/office/drawing/2014/main" xmlns="" id="{A84742F6-043D-F648-AE3E-A2875EA16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10">
                  <a:extLst>
                    <a:ext uri="{FF2B5EF4-FFF2-40B4-BE49-F238E27FC236}">
                      <a16:creationId xmlns:a16="http://schemas.microsoft.com/office/drawing/2014/main" xmlns="" id="{0B4AFB74-D19A-BB61-5118-358918728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A60D5B31-EA13-7940-2AFA-3BC111479598}"/>
                  </a:ext>
                </a:extLst>
              </p:cNvPr>
              <p:cNvSpPr txBox="1"/>
              <p:nvPr/>
            </p:nvSpPr>
            <p:spPr>
              <a:xfrm>
                <a:off x="131102" y="4625232"/>
                <a:ext cx="192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Thessalonians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01A16D1A-A580-B209-97FF-385768BC9F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491209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3609C75-5DD5-1549-8C4C-F98A2A1B1658}"/>
                </a:ext>
              </a:extLst>
            </p:cNvPr>
            <p:cNvSpPr txBox="1"/>
            <p:nvPr/>
          </p:nvSpPr>
          <p:spPr>
            <a:xfrm flipH="1">
              <a:off x="4141816" y="3960245"/>
              <a:ext cx="1818416" cy="48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C94373A4-170D-DBF9-099F-72C866DBA8A0}"/>
                </a:ext>
              </a:extLst>
            </p:cNvPr>
            <p:cNvGrpSpPr/>
            <p:nvPr/>
          </p:nvGrpSpPr>
          <p:grpSpPr>
            <a:xfrm>
              <a:off x="3029898" y="3691143"/>
              <a:ext cx="914400" cy="1391197"/>
              <a:chOff x="638573" y="3695700"/>
              <a:chExt cx="914400" cy="1391197"/>
            </a:xfrm>
          </p:grpSpPr>
          <p:grpSp>
            <p:nvGrpSpPr>
              <p:cNvPr id="75" name="Group 5">
                <a:extLst>
                  <a:ext uri="{FF2B5EF4-FFF2-40B4-BE49-F238E27FC236}">
                    <a16:creationId xmlns:a16="http://schemas.microsoft.com/office/drawing/2014/main" xmlns="" id="{BB35EA53-E69A-F5E9-38AF-7751F7C109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77" name="Oval 6">
                  <a:extLst>
                    <a:ext uri="{FF2B5EF4-FFF2-40B4-BE49-F238E27FC236}">
                      <a16:creationId xmlns:a16="http://schemas.microsoft.com/office/drawing/2014/main" xmlns="" id="{DF1994A0-7623-D5E5-78AF-ECB32BBD9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Line 7">
                  <a:extLst>
                    <a:ext uri="{FF2B5EF4-FFF2-40B4-BE49-F238E27FC236}">
                      <a16:creationId xmlns:a16="http://schemas.microsoft.com/office/drawing/2014/main" xmlns="" id="{FF3954B1-725F-EDFE-E7E7-6E360F45A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8">
                  <a:extLst>
                    <a:ext uri="{FF2B5EF4-FFF2-40B4-BE49-F238E27FC236}">
                      <a16:creationId xmlns:a16="http://schemas.microsoft.com/office/drawing/2014/main" xmlns="" id="{ECBE926B-7592-0E2E-A3AF-C978EB02F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9">
                  <a:extLst>
                    <a:ext uri="{FF2B5EF4-FFF2-40B4-BE49-F238E27FC236}">
                      <a16:creationId xmlns:a16="http://schemas.microsoft.com/office/drawing/2014/main" xmlns="" id="{E2C605C6-A0AD-F860-5794-193D629CE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10">
                  <a:extLst>
                    <a:ext uri="{FF2B5EF4-FFF2-40B4-BE49-F238E27FC236}">
                      <a16:creationId xmlns:a16="http://schemas.microsoft.com/office/drawing/2014/main" xmlns="" id="{8970B274-A247-501C-7672-B35A718EF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9CEBB985-6532-A0CF-6AE5-B66D4C99ADD9}"/>
                  </a:ext>
                </a:extLst>
              </p:cNvPr>
              <p:cNvSpPr txBox="1"/>
              <p:nvPr/>
            </p:nvSpPr>
            <p:spPr>
              <a:xfrm>
                <a:off x="638573" y="4625232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Paul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F1F86B0A-2227-FC5C-0CA5-D983B9B6ED5D}"/>
                </a:ext>
              </a:extLst>
            </p:cNvPr>
            <p:cNvGrpSpPr/>
            <p:nvPr/>
          </p:nvGrpSpPr>
          <p:grpSpPr>
            <a:xfrm>
              <a:off x="3641344" y="2249603"/>
              <a:ext cx="838200" cy="1351609"/>
              <a:chOff x="1574800" y="2307410"/>
              <a:chExt cx="838200" cy="1351609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xmlns="" id="{A5996C4E-4B43-9402-A349-D76046D32E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B715CE1A-2CE9-7A74-8062-482643C8034B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</p:grp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7579D18-B5FD-AE84-41A6-DB53B21DEB06}"/>
              </a:ext>
            </a:extLst>
          </p:cNvPr>
          <p:cNvSpPr/>
          <p:nvPr/>
        </p:nvSpPr>
        <p:spPr bwMode="auto">
          <a:xfrm>
            <a:off x="344965" y="1338977"/>
            <a:ext cx="4326795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Can form fast and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run deep</a:t>
            </a: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Rooted in God </a:t>
            </a:r>
            <a:b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(love, unity and common purpose)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5EC8F1B-A8F6-E69D-0C75-1C0CC5BD5356}"/>
              </a:ext>
            </a:extLst>
          </p:cNvPr>
          <p:cNvSpPr/>
          <p:nvPr/>
        </p:nvSpPr>
        <p:spPr bwMode="auto">
          <a:xfrm>
            <a:off x="272121" y="4067872"/>
            <a:ext cx="4879080" cy="12280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“side by side, absorbed in some common interest” </a:t>
            </a:r>
            <a:r>
              <a:rPr lang="en-US" sz="1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C.S. Lewis, The Four Loves (Mariner Books, 1971) p. 61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But we, brethren, having been taken away from you for a short while—in person, not in spirit—</a:t>
            </a:r>
          </a:p>
          <a:p>
            <a:r>
              <a:rPr lang="en-US" dirty="0"/>
              <a:t>were all the more eager with great desire to see your face.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2B9C-718C-9FD8-3315-FF3A8B6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15C2-B8EF-A9F4-F942-B42B024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we, brethren, </a:t>
            </a:r>
            <a:r>
              <a:rPr lang="en-US" dirty="0"/>
              <a:t>having been taken away from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a short while—in person, not in spirit—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all the more eager with great desire to see your face.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7A0B7B6-7732-1C0C-86AD-27AF4F722B6C}"/>
              </a:ext>
            </a:extLst>
          </p:cNvPr>
          <p:cNvSpPr/>
          <p:nvPr/>
        </p:nvSpPr>
        <p:spPr bwMode="auto">
          <a:xfrm>
            <a:off x="4318000" y="2857500"/>
            <a:ext cx="48659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“torn away”, “orphaned”</a:t>
            </a:r>
          </a:p>
        </p:txBody>
      </p:sp>
    </p:spTree>
    <p:extLst>
      <p:ext uri="{BB962C8B-B14F-4D97-AF65-F5344CB8AC3E}">
        <p14:creationId xmlns:p14="http://schemas.microsoft.com/office/powerpoint/2010/main" val="3099697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1301</Words>
  <Application>Microsoft Office PowerPoint</Application>
  <PresentationFormat>Custom</PresentationFormat>
  <Paragraphs>337</Paragraphs>
  <Slides>48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MS PGothic</vt:lpstr>
      <vt:lpstr>MS PGothic</vt:lpstr>
      <vt:lpstr>Arial</vt:lpstr>
      <vt:lpstr>Calibri</vt:lpstr>
      <vt:lpstr>Calibri Light</vt:lpstr>
      <vt:lpstr>Georgia</vt:lpstr>
      <vt:lpstr>Papyrus</vt:lpstr>
      <vt:lpstr>Times New Roman</vt:lpstr>
      <vt:lpstr>Default Design</vt:lpstr>
      <vt:lpstr>Spiritual Friendships</vt:lpstr>
      <vt:lpstr>1 Thessalonians</vt:lpstr>
      <vt:lpstr>Spiritual Friendships</vt:lpstr>
      <vt:lpstr>Spiritual Friendships</vt:lpstr>
      <vt:lpstr>Spiritual Friendships</vt:lpstr>
      <vt:lpstr>Spiritual Friendships</vt:lpstr>
      <vt:lpstr>Spiritual Friendships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1 Thessalonians 3</vt:lpstr>
      <vt:lpstr>Conclusions</vt:lpstr>
      <vt:lpstr>Spiritual Friendships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2023-05-22T14:07:32Z</dcterms:modified>
</cp:coreProperties>
</file>