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53"/>
  </p:notesMasterIdLst>
  <p:sldIdLst>
    <p:sldId id="1273" r:id="rId2"/>
    <p:sldId id="7446" r:id="rId3"/>
    <p:sldId id="7433" r:id="rId4"/>
    <p:sldId id="7434" r:id="rId5"/>
    <p:sldId id="7435" r:id="rId6"/>
    <p:sldId id="7436" r:id="rId7"/>
    <p:sldId id="7437" r:id="rId8"/>
    <p:sldId id="7438" r:id="rId9"/>
    <p:sldId id="7439" r:id="rId10"/>
    <p:sldId id="7440" r:id="rId11"/>
    <p:sldId id="7441" r:id="rId12"/>
    <p:sldId id="7442" r:id="rId13"/>
    <p:sldId id="7427" r:id="rId14"/>
    <p:sldId id="7443" r:id="rId15"/>
    <p:sldId id="7444" r:id="rId16"/>
    <p:sldId id="7445" r:id="rId17"/>
    <p:sldId id="7448" r:id="rId18"/>
    <p:sldId id="7432" r:id="rId19"/>
    <p:sldId id="7449" r:id="rId20"/>
    <p:sldId id="7450" r:id="rId21"/>
    <p:sldId id="7451" r:id="rId22"/>
    <p:sldId id="7447" r:id="rId23"/>
    <p:sldId id="7452" r:id="rId24"/>
    <p:sldId id="7453" r:id="rId25"/>
    <p:sldId id="7454" r:id="rId26"/>
    <p:sldId id="7455" r:id="rId27"/>
    <p:sldId id="7472" r:id="rId28"/>
    <p:sldId id="7473" r:id="rId29"/>
    <p:sldId id="7474" r:id="rId30"/>
    <p:sldId id="7475" r:id="rId31"/>
    <p:sldId id="7476" r:id="rId32"/>
    <p:sldId id="7478" r:id="rId33"/>
    <p:sldId id="7479" r:id="rId34"/>
    <p:sldId id="7480" r:id="rId35"/>
    <p:sldId id="7456" r:id="rId36"/>
    <p:sldId id="7457" r:id="rId37"/>
    <p:sldId id="7458" r:id="rId38"/>
    <p:sldId id="7460" r:id="rId39"/>
    <p:sldId id="7405" r:id="rId40"/>
    <p:sldId id="7461" r:id="rId41"/>
    <p:sldId id="7462" r:id="rId42"/>
    <p:sldId id="7463" r:id="rId43"/>
    <p:sldId id="7464" r:id="rId44"/>
    <p:sldId id="7465" r:id="rId45"/>
    <p:sldId id="7466" r:id="rId46"/>
    <p:sldId id="7467" r:id="rId47"/>
    <p:sldId id="7468" r:id="rId48"/>
    <p:sldId id="7469" r:id="rId49"/>
    <p:sldId id="7470" r:id="rId50"/>
    <p:sldId id="7398" r:id="rId51"/>
    <p:sldId id="6665" r:id="rId52"/>
  </p:sldIdLst>
  <p:sldSz cx="10160000" cy="5715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32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5400"/>
    <a:srgbClr val="B85C00"/>
    <a:srgbClr val="C06000"/>
    <a:srgbClr val="005AB4"/>
    <a:srgbClr val="4D4D4D"/>
    <a:srgbClr val="595959"/>
    <a:srgbClr val="000064"/>
    <a:srgbClr val="640000"/>
    <a:srgbClr val="006400"/>
    <a:srgbClr val="007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66497B-E25C-4191-894B-DCFA0E7D0347}" v="7" dt="2018-09-28T14:28:15.9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087" autoAdjust="0"/>
    <p:restoredTop sz="90476" autoAdjust="0"/>
  </p:normalViewPr>
  <p:slideViewPr>
    <p:cSldViewPr>
      <p:cViewPr varScale="1">
        <p:scale>
          <a:sx n="79" d="100"/>
          <a:sy n="79" d="100"/>
        </p:scale>
        <p:origin x="76" y="272"/>
      </p:cViewPr>
      <p:guideLst>
        <p:guide orient="horz" pos="1800"/>
        <p:guide pos="3200"/>
      </p:guideLst>
    </p:cSldViewPr>
  </p:slideViewPr>
  <p:outlineViewPr>
    <p:cViewPr>
      <p:scale>
        <a:sx n="33" d="100"/>
        <a:sy n="33" d="100"/>
      </p:scale>
      <p:origin x="48" y="3216"/>
    </p:cViewPr>
  </p:outlin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850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75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C804B121-C697-45FA-8785-47E93EACA3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2285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B94BAA-DF7B-4B17-9FE3-C4A1D4F7BEEE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561284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913364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183005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150330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093403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02394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727578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341988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078585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284767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26229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911420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252547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730778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99029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930136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685003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457324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604222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363052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5543204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9508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6876015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063247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6473000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0037293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0594806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0519739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1904039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5974615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8340253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8326944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84274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5010307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6801686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8334699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2809720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4883771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8365471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5654667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87593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70464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50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8347405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BB6113-3CB8-4FE6-8F99-971F181A6A24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51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903345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32260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815377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896872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79903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03066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6667" y="1775356"/>
            <a:ext cx="8465457" cy="122502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1335" y="3238500"/>
            <a:ext cx="8297333" cy="1460500"/>
          </a:xfrm>
        </p:spPr>
        <p:txBody>
          <a:bodyPr/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28" name="Picture 4" descr="Image result for airplane mode ico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2450" y="4999264"/>
            <a:ext cx="666750" cy="666750"/>
          </a:xfrm>
          <a:prstGeom prst="rect">
            <a:avLst/>
          </a:prstGeom>
          <a:solidFill>
            <a:schemeClr val="bg2">
              <a:alpha val="82000"/>
            </a:schemeClr>
          </a:solidFill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6350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492125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4298" y="190500"/>
            <a:ext cx="9906000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op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12700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4298" y="952500"/>
            <a:ext cx="9906000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3672418"/>
            <a:ext cx="8636000" cy="1135062"/>
          </a:xfrm>
        </p:spPr>
        <p:txBody>
          <a:bodyPr anchor="t"/>
          <a:lstStyle>
            <a:lvl1pPr algn="l">
              <a:defRPr sz="4000" b="1" cap="all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2422261"/>
            <a:ext cx="8636000" cy="1250156"/>
          </a:xfrm>
        </p:spPr>
        <p:txBody>
          <a:bodyPr anchor="b"/>
          <a:lstStyle>
            <a:lvl1pPr marL="0" indent="0">
              <a:buNone/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889000"/>
            <a:ext cx="4800600" cy="4635500"/>
          </a:xfrm>
        </p:spPr>
        <p:txBody>
          <a:bodyPr/>
          <a:lstStyle>
            <a:lvl1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889000"/>
            <a:ext cx="4834467" cy="4635500"/>
          </a:xfrm>
        </p:spPr>
        <p:txBody>
          <a:bodyPr/>
          <a:lstStyle>
            <a:lvl1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702" y="114300"/>
            <a:ext cx="9905344" cy="952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702" y="1279261"/>
            <a:ext cx="4870098" cy="533136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3702" y="1812396"/>
            <a:ext cx="4870098" cy="3788304"/>
          </a:xfrm>
        </p:spPr>
        <p:txBody>
          <a:bodyPr/>
          <a:lstStyle>
            <a:lvl1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6201" y="1279261"/>
            <a:ext cx="4882848" cy="533136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6201" y="1812396"/>
            <a:ext cx="4882848" cy="3788304"/>
          </a:xfrm>
        </p:spPr>
        <p:txBody>
          <a:bodyPr/>
          <a:lstStyle>
            <a:lvl1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3" y="227541"/>
            <a:ext cx="3342570" cy="968376"/>
          </a:xfrm>
        </p:spPr>
        <p:txBody>
          <a:bodyPr anchor="b"/>
          <a:lstStyle>
            <a:lvl1pPr algn="l">
              <a:defRPr sz="20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227543"/>
            <a:ext cx="5679722" cy="4877594"/>
          </a:xfrm>
        </p:spPr>
        <p:txBody>
          <a:bodyPr/>
          <a:lstStyle>
            <a:lvl1pPr>
              <a:defRPr sz="32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3" y="1195919"/>
            <a:ext cx="3342570" cy="3909219"/>
          </a:xfrm>
        </p:spPr>
        <p:txBody>
          <a:bodyPr/>
          <a:lstStyle>
            <a:lvl1pPr marL="0" indent="0">
              <a:buNone/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4000500"/>
            <a:ext cx="6096000" cy="472282"/>
          </a:xfrm>
        </p:spPr>
        <p:txBody>
          <a:bodyPr anchor="b"/>
          <a:lstStyle>
            <a:lvl1pPr algn="l">
              <a:defRPr sz="20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510646"/>
            <a:ext cx="6096000" cy="3429000"/>
          </a:xfrm>
        </p:spPr>
        <p:txBody>
          <a:bodyPr/>
          <a:lstStyle>
            <a:lvl1pPr marL="0" indent="0">
              <a:buNone/>
              <a:defRPr sz="32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4472783"/>
            <a:ext cx="6096000" cy="670719"/>
          </a:xfrm>
        </p:spPr>
        <p:txBody>
          <a:bodyPr/>
          <a:lstStyle>
            <a:lvl1pPr marL="0" indent="0">
              <a:buNone/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Without Sub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Calibri Light" panose="020F0302020204030204" pitchFamily="34" charset="0"/>
              <a:ea typeface="MS PGothic" pitchFamily="34" charset="-128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88030"/>
            <a:ext cx="3539067" cy="535531"/>
          </a:xfrm>
        </p:spPr>
        <p:txBody>
          <a:bodyPr anchor="b" anchorCtr="0">
            <a:noAutofit/>
          </a:bodyPr>
          <a:lstStyle>
            <a:lvl1pPr algn="r">
              <a:lnSpc>
                <a:spcPct val="80000"/>
              </a:lnSpc>
              <a:defRPr sz="3600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9334" y="114300"/>
            <a:ext cx="9821333" cy="48387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95167" y="127000"/>
            <a:ext cx="2095500" cy="5397500"/>
          </a:xfrm>
        </p:spPr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8667" y="127000"/>
            <a:ext cx="6117167" cy="5397500"/>
          </a:xfrm>
        </p:spPr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With Sub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80002"/>
            <a:ext cx="3539067" cy="544286"/>
          </a:xfrm>
        </p:spPr>
        <p:txBody>
          <a:bodyPr wrap="square" anchor="b" anchorCtr="0">
            <a:noAutofit/>
          </a:bodyPr>
          <a:lstStyle>
            <a:lvl1pPr algn="r">
              <a:lnSpc>
                <a:spcPct val="80000"/>
              </a:lnSpc>
              <a:defRPr sz="3600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9334" y="114300"/>
            <a:ext cx="9821333" cy="48387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69335" y="5080002"/>
            <a:ext cx="7425265" cy="544286"/>
          </a:xfrm>
        </p:spPr>
        <p:txBody>
          <a:bodyPr anchor="b" anchorCtr="0"/>
          <a:lstStyle>
            <a:lvl1pPr algn="l">
              <a:defRPr sz="3600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 err="1"/>
              <a:t>Subpoint</a:t>
            </a:r>
            <a:r>
              <a:rPr lang="en-US" dirty="0"/>
              <a:t> goes here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46799" y="5143500"/>
            <a:ext cx="3865034" cy="482314"/>
          </a:xfrm>
        </p:spPr>
        <p:txBody>
          <a:bodyPr anchor="t"/>
          <a:lstStyle>
            <a:lvl1pPr algn="ctr"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Author (if necessary), Bibliographic Info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146800" y="79376"/>
            <a:ext cx="3865033" cy="5064124"/>
          </a:xfrm>
        </p:spPr>
        <p:txBody>
          <a:bodyPr/>
          <a:lstStyle>
            <a:lvl1pPr marL="0" indent="0" algn="ctr">
              <a:buNone/>
              <a:defRPr sz="28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Picture of source being quoted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69335" y="79377"/>
            <a:ext cx="5901265" cy="5521324"/>
          </a:xfrm>
        </p:spPr>
        <p:txBody>
          <a:bodyPr/>
          <a:lstStyle>
            <a:lvl1pPr marL="228600" indent="-228600">
              <a:lnSpc>
                <a:spcPct val="90000"/>
              </a:lnSpc>
              <a:buNone/>
              <a:defRPr sz="3600" baseline="0">
                <a:latin typeface="Georgia" panose="02040502050405020303" pitchFamily="18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Quote goes here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- Papyr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papyrus scroll background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94" r="8418"/>
          <a:stretch/>
        </p:blipFill>
        <p:spPr bwMode="auto">
          <a:xfrm>
            <a:off x="26308" y="-21772"/>
            <a:ext cx="10109200" cy="57531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+mj-lt"/>
              <a:ea typeface="MS PGothic" pitchFamily="34" charset="-128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77870"/>
            <a:ext cx="3539067" cy="535531"/>
          </a:xfrm>
        </p:spPr>
        <p:txBody>
          <a:bodyPr anchor="b" anchorCtr="0">
            <a:noAutofit/>
          </a:bodyPr>
          <a:lstStyle>
            <a:lvl1pPr algn="r">
              <a:lnSpc>
                <a:spcPct val="80000"/>
              </a:lnSpc>
              <a:defRPr sz="3600" b="1" baseline="0">
                <a:solidFill>
                  <a:schemeClr val="tx1"/>
                </a:solidFill>
                <a:latin typeface="Papyrus" panose="03070502060502030205" pitchFamily="66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7000" y="190500"/>
            <a:ext cx="9906000" cy="4762500"/>
          </a:xfrm>
        </p:spPr>
        <p:txBody>
          <a:bodyPr/>
          <a:lstStyle>
            <a:lvl1pPr>
              <a:buNone/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1pPr>
            <a:lvl2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2pPr>
            <a:lvl3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3pPr>
            <a:lvl4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4pPr>
            <a:lvl5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4906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4" y="127000"/>
            <a:ext cx="9821333" cy="698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4" y="889000"/>
            <a:ext cx="9821333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Calibri Light" panose="020F0302020204030204" pitchFamily="34" charset="0"/>
              <a:ea typeface="MS PGothic" pitchFamily="34" charset="-128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4" y="127000"/>
            <a:ext cx="9821333" cy="698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4" y="889000"/>
            <a:ext cx="9821333" cy="40640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69334" y="5048250"/>
            <a:ext cx="9821333" cy="508000"/>
          </a:xfrm>
        </p:spPr>
        <p:txBody>
          <a:bodyPr anchor="ctr" anchorCtr="0"/>
          <a:lstStyle>
            <a:lvl1pPr algn="r">
              <a:spcBef>
                <a:spcPts val="0"/>
              </a:spcBef>
              <a:defRPr sz="4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5pPr>
              <a:defRPr/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492125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9334" y="127000"/>
            <a:ext cx="9821333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9334" y="889000"/>
            <a:ext cx="9821333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9" r:id="rId1"/>
    <p:sldLayoutId id="2147484868" r:id="rId2"/>
    <p:sldLayoutId id="2147484867" r:id="rId3"/>
    <p:sldLayoutId id="2147484861" r:id="rId4"/>
    <p:sldLayoutId id="2147484869" r:id="rId5"/>
    <p:sldLayoutId id="2147484850" r:id="rId6"/>
    <p:sldLayoutId id="2147484860" r:id="rId7"/>
    <p:sldLayoutId id="2147484862" r:id="rId8"/>
    <p:sldLayoutId id="2147484863" r:id="rId9"/>
    <p:sldLayoutId id="2147484865" r:id="rId10"/>
    <p:sldLayoutId id="2147484864" r:id="rId11"/>
    <p:sldLayoutId id="2147484866" r:id="rId12"/>
    <p:sldLayoutId id="2147484851" r:id="rId13"/>
    <p:sldLayoutId id="2147484852" r:id="rId14"/>
    <p:sldLayoutId id="2147484853" r:id="rId15"/>
    <p:sldLayoutId id="2147484854" r:id="rId16"/>
    <p:sldLayoutId id="2147484855" r:id="rId17"/>
    <p:sldLayoutId id="2147484856" r:id="rId18"/>
    <p:sldLayoutId id="2147484857" r:id="rId19"/>
    <p:sldLayoutId id="2147484858" r:id="rId20"/>
    <p:sldLayoutId id="2147484859" r:id="rId2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+mj-lt"/>
          <a:ea typeface="ＭＳ Ｐゴシック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defRPr sz="3600">
          <a:solidFill>
            <a:schemeClr val="bg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3200">
          <a:solidFill>
            <a:schemeClr val="bg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dirty="0">
                <a:ea typeface="ＭＳ Ｐゴシック" pitchFamily="34" charset="-128"/>
              </a:rPr>
              <a:t>Marriage, God’s Way</a:t>
            </a:r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>
                <a:ea typeface="ＭＳ Ｐゴシック" pitchFamily="34" charset="-128"/>
              </a:rPr>
              <a:t>Ephesians 5:22-33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A7317A-AE53-3024-7960-7FF4FC626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Ephesians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F59BCB5-07E7-B883-71D1-40B1E26941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Ephesians 5:22-6:9 = The </a:t>
            </a:r>
            <a:r>
              <a:rPr lang="en-US" i="1" dirty="0" err="1"/>
              <a:t>Haustafel</a:t>
            </a:r>
            <a:endParaRPr lang="en-US" dirty="0"/>
          </a:p>
          <a:p>
            <a:pPr marL="571500" indent="-571500">
              <a:buFontTx/>
              <a:buChar char="-"/>
            </a:pPr>
            <a:r>
              <a:rPr lang="en-US" dirty="0"/>
              <a:t>The “House table” or “House rules”</a:t>
            </a:r>
          </a:p>
          <a:p>
            <a:pPr marL="571500" indent="-571500">
              <a:buFontTx/>
              <a:buChar char="-"/>
            </a:pPr>
            <a:r>
              <a:rPr lang="en-US" dirty="0"/>
              <a:t>“How should I relate to the members of my household?”</a:t>
            </a:r>
          </a:p>
          <a:p>
            <a:pPr marL="571500" indent="-571500">
              <a:buFontTx/>
              <a:buChar char="-"/>
            </a:pPr>
            <a:r>
              <a:rPr lang="en-US" dirty="0"/>
              <a:t>Existed in Greek and Jewish writings</a:t>
            </a:r>
          </a:p>
        </p:txBody>
      </p:sp>
    </p:spTree>
    <p:extLst>
      <p:ext uri="{BB962C8B-B14F-4D97-AF65-F5344CB8AC3E}">
        <p14:creationId xmlns:p14="http://schemas.microsoft.com/office/powerpoint/2010/main" val="297075846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A7317A-AE53-3024-7960-7FF4FC626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Ephesians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F59BCB5-07E7-B883-71D1-40B1E26941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Ephesians 5:22-6:9 = The </a:t>
            </a:r>
            <a:r>
              <a:rPr lang="en-US" i="1" dirty="0" err="1"/>
              <a:t>Haustafel</a:t>
            </a:r>
            <a:endParaRPr lang="en-US" dirty="0"/>
          </a:p>
          <a:p>
            <a:pPr marL="571500" indent="-571500">
              <a:buFontTx/>
              <a:buChar char="-"/>
            </a:pPr>
            <a:r>
              <a:rPr lang="en-US" dirty="0"/>
              <a:t>He addresses 3 pairs of relationships:</a:t>
            </a:r>
          </a:p>
          <a:p>
            <a:pPr marL="971550" lvl="1" indent="-571500">
              <a:buFontTx/>
              <a:buChar char="-"/>
            </a:pPr>
            <a:r>
              <a:rPr lang="en-US" dirty="0"/>
              <a:t>Husbands and wives </a:t>
            </a:r>
            <a:r>
              <a:rPr lang="en-US" sz="1800" i="1" dirty="0"/>
              <a:t>(Ephesians 5:22-33)</a:t>
            </a:r>
            <a:endParaRPr lang="en-US" i="1" dirty="0"/>
          </a:p>
          <a:p>
            <a:pPr marL="971550" lvl="1" indent="-571500">
              <a:buFontTx/>
              <a:buChar char="-"/>
            </a:pPr>
            <a:r>
              <a:rPr lang="en-US" dirty="0"/>
              <a:t>Parents and children </a:t>
            </a:r>
            <a:r>
              <a:rPr lang="en-US" sz="1800" i="1" dirty="0"/>
              <a:t>(Ephesians 6:1-4)</a:t>
            </a:r>
          </a:p>
          <a:p>
            <a:pPr marL="971550" lvl="1" indent="-571500">
              <a:buFontTx/>
              <a:buChar char="-"/>
            </a:pPr>
            <a:r>
              <a:rPr lang="en-US" dirty="0"/>
              <a:t>Masters and slaves </a:t>
            </a:r>
            <a:r>
              <a:rPr lang="en-US" sz="1800" i="1" dirty="0"/>
              <a:t>(Ephesians 6:5-9)</a:t>
            </a:r>
          </a:p>
          <a:p>
            <a:pPr marL="571500" indent="-571500">
              <a:buFontTx/>
              <a:buChar char="-"/>
            </a:pPr>
            <a:r>
              <a:rPr lang="en-US" dirty="0"/>
              <a:t>All prone to oppression and misuse of power</a:t>
            </a:r>
          </a:p>
        </p:txBody>
      </p:sp>
    </p:spTree>
    <p:extLst>
      <p:ext uri="{BB962C8B-B14F-4D97-AF65-F5344CB8AC3E}">
        <p14:creationId xmlns:p14="http://schemas.microsoft.com/office/powerpoint/2010/main" val="351207913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A7317A-AE53-3024-7960-7FF4FC626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Ephesians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F59BCB5-07E7-B883-71D1-40B1E26941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Ephesians 5:22-6:9 = The </a:t>
            </a:r>
            <a:r>
              <a:rPr lang="en-US" i="1" dirty="0" err="1"/>
              <a:t>Haustafel</a:t>
            </a:r>
            <a:endParaRPr lang="en-US" dirty="0"/>
          </a:p>
          <a:p>
            <a:pPr marL="571500" indent="-571500">
              <a:buFontTx/>
              <a:buChar char="-"/>
            </a:pPr>
            <a:r>
              <a:rPr lang="en-US" dirty="0"/>
              <a:t>Some of these seem offensive to modern ears</a:t>
            </a:r>
          </a:p>
          <a:p>
            <a:pPr marL="571500" indent="-571500">
              <a:buFontTx/>
              <a:buChar char="-"/>
            </a:pPr>
            <a:r>
              <a:rPr lang="en-US" dirty="0"/>
              <a:t>But these were progressive for their day</a:t>
            </a:r>
          </a:p>
          <a:p>
            <a:pPr marL="971550" lvl="1" indent="-571500">
              <a:buFontTx/>
              <a:buChar char="-"/>
            </a:pPr>
            <a:r>
              <a:rPr lang="en-US" dirty="0"/>
              <a:t>Ancient writings only addressed the head of household</a:t>
            </a:r>
          </a:p>
          <a:p>
            <a:pPr marL="971550" lvl="1" indent="-571500">
              <a:buFontTx/>
              <a:buChar char="-"/>
            </a:pPr>
            <a:r>
              <a:rPr lang="en-US" dirty="0"/>
              <a:t>Esteems instead of deprecates the lower party</a:t>
            </a:r>
          </a:p>
        </p:txBody>
      </p:sp>
    </p:spTree>
    <p:extLst>
      <p:ext uri="{BB962C8B-B14F-4D97-AF65-F5344CB8AC3E}">
        <p14:creationId xmlns:p14="http://schemas.microsoft.com/office/powerpoint/2010/main" val="319442823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26F9F6-17AD-4C19-8B9F-91408D733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7003" y="5143500"/>
            <a:ext cx="3364830" cy="482314"/>
          </a:xfrm>
        </p:spPr>
        <p:txBody>
          <a:bodyPr/>
          <a:lstStyle/>
          <a:p>
            <a:r>
              <a:rPr lang="en-US" sz="1200" i="1" dirty="0"/>
              <a:t>Harold </a:t>
            </a:r>
            <a:r>
              <a:rPr lang="en-US" sz="1200" i="1" dirty="0" err="1"/>
              <a:t>Hoehner</a:t>
            </a:r>
            <a:r>
              <a:rPr lang="en-US" sz="1200" i="1" dirty="0"/>
              <a:t>, Ephesians (Grand Rapids: Baker Academic, 2002), p. 724.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8F85856-2A1F-42FB-A5AF-ED8EC956F52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The woman in Greek literature is portrayed as being inferior in all things and, in particular, her capacity to think…</a:t>
            </a:r>
          </a:p>
          <a:p>
            <a:r>
              <a:rPr lang="en-US" dirty="0">
                <a:latin typeface="Georgia" panose="02040502050405020303" pitchFamily="18" charset="0"/>
              </a:rPr>
              <a:t>In the NT the woman is exhorted to choose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A7317A-AE53-3024-7960-7FF4FC626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Ephesians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F59BCB5-07E7-B883-71D1-40B1E26941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Ephesians 5:22-6:9 = The </a:t>
            </a:r>
            <a:r>
              <a:rPr lang="en-US" i="1" dirty="0" err="1"/>
              <a:t>Haustafel</a:t>
            </a:r>
            <a:endParaRPr lang="en-US" dirty="0"/>
          </a:p>
          <a:p>
            <a:pPr marL="571500" indent="-571500">
              <a:buFontTx/>
              <a:buChar char="-"/>
            </a:pPr>
            <a:r>
              <a:rPr lang="en-US" dirty="0"/>
              <a:t>Some of these seem offensive to modern ears</a:t>
            </a:r>
          </a:p>
          <a:p>
            <a:pPr marL="571500" indent="-571500">
              <a:buFontTx/>
              <a:buChar char="-"/>
            </a:pPr>
            <a:r>
              <a:rPr lang="en-US" dirty="0"/>
              <a:t>But these were progressive for their day</a:t>
            </a:r>
          </a:p>
          <a:p>
            <a:pPr marL="971550" lvl="1" indent="-571500">
              <a:buFontTx/>
              <a:buChar char="-"/>
            </a:pPr>
            <a:r>
              <a:rPr lang="en-US" dirty="0"/>
              <a:t>Ancient writings only addressed the head of household</a:t>
            </a:r>
          </a:p>
          <a:p>
            <a:pPr marL="971550" lvl="1" indent="-571500">
              <a:buFontTx/>
              <a:buChar char="-"/>
            </a:pPr>
            <a:r>
              <a:rPr lang="en-US" dirty="0"/>
              <a:t>Esteems instead of deprecates the lower party</a:t>
            </a:r>
          </a:p>
          <a:p>
            <a:pPr marL="971550" lvl="1" indent="-571500">
              <a:buFontTx/>
              <a:buChar char="-"/>
            </a:pPr>
            <a:r>
              <a:rPr lang="en-US" dirty="0"/>
              <a:t>The NT passages teach servant leadership</a:t>
            </a:r>
          </a:p>
        </p:txBody>
      </p:sp>
    </p:spTree>
    <p:extLst>
      <p:ext uri="{BB962C8B-B14F-4D97-AF65-F5344CB8AC3E}">
        <p14:creationId xmlns:p14="http://schemas.microsoft.com/office/powerpoint/2010/main" val="378713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26F9F6-17AD-4C19-8B9F-91408D733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3280" y="5143500"/>
            <a:ext cx="4003389" cy="482314"/>
          </a:xfrm>
        </p:spPr>
        <p:txBody>
          <a:bodyPr/>
          <a:lstStyle/>
          <a:p>
            <a:r>
              <a:rPr lang="en-US" sz="1050" i="1" dirty="0"/>
              <a:t>Clinton E. Arnold, Zondervan Illustrated Bible Backgrounds Commentary: Hebrews to Revelation., vol. 4 (Grand Rapids, MI: Zondervan, 2002), 134.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8F85856-2A1F-42FB-A5AF-ED8EC956F5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5748865" cy="5521324"/>
          </a:xfrm>
        </p:spPr>
        <p:txBody>
          <a:bodyPr/>
          <a:lstStyle/>
          <a:p>
            <a:r>
              <a:rPr lang="en-US" dirty="0"/>
              <a:t>[Servant leadership] was not part of the traditional cultural teaching;</a:t>
            </a:r>
          </a:p>
          <a:p>
            <a:r>
              <a:rPr lang="en-US" dirty="0"/>
              <a:t>it might even shock the male readers to hear that they had a responsibility to serve those whom they had learned should serve them</a:t>
            </a:r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7115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A7317A-AE53-3024-7960-7FF4FC626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Ephesians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F59BCB5-07E7-B883-71D1-40B1E26941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Ephesians 5:22-6:9 = The </a:t>
            </a:r>
            <a:r>
              <a:rPr lang="en-US" i="1" dirty="0" err="1"/>
              <a:t>Haustafel</a:t>
            </a:r>
            <a:endParaRPr lang="en-US" dirty="0"/>
          </a:p>
          <a:p>
            <a:pPr marL="571500" indent="-571500">
              <a:buFontTx/>
              <a:buChar char="-"/>
            </a:pPr>
            <a:r>
              <a:rPr lang="en-US" dirty="0"/>
              <a:t>Some of these seem offensive to modern ears</a:t>
            </a:r>
          </a:p>
          <a:p>
            <a:pPr marL="571500" indent="-571500">
              <a:buFontTx/>
              <a:buChar char="-"/>
            </a:pPr>
            <a:r>
              <a:rPr lang="en-US" dirty="0"/>
              <a:t>But these were progressive for their day</a:t>
            </a:r>
          </a:p>
          <a:p>
            <a:pPr marL="971550" lvl="1" indent="-571500">
              <a:buFontTx/>
              <a:buChar char="-"/>
            </a:pPr>
            <a:r>
              <a:rPr lang="en-US" dirty="0"/>
              <a:t>Ancient writings only addressed the head of household</a:t>
            </a:r>
          </a:p>
          <a:p>
            <a:pPr marL="971550" lvl="1" indent="-571500">
              <a:buFontTx/>
              <a:buChar char="-"/>
            </a:pPr>
            <a:r>
              <a:rPr lang="en-US" dirty="0"/>
              <a:t>Esteems instead of deprecates the lower party</a:t>
            </a:r>
          </a:p>
          <a:p>
            <a:pPr marL="971550" lvl="1" indent="-571500">
              <a:buFontTx/>
              <a:buChar char="-"/>
            </a:pPr>
            <a:r>
              <a:rPr lang="en-US" dirty="0"/>
              <a:t>The NT passages teach servant leadership</a:t>
            </a:r>
          </a:p>
          <a:p>
            <a:pPr marL="971550" lvl="1" indent="-571500">
              <a:buFontTx/>
              <a:buChar char="-"/>
            </a:pPr>
            <a:r>
              <a:rPr lang="en-US" dirty="0"/>
              <a:t>These point to Christ as our motive and example</a:t>
            </a:r>
          </a:p>
        </p:txBody>
      </p:sp>
    </p:spTree>
    <p:extLst>
      <p:ext uri="{BB962C8B-B14F-4D97-AF65-F5344CB8AC3E}">
        <p14:creationId xmlns:p14="http://schemas.microsoft.com/office/powerpoint/2010/main" val="1347644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A7317A-AE53-3024-7960-7FF4FC626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Marriage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F59BCB5-07E7-B883-71D1-40B1E26941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of us are about to face the most difficult challenge of our lives: Building a successful family</a:t>
            </a:r>
          </a:p>
          <a:p>
            <a:r>
              <a:rPr lang="en-US" dirty="0"/>
              <a:t>Some of us grew up in homes that left us feeling cynical about marriage</a:t>
            </a:r>
          </a:p>
          <a:p>
            <a:r>
              <a:rPr lang="en-US" dirty="0"/>
              <a:t>But Scripture brings a message of hope.</a:t>
            </a:r>
          </a:p>
          <a:p>
            <a:r>
              <a:rPr lang="en-US" dirty="0"/>
              <a:t>Now is the time to start becoming the right kind of person</a:t>
            </a:r>
          </a:p>
          <a:p>
            <a:r>
              <a:rPr lang="en-US" dirty="0"/>
              <a:t>Marriage is hard but worth it!</a:t>
            </a:r>
          </a:p>
        </p:txBody>
      </p:sp>
    </p:spTree>
    <p:extLst>
      <p:ext uri="{BB962C8B-B14F-4D97-AF65-F5344CB8AC3E}">
        <p14:creationId xmlns:p14="http://schemas.microsoft.com/office/powerpoint/2010/main" val="2982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Ephesians 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21 </a:t>
            </a:r>
            <a:r>
              <a:rPr lang="en-US" dirty="0"/>
              <a:t>Submit to one another out of reverence for Christ.</a:t>
            </a:r>
          </a:p>
          <a:p>
            <a:r>
              <a:rPr lang="en-US" baseline="30000" dirty="0"/>
              <a:t>22 </a:t>
            </a:r>
            <a:r>
              <a:rPr lang="en-US" dirty="0"/>
              <a:t>For wives, this means </a:t>
            </a:r>
            <a:r>
              <a:rPr lang="en-US" u="sng" dirty="0"/>
              <a:t>submit</a:t>
            </a:r>
            <a:r>
              <a:rPr lang="en-US" dirty="0"/>
              <a:t> to your husbands </a:t>
            </a:r>
            <a:br>
              <a:rPr lang="en-US" dirty="0"/>
            </a:br>
            <a:r>
              <a:rPr lang="en-US" dirty="0"/>
              <a:t>as to the Lord.</a:t>
            </a:r>
          </a:p>
        </p:txBody>
      </p:sp>
    </p:spTree>
    <p:extLst>
      <p:ext uri="{BB962C8B-B14F-4D97-AF65-F5344CB8AC3E}">
        <p14:creationId xmlns:p14="http://schemas.microsoft.com/office/powerpoint/2010/main" val="93125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Ephesians 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21 </a:t>
            </a:r>
            <a:r>
              <a:rPr lang="en-US" dirty="0"/>
              <a:t>Submit to one another out of reverence for Christ.</a:t>
            </a:r>
          </a:p>
          <a:p>
            <a:r>
              <a:rPr lang="en-US" baseline="30000" dirty="0"/>
              <a:t>22 </a:t>
            </a:r>
            <a:r>
              <a:rPr lang="en-US" dirty="0"/>
              <a:t>For wives, this means </a:t>
            </a:r>
            <a:r>
              <a:rPr lang="en-US" u="sng" dirty="0"/>
              <a:t>submit</a:t>
            </a:r>
            <a:r>
              <a:rPr lang="en-US" dirty="0"/>
              <a:t> to your husbands </a:t>
            </a:r>
            <a:br>
              <a:rPr lang="en-US" dirty="0"/>
            </a:br>
            <a:r>
              <a:rPr lang="en-US" dirty="0"/>
              <a:t>as to the Lord.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7113EC3C-C3AE-F4EA-4C92-986467154DB4}"/>
              </a:ext>
            </a:extLst>
          </p:cNvPr>
          <p:cNvSpPr/>
          <p:nvPr/>
        </p:nvSpPr>
        <p:spPr bwMode="auto">
          <a:xfrm>
            <a:off x="508000" y="1943100"/>
            <a:ext cx="9144000" cy="3352800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no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Religious and secular cultures have been brutal toward women throughout history</a:t>
            </a:r>
          </a:p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415571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A7317A-AE53-3024-7960-7FF4FC626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Ephesians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F59BCB5-07E7-B883-71D1-40B1E26941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 u="sng" dirty="0"/>
              <a:t>Submit to one another</a:t>
            </a:r>
            <a:r>
              <a:rPr lang="en-US" dirty="0"/>
              <a:t> out of reverence for Christ”</a:t>
            </a:r>
            <a:br>
              <a:rPr lang="en-US" dirty="0"/>
            </a:br>
            <a:r>
              <a:rPr lang="en-US" sz="1800" i="1" dirty="0"/>
              <a:t>(Ephesians 5:21)</a:t>
            </a:r>
            <a:endParaRPr lang="en-US" i="1" dirty="0"/>
          </a:p>
          <a:p>
            <a:endParaRPr lang="en-US" dirty="0"/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49CBBA13-70E5-1A80-42A6-3B149086EA5A}"/>
              </a:ext>
            </a:extLst>
          </p:cNvPr>
          <p:cNvSpPr/>
          <p:nvPr/>
        </p:nvSpPr>
        <p:spPr bwMode="auto">
          <a:xfrm>
            <a:off x="1353014" y="3238500"/>
            <a:ext cx="7460786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Submit = “a readiness to renounce one’s own will for the sake of others, and to give precedence to others” </a:t>
            </a:r>
            <a:r>
              <a:rPr lang="en-US" sz="1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(TDNT)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658841"/>
      </p:ext>
    </p:extLst>
  </p:cSld>
  <p:clrMapOvr>
    <a:masterClrMapping/>
  </p:clrMapOvr>
  <p:transition spd="slow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Ephesians 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21 </a:t>
            </a:r>
            <a:r>
              <a:rPr lang="en-US" dirty="0"/>
              <a:t>Submit to one another out of reverence for Christ.</a:t>
            </a:r>
          </a:p>
          <a:p>
            <a:r>
              <a:rPr lang="en-US" baseline="30000" dirty="0"/>
              <a:t>22 </a:t>
            </a:r>
            <a:r>
              <a:rPr lang="en-US" dirty="0"/>
              <a:t>For wives, this means </a:t>
            </a:r>
            <a:r>
              <a:rPr lang="en-US" u="sng" dirty="0"/>
              <a:t>submit</a:t>
            </a:r>
            <a:r>
              <a:rPr lang="en-US" dirty="0"/>
              <a:t> to your husbands </a:t>
            </a:r>
            <a:br>
              <a:rPr lang="en-US" dirty="0"/>
            </a:br>
            <a:r>
              <a:rPr lang="en-US" dirty="0"/>
              <a:t>as to the Lord.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7113EC3C-C3AE-F4EA-4C92-986467154DB4}"/>
              </a:ext>
            </a:extLst>
          </p:cNvPr>
          <p:cNvSpPr/>
          <p:nvPr/>
        </p:nvSpPr>
        <p:spPr bwMode="auto">
          <a:xfrm>
            <a:off x="508000" y="1943100"/>
            <a:ext cx="9144000" cy="3333220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But what does Scripture teach about submission and leadership?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Not inequality </a:t>
            </a: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(Gal. 3:28)</a:t>
            </a:r>
            <a:endParaRPr lang="en-US" sz="32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Not women submit to all men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God is the ultimate authority </a:t>
            </a: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(Acts 5:29)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Emphasizes servant leadership (like Jesus)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(Eph. 5:25)</a:t>
            </a:r>
            <a:endParaRPr lang="en-US" sz="32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36103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Ephesians 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21 </a:t>
            </a:r>
            <a:r>
              <a:rPr lang="en-US" dirty="0"/>
              <a:t>Submit to one another out of reverence for Christ.</a:t>
            </a:r>
          </a:p>
          <a:p>
            <a:r>
              <a:rPr lang="en-US" baseline="30000" dirty="0"/>
              <a:t>22 </a:t>
            </a:r>
            <a:r>
              <a:rPr lang="en-US" dirty="0"/>
              <a:t>For wives, this means </a:t>
            </a:r>
            <a:r>
              <a:rPr lang="en-US" u="sng" dirty="0"/>
              <a:t>submit</a:t>
            </a:r>
            <a:r>
              <a:rPr lang="en-US" dirty="0"/>
              <a:t> to your husbands </a:t>
            </a:r>
            <a:br>
              <a:rPr lang="en-US" dirty="0"/>
            </a:br>
            <a:r>
              <a:rPr lang="en-US" dirty="0"/>
              <a:t>as to the Lord.</a:t>
            </a:r>
          </a:p>
        </p:txBody>
      </p:sp>
    </p:spTree>
    <p:extLst>
      <p:ext uri="{BB962C8B-B14F-4D97-AF65-F5344CB8AC3E}">
        <p14:creationId xmlns:p14="http://schemas.microsoft.com/office/powerpoint/2010/main" val="3149939459"/>
      </p:ext>
    </p:extLst>
  </p:cSld>
  <p:clrMapOvr>
    <a:masterClrMapping/>
  </p:clrMapOvr>
  <p:transition spd="slow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Ephesians 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21 </a:t>
            </a:r>
            <a:r>
              <a:rPr lang="en-US" dirty="0"/>
              <a:t>Submit to one another out of reverence for Christ.</a:t>
            </a:r>
          </a:p>
          <a:p>
            <a:r>
              <a:rPr lang="en-US" baseline="30000" dirty="0"/>
              <a:t>22 </a:t>
            </a:r>
            <a:r>
              <a:rPr lang="en-US" dirty="0"/>
              <a:t>For wives, this means submit to your husbands </a:t>
            </a:r>
            <a:br>
              <a:rPr lang="en-US" dirty="0"/>
            </a:br>
            <a:r>
              <a:rPr lang="en-US" dirty="0"/>
              <a:t>as to the Lord.</a:t>
            </a:r>
          </a:p>
          <a:p>
            <a:r>
              <a:rPr lang="en-US" baseline="30000" dirty="0"/>
              <a:t>25 </a:t>
            </a:r>
            <a:r>
              <a:rPr lang="en-US" dirty="0"/>
              <a:t>For husbands, this means love your wives, just as Christ loved the church. He gave up his life for her</a:t>
            </a:r>
          </a:p>
        </p:txBody>
      </p:sp>
    </p:spTree>
    <p:extLst>
      <p:ext uri="{BB962C8B-B14F-4D97-AF65-F5344CB8AC3E}">
        <p14:creationId xmlns:p14="http://schemas.microsoft.com/office/powerpoint/2010/main" val="4005391550"/>
      </p:ext>
    </p:extLst>
  </p:cSld>
  <p:clrMapOvr>
    <a:masterClrMapping/>
  </p:clrMapOvr>
  <p:transition spd="slow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Ephesians 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21 </a:t>
            </a:r>
            <a:r>
              <a:rPr lang="en-US" dirty="0"/>
              <a:t>Submit to one another out of reverence for Christ.</a:t>
            </a:r>
          </a:p>
          <a:p>
            <a:r>
              <a:rPr lang="en-US" baseline="30000" dirty="0"/>
              <a:t>22 </a:t>
            </a:r>
            <a:r>
              <a:rPr lang="en-US" dirty="0"/>
              <a:t>For wives, this means submit to your husbands </a:t>
            </a:r>
            <a:br>
              <a:rPr lang="en-US" dirty="0"/>
            </a:br>
            <a:r>
              <a:rPr lang="en-US" dirty="0"/>
              <a:t>as to the Lord.</a:t>
            </a:r>
          </a:p>
          <a:p>
            <a:r>
              <a:rPr lang="en-US" baseline="30000" dirty="0"/>
              <a:t>25 </a:t>
            </a:r>
            <a:r>
              <a:rPr lang="en-US" dirty="0"/>
              <a:t>For husbands, this means love your wives, just as Christ loved the church. He gave up his life for her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50DE0730-B682-B4EC-0708-77B6711ED95F}"/>
              </a:ext>
            </a:extLst>
          </p:cNvPr>
          <p:cNvSpPr/>
          <p:nvPr/>
        </p:nvSpPr>
        <p:spPr bwMode="auto">
          <a:xfrm>
            <a:off x="508000" y="3162300"/>
            <a:ext cx="9144000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Christ suffered and sacrificed his life for his bride (the church)</a:t>
            </a:r>
          </a:p>
          <a:p>
            <a:pPr marL="171450" indent="-171450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Do you think a wife would have trouble following this kind of husband?</a:t>
            </a:r>
            <a:endParaRPr lang="en-US" sz="32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48918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Ephesians 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21 </a:t>
            </a:r>
            <a:r>
              <a:rPr lang="en-US" dirty="0"/>
              <a:t>Submit to one another out of reverence for Christ.</a:t>
            </a:r>
          </a:p>
          <a:p>
            <a:r>
              <a:rPr lang="en-US" baseline="30000" dirty="0"/>
              <a:t>22 </a:t>
            </a:r>
            <a:r>
              <a:rPr lang="en-US" dirty="0"/>
              <a:t>For wives, this means submit to your husbands </a:t>
            </a:r>
            <a:br>
              <a:rPr lang="en-US" dirty="0"/>
            </a:br>
            <a:r>
              <a:rPr lang="en-US" u="sng" dirty="0"/>
              <a:t>as to the Lord</a:t>
            </a:r>
            <a:r>
              <a:rPr lang="en-US" dirty="0"/>
              <a:t>.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xmlns="" id="{D85F3FD0-2F16-2D5B-5E74-98AD102A2BEC}"/>
              </a:ext>
            </a:extLst>
          </p:cNvPr>
          <p:cNvSpPr/>
          <p:nvPr/>
        </p:nvSpPr>
        <p:spPr bwMode="auto">
          <a:xfrm>
            <a:off x="508000" y="3162300"/>
            <a:ext cx="9144000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“as to the Lord”</a:t>
            </a:r>
          </a:p>
          <a:p>
            <a:pPr marL="171450" indent="-171450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You’ve already learned how to submit to Christ, so view this as part of that</a:t>
            </a:r>
          </a:p>
        </p:txBody>
      </p:sp>
    </p:spTree>
    <p:extLst>
      <p:ext uri="{BB962C8B-B14F-4D97-AF65-F5344CB8AC3E}">
        <p14:creationId xmlns:p14="http://schemas.microsoft.com/office/powerpoint/2010/main" val="92937580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Ephesians 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23 </a:t>
            </a:r>
            <a:r>
              <a:rPr lang="en-US" dirty="0"/>
              <a:t>For a husband is the head of his wife </a:t>
            </a:r>
            <a:br>
              <a:rPr lang="en-US" dirty="0"/>
            </a:br>
            <a:r>
              <a:rPr lang="en-US" dirty="0"/>
              <a:t>as Christ is the head of the church.</a:t>
            </a:r>
          </a:p>
          <a:p>
            <a:r>
              <a:rPr lang="en-US" dirty="0"/>
              <a:t>	He is the Savior of his body, the church.</a:t>
            </a:r>
          </a:p>
          <a:p>
            <a:r>
              <a:rPr lang="en-US" baseline="30000" dirty="0"/>
              <a:t>24 </a:t>
            </a:r>
            <a:r>
              <a:rPr lang="en-US" dirty="0"/>
              <a:t>As the church submits to Christ, so you wives should submit to your husbands in everything.</a:t>
            </a:r>
          </a:p>
        </p:txBody>
      </p:sp>
    </p:spTree>
    <p:extLst>
      <p:ext uri="{BB962C8B-B14F-4D97-AF65-F5344CB8AC3E}">
        <p14:creationId xmlns:p14="http://schemas.microsoft.com/office/powerpoint/2010/main" val="208234589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Ephesians 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23 </a:t>
            </a:r>
            <a:r>
              <a:rPr lang="en-US" dirty="0"/>
              <a:t>For a husband is the head of his wife </a:t>
            </a:r>
            <a:br>
              <a:rPr lang="en-US" dirty="0"/>
            </a:br>
            <a:r>
              <a:rPr lang="en-US" dirty="0"/>
              <a:t>as Christ is the head of the church.</a:t>
            </a:r>
          </a:p>
          <a:p>
            <a:r>
              <a:rPr lang="en-US" dirty="0"/>
              <a:t>	He is the Savior of his body, the church.</a:t>
            </a:r>
          </a:p>
          <a:p>
            <a:r>
              <a:rPr lang="en-US" baseline="30000" dirty="0"/>
              <a:t>24 </a:t>
            </a:r>
            <a:r>
              <a:rPr lang="en-US" dirty="0"/>
              <a:t>As the church submits to Christ, so you wives should submit to your husbands in everything.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CC17CDDC-6A54-4C0C-B772-1453BD6E85CD}"/>
              </a:ext>
            </a:extLst>
          </p:cNvPr>
          <p:cNvSpPr/>
          <p:nvPr/>
        </p:nvSpPr>
        <p:spPr bwMode="auto">
          <a:xfrm>
            <a:off x="584200" y="2980575"/>
            <a:ext cx="8991600" cy="2585323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“the head” = the leader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Most decisions in marriage should be made together</a:t>
            </a:r>
          </a:p>
          <a:p>
            <a:pPr marL="171450" indent="-171450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What if the couple can’t agree?</a:t>
            </a:r>
          </a:p>
          <a:p>
            <a:pPr marL="171450" indent="-171450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husband is the tiebreaker</a:t>
            </a:r>
            <a:endParaRPr lang="en-US" sz="32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27558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B5035B-1A79-E3EF-FD88-06F43C206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4661" y="5143500"/>
            <a:ext cx="3317171" cy="482314"/>
          </a:xfrm>
        </p:spPr>
        <p:txBody>
          <a:bodyPr/>
          <a:lstStyle/>
          <a:p>
            <a:r>
              <a:rPr lang="en-US" sz="1200" i="1" dirty="0"/>
              <a:t>Timothy Keller, The Meaning of Marriage, </a:t>
            </a:r>
            <a:br>
              <a:rPr lang="en-US" sz="1200" i="1" dirty="0"/>
            </a:br>
            <a:r>
              <a:rPr lang="en-US" sz="1200" i="1" dirty="0"/>
              <a:t>Appendix: Decision Making and Gender Roles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A17886A-2A40-3C2C-BFB9-9D4F491072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6434665" cy="5521324"/>
          </a:xfrm>
        </p:spPr>
        <p:txBody>
          <a:bodyPr/>
          <a:lstStyle/>
          <a:p>
            <a:r>
              <a:rPr lang="en-US" dirty="0"/>
              <a:t>Some men, unaware or unwilling to assume their servant-leader roles, believe that simply being male brings entitlement with it…</a:t>
            </a:r>
          </a:p>
          <a:p>
            <a:r>
              <a:rPr lang="en-US" dirty="0"/>
              <a:t> And women, often the victims of such mistaken understanding, want no part of any teaching that would demote them to inferior status.</a:t>
            </a:r>
          </a:p>
        </p:txBody>
      </p:sp>
    </p:spTree>
    <p:extLst>
      <p:ext uri="{BB962C8B-B14F-4D97-AF65-F5344CB8AC3E}">
        <p14:creationId xmlns:p14="http://schemas.microsoft.com/office/powerpoint/2010/main" val="104339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B5035B-1A79-E3EF-FD88-06F43C206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4661" y="5143500"/>
            <a:ext cx="3317171" cy="482314"/>
          </a:xfrm>
        </p:spPr>
        <p:txBody>
          <a:bodyPr/>
          <a:lstStyle/>
          <a:p>
            <a:r>
              <a:rPr lang="en-US" sz="1200" i="1" dirty="0"/>
              <a:t>Timothy Keller, The Meaning of Marriage, </a:t>
            </a:r>
            <a:br>
              <a:rPr lang="en-US" sz="1200" i="1" dirty="0"/>
            </a:br>
            <a:r>
              <a:rPr lang="en-US" sz="1200" i="1" dirty="0"/>
              <a:t>Appendix: Decision Making and Gender Roles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A17886A-2A40-3C2C-BFB9-9D4F491072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6434665" cy="5521324"/>
          </a:xfrm>
        </p:spPr>
        <p:txBody>
          <a:bodyPr/>
          <a:lstStyle/>
          <a:p>
            <a:r>
              <a:rPr lang="en-US" dirty="0"/>
              <a:t>But in a marriage, where there are only two “votes,” how can a stalemate be broken without someone having to give way?</a:t>
            </a:r>
          </a:p>
          <a:p>
            <a:r>
              <a:rPr lang="en-US" dirty="0"/>
              <a:t>In the vast majority of cases, the stalemate is broken because each will try to give the other his or her pleasure… </a:t>
            </a:r>
          </a:p>
        </p:txBody>
      </p:sp>
    </p:spTree>
    <p:extLst>
      <p:ext uri="{BB962C8B-B14F-4D97-AF65-F5344CB8AC3E}">
        <p14:creationId xmlns:p14="http://schemas.microsoft.com/office/powerpoint/2010/main" val="108628620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B5035B-1A79-E3EF-FD88-06F43C206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4661" y="5143500"/>
            <a:ext cx="3317171" cy="482314"/>
          </a:xfrm>
        </p:spPr>
        <p:txBody>
          <a:bodyPr/>
          <a:lstStyle/>
          <a:p>
            <a:r>
              <a:rPr lang="en-US" sz="1200" i="1" dirty="0"/>
              <a:t>Timothy Keller, The Meaning of Marriage, </a:t>
            </a:r>
            <a:br>
              <a:rPr lang="en-US" sz="1200" i="1" dirty="0"/>
            </a:br>
            <a:r>
              <a:rPr lang="en-US" sz="1200" i="1" dirty="0"/>
              <a:t>Appendix: Decision Making and Gender Roles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A17886A-2A40-3C2C-BFB9-9D4F491072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6434665" cy="5521324"/>
          </a:xfrm>
        </p:spPr>
        <p:txBody>
          <a:bodyPr/>
          <a:lstStyle/>
          <a:p>
            <a:r>
              <a:rPr lang="en-US" dirty="0"/>
              <a:t>[Later, Kathy tells the story of Tim’s call to move to NYC to plant a church]</a:t>
            </a:r>
          </a:p>
          <a:p>
            <a:r>
              <a:rPr lang="en-US" dirty="0"/>
              <a:t>It was clear to me that Tim wanted to take the call, but I had serious doubts that it was the right choice.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04945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A7317A-AE53-3024-7960-7FF4FC626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Ephesians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F59BCB5-07E7-B883-71D1-40B1E26941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 u="sng" dirty="0"/>
              <a:t>Submit to one another</a:t>
            </a:r>
            <a:r>
              <a:rPr lang="en-US" dirty="0"/>
              <a:t> out of reverence for Christ”</a:t>
            </a:r>
            <a:br>
              <a:rPr lang="en-US" dirty="0"/>
            </a:br>
            <a:r>
              <a:rPr lang="en-US" sz="1800" i="1" dirty="0"/>
              <a:t>(Ephesians 5:21)</a:t>
            </a:r>
            <a:endParaRPr lang="en-US" i="1" dirty="0"/>
          </a:p>
          <a:p>
            <a:r>
              <a:rPr lang="en-US" dirty="0"/>
              <a:t>“</a:t>
            </a:r>
            <a:r>
              <a:rPr lang="en-US" u="sng" dirty="0"/>
              <a:t>Walk in the way of love</a:t>
            </a:r>
            <a:r>
              <a:rPr lang="en-US" dirty="0"/>
              <a:t>, just as Christ loved us and gave himself up for us” </a:t>
            </a:r>
            <a:r>
              <a:rPr lang="en-US" sz="1800" i="1" dirty="0"/>
              <a:t>(Ephesians 5:2)</a:t>
            </a:r>
            <a:endParaRPr lang="en-US" i="1" dirty="0"/>
          </a:p>
          <a:p>
            <a:endParaRPr lang="en-US" dirty="0"/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49CBBA13-70E5-1A80-42A6-3B149086EA5A}"/>
              </a:ext>
            </a:extLst>
          </p:cNvPr>
          <p:cNvSpPr/>
          <p:nvPr/>
        </p:nvSpPr>
        <p:spPr bwMode="auto">
          <a:xfrm>
            <a:off x="1353014" y="3238500"/>
            <a:ext cx="7460786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God calls all Christians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 submit to one another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and to love one another!</a:t>
            </a:r>
          </a:p>
        </p:txBody>
      </p:sp>
    </p:spTree>
    <p:extLst>
      <p:ext uri="{BB962C8B-B14F-4D97-AF65-F5344CB8AC3E}">
        <p14:creationId xmlns:p14="http://schemas.microsoft.com/office/powerpoint/2010/main" val="416137871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B5035B-1A79-E3EF-FD88-06F43C206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4661" y="5143500"/>
            <a:ext cx="3317171" cy="482314"/>
          </a:xfrm>
        </p:spPr>
        <p:txBody>
          <a:bodyPr/>
          <a:lstStyle/>
          <a:p>
            <a:r>
              <a:rPr lang="en-US" sz="1200" i="1" dirty="0"/>
              <a:t>Timothy Keller, The Meaning of Marriage, </a:t>
            </a:r>
            <a:br>
              <a:rPr lang="en-US" sz="1200" i="1" dirty="0"/>
            </a:br>
            <a:r>
              <a:rPr lang="en-US" sz="1200" i="1" dirty="0"/>
              <a:t>Appendix: Decision Making and Gender Roles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A17886A-2A40-3C2C-BFB9-9D4F491072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6434665" cy="5521324"/>
          </a:xfrm>
        </p:spPr>
        <p:txBody>
          <a:bodyPr/>
          <a:lstStyle/>
          <a:p>
            <a:r>
              <a:rPr lang="en-US" dirty="0"/>
              <a:t>I expressed my strong doubts to Tim, who responded, “Well, if you don’t want to go, then we won’t go.”</a:t>
            </a:r>
          </a:p>
          <a:p>
            <a:r>
              <a:rPr lang="en-US" dirty="0"/>
              <a:t>However, I replied, </a:t>
            </a:r>
            <a:br>
              <a:rPr lang="en-US" dirty="0"/>
            </a:br>
            <a:r>
              <a:rPr lang="en-US" dirty="0"/>
              <a:t>“Oh, no, you don’t! </a:t>
            </a:r>
          </a:p>
          <a:p>
            <a:r>
              <a:rPr lang="en-US" dirty="0"/>
              <a:t>You aren’t putting this decision on me. That’s abdication.</a:t>
            </a:r>
          </a:p>
        </p:txBody>
      </p:sp>
    </p:spTree>
    <p:extLst>
      <p:ext uri="{BB962C8B-B14F-4D97-AF65-F5344CB8AC3E}">
        <p14:creationId xmlns:p14="http://schemas.microsoft.com/office/powerpoint/2010/main" val="307258201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B5035B-1A79-E3EF-FD88-06F43C206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4661" y="5143500"/>
            <a:ext cx="3317171" cy="482314"/>
          </a:xfrm>
        </p:spPr>
        <p:txBody>
          <a:bodyPr/>
          <a:lstStyle/>
          <a:p>
            <a:r>
              <a:rPr lang="en-US" sz="1200" i="1" dirty="0"/>
              <a:t>Timothy Keller, The Meaning of Marriage, </a:t>
            </a:r>
            <a:br>
              <a:rPr lang="en-US" sz="1200" i="1" dirty="0"/>
            </a:br>
            <a:r>
              <a:rPr lang="en-US" sz="1200" i="1" dirty="0"/>
              <a:t>Appendix: Decision Making and Gender Roles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A17886A-2A40-3C2C-BFB9-9D4F491072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6434665" cy="5521324"/>
          </a:xfrm>
        </p:spPr>
        <p:txBody>
          <a:bodyPr/>
          <a:lstStyle/>
          <a:p>
            <a:r>
              <a:rPr lang="en-US" dirty="0"/>
              <a:t>If you think this is the right thing to do, then exercise your leadership and make the choice.</a:t>
            </a:r>
          </a:p>
          <a:p>
            <a:r>
              <a:rPr lang="en-US" dirty="0"/>
              <a:t>It’s your job to break this logjam.</a:t>
            </a:r>
          </a:p>
          <a:p>
            <a:r>
              <a:rPr lang="en-US" dirty="0"/>
              <a:t>It’s my job to wrestle with God until I can joyfully support your call.”</a:t>
            </a:r>
          </a:p>
        </p:txBody>
      </p:sp>
    </p:spTree>
    <p:extLst>
      <p:ext uri="{BB962C8B-B14F-4D97-AF65-F5344CB8AC3E}">
        <p14:creationId xmlns:p14="http://schemas.microsoft.com/office/powerpoint/2010/main" val="42309758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B5035B-1A79-E3EF-FD88-06F43C206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4661" y="5143500"/>
            <a:ext cx="3317171" cy="482314"/>
          </a:xfrm>
        </p:spPr>
        <p:txBody>
          <a:bodyPr/>
          <a:lstStyle/>
          <a:p>
            <a:r>
              <a:rPr lang="en-US" sz="1200" i="1" dirty="0"/>
              <a:t>Timothy Keller, The Meaning of Marriage, </a:t>
            </a:r>
            <a:br>
              <a:rPr lang="en-US" sz="1200" i="1" dirty="0"/>
            </a:br>
            <a:r>
              <a:rPr lang="en-US" sz="1200" i="1" dirty="0"/>
              <a:t>Appendix: Decision Making and Gender Roles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A17886A-2A40-3C2C-BFB9-9D4F491072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6434665" cy="5521324"/>
          </a:xfrm>
        </p:spPr>
        <p:txBody>
          <a:bodyPr/>
          <a:lstStyle/>
          <a:p>
            <a:r>
              <a:rPr lang="en-US" dirty="0"/>
              <a:t>Tim made the decision to come to New York City…</a:t>
            </a:r>
          </a:p>
          <a:p>
            <a:r>
              <a:rPr lang="en-US" dirty="0"/>
              <a:t>The whole family, my sons included, consider it one of the most truly “manly” things he ever did, </a:t>
            </a:r>
          </a:p>
          <a:p>
            <a:r>
              <a:rPr lang="en-US" dirty="0"/>
              <a:t>because he was quite scared, but he felt a call from God…</a:t>
            </a:r>
          </a:p>
        </p:txBody>
      </p:sp>
    </p:spTree>
    <p:extLst>
      <p:ext uri="{BB962C8B-B14F-4D97-AF65-F5344CB8AC3E}">
        <p14:creationId xmlns:p14="http://schemas.microsoft.com/office/powerpoint/2010/main" val="13231978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B5035B-1A79-E3EF-FD88-06F43C206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4661" y="5143500"/>
            <a:ext cx="3317171" cy="482314"/>
          </a:xfrm>
        </p:spPr>
        <p:txBody>
          <a:bodyPr/>
          <a:lstStyle/>
          <a:p>
            <a:r>
              <a:rPr lang="en-US" sz="1200" i="1" dirty="0"/>
              <a:t>Timothy Keller, The Meaning of Marriage, </a:t>
            </a:r>
            <a:br>
              <a:rPr lang="en-US" sz="1200" i="1" dirty="0"/>
            </a:br>
            <a:r>
              <a:rPr lang="en-US" sz="1200" i="1" dirty="0"/>
              <a:t>Appendix: Decision Making and Gender Roles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A17886A-2A40-3C2C-BFB9-9D4F491072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6434665" cy="5521324"/>
          </a:xfrm>
        </p:spPr>
        <p:txBody>
          <a:bodyPr/>
          <a:lstStyle/>
          <a:p>
            <a:r>
              <a:rPr lang="en-US" dirty="0"/>
              <a:t>Why should the woman submit at times like these? </a:t>
            </a:r>
          </a:p>
          <a:p>
            <a:r>
              <a:rPr lang="en-US" dirty="0"/>
              <a:t>We must reject the “traditionalist” answer—namely, that “women are not decisive enough.”</a:t>
            </a:r>
          </a:p>
          <a:p>
            <a:r>
              <a:rPr lang="en-US" dirty="0"/>
              <a:t>The fact is that many wives are more decisive than their husbands.</a:t>
            </a:r>
          </a:p>
        </p:txBody>
      </p:sp>
    </p:spTree>
    <p:extLst>
      <p:ext uri="{BB962C8B-B14F-4D97-AF65-F5344CB8AC3E}">
        <p14:creationId xmlns:p14="http://schemas.microsoft.com/office/powerpoint/2010/main" val="115532935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B5035B-1A79-E3EF-FD88-06F43C206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4661" y="5143500"/>
            <a:ext cx="3317171" cy="482314"/>
          </a:xfrm>
        </p:spPr>
        <p:txBody>
          <a:bodyPr/>
          <a:lstStyle/>
          <a:p>
            <a:r>
              <a:rPr lang="en-US" sz="1200" i="1" dirty="0"/>
              <a:t>Timothy Keller, The Meaning of Marriage, </a:t>
            </a:r>
            <a:br>
              <a:rPr lang="en-US" sz="1200" i="1" dirty="0"/>
            </a:br>
            <a:r>
              <a:rPr lang="en-US" sz="1200" i="1" dirty="0"/>
              <a:t>Appendix: Decision Making and Gender Roles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A17886A-2A40-3C2C-BFB9-9D4F491072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6434665" cy="5521324"/>
          </a:xfrm>
        </p:spPr>
        <p:txBody>
          <a:bodyPr/>
          <a:lstStyle/>
          <a:p>
            <a:r>
              <a:rPr lang="en-US" dirty="0"/>
              <a:t>So why are women called to this position?</a:t>
            </a:r>
          </a:p>
          <a:p>
            <a:r>
              <a:rPr lang="en-US" dirty="0"/>
              <a:t>As I said, the answer to that question is another question:</a:t>
            </a:r>
          </a:p>
          <a:p>
            <a:r>
              <a:rPr lang="en-US" dirty="0"/>
              <a:t>“Why did Christ become the one to give up the authority to the Father?”</a:t>
            </a:r>
          </a:p>
          <a:p>
            <a:r>
              <a:rPr lang="en-US" dirty="0"/>
              <a:t>We don’t know, but it is a mark of his greatness, not his indecisiveness!</a:t>
            </a:r>
          </a:p>
        </p:txBody>
      </p:sp>
    </p:spTree>
    <p:extLst>
      <p:ext uri="{BB962C8B-B14F-4D97-AF65-F5344CB8AC3E}">
        <p14:creationId xmlns:p14="http://schemas.microsoft.com/office/powerpoint/2010/main" val="150037469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Ephesians 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25 </a:t>
            </a:r>
            <a:r>
              <a:rPr lang="en-US" dirty="0"/>
              <a:t>For husbands, this means love your wives, just as Christ loved the church. He gave up his life for her</a:t>
            </a:r>
          </a:p>
          <a:p>
            <a:r>
              <a:rPr lang="en-US" baseline="30000" dirty="0"/>
              <a:t>26 </a:t>
            </a:r>
            <a:r>
              <a:rPr lang="en-US" dirty="0"/>
              <a:t>to make her holy and clean, washed by the cleansing of God’s word.</a:t>
            </a:r>
          </a:p>
          <a:p>
            <a:r>
              <a:rPr lang="en-US" baseline="30000" dirty="0"/>
              <a:t>27 </a:t>
            </a:r>
            <a:r>
              <a:rPr lang="en-US" dirty="0"/>
              <a:t>He did this to present her to himself </a:t>
            </a:r>
            <a:br>
              <a:rPr lang="en-US" dirty="0"/>
            </a:br>
            <a:r>
              <a:rPr lang="en-US" dirty="0"/>
              <a:t>in all her glory without a spot or wrinkle or any other blemish.</a:t>
            </a:r>
          </a:p>
          <a:p>
            <a:r>
              <a:rPr lang="en-US" dirty="0"/>
              <a:t>	Instead, she will be distinct and without fault.</a:t>
            </a:r>
          </a:p>
        </p:txBody>
      </p:sp>
    </p:spTree>
    <p:extLst>
      <p:ext uri="{BB962C8B-B14F-4D97-AF65-F5344CB8AC3E}">
        <p14:creationId xmlns:p14="http://schemas.microsoft.com/office/powerpoint/2010/main" val="171108558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Ephesians 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28 </a:t>
            </a:r>
            <a:r>
              <a:rPr lang="en-US" dirty="0"/>
              <a:t>In the same way, </a:t>
            </a:r>
            <a:br>
              <a:rPr lang="en-US" dirty="0"/>
            </a:br>
            <a:r>
              <a:rPr lang="en-US" dirty="0"/>
              <a:t>husbands ought to love their wives </a:t>
            </a:r>
            <a:br>
              <a:rPr lang="en-US" dirty="0"/>
            </a:br>
            <a:r>
              <a:rPr lang="en-US" dirty="0"/>
              <a:t>as they love their own bodies.</a:t>
            </a:r>
          </a:p>
          <a:p>
            <a:r>
              <a:rPr lang="en-US" dirty="0"/>
              <a:t>	For a man who loves his wife </a:t>
            </a:r>
            <a:br>
              <a:rPr lang="en-US" dirty="0"/>
            </a:br>
            <a:r>
              <a:rPr lang="en-US" dirty="0"/>
              <a:t>actually shows love for himself.</a:t>
            </a:r>
          </a:p>
          <a:p>
            <a:r>
              <a:rPr lang="en-US" baseline="30000" dirty="0"/>
              <a:t>29 </a:t>
            </a:r>
            <a:r>
              <a:rPr lang="en-US" dirty="0"/>
              <a:t>No one hates his own body but feeds and cares for it, just as Christ cares for the church.</a:t>
            </a:r>
          </a:p>
          <a:p>
            <a:r>
              <a:rPr lang="en-US" baseline="30000" dirty="0"/>
              <a:t>30 </a:t>
            </a:r>
            <a:r>
              <a:rPr lang="en-US" dirty="0"/>
              <a:t>And we are members of his body.</a:t>
            </a:r>
          </a:p>
        </p:txBody>
      </p:sp>
    </p:spTree>
    <p:extLst>
      <p:ext uri="{BB962C8B-B14F-4D97-AF65-F5344CB8AC3E}">
        <p14:creationId xmlns:p14="http://schemas.microsoft.com/office/powerpoint/2010/main" val="252597896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Ephesians 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31 </a:t>
            </a:r>
            <a:r>
              <a:rPr lang="en-US" dirty="0"/>
              <a:t>As the Scriptures say, </a:t>
            </a:r>
            <a:br>
              <a:rPr lang="en-US" dirty="0"/>
            </a:br>
            <a:r>
              <a:rPr lang="en-US" dirty="0"/>
              <a:t>“A man leaves his father and mother </a:t>
            </a:r>
            <a:br>
              <a:rPr lang="en-US" dirty="0"/>
            </a:br>
            <a:r>
              <a:rPr lang="en-US" dirty="0"/>
              <a:t>and is joined to his wife, </a:t>
            </a:r>
            <a:br>
              <a:rPr lang="en-US" dirty="0"/>
            </a:br>
            <a:r>
              <a:rPr lang="en-US" dirty="0"/>
              <a:t>and the two are united into one.”</a:t>
            </a:r>
          </a:p>
          <a:p>
            <a:r>
              <a:rPr lang="en-US" baseline="30000" dirty="0"/>
              <a:t>32 </a:t>
            </a:r>
            <a:r>
              <a:rPr lang="en-US" dirty="0"/>
              <a:t>This is a great mystery, but it is an illustration of the way Christ and the church are one.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20026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Ephesians 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33 </a:t>
            </a:r>
            <a:r>
              <a:rPr lang="en-US" dirty="0"/>
              <a:t>So again I say, </a:t>
            </a:r>
            <a:br>
              <a:rPr lang="en-US" dirty="0"/>
            </a:br>
            <a:r>
              <a:rPr lang="en-US" dirty="0"/>
              <a:t>each man must love his wife as he loves himself, and the wife must respect her husband.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38B5338E-A3CA-DF63-699E-AC0C50D8DD25}"/>
              </a:ext>
            </a:extLst>
          </p:cNvPr>
          <p:cNvSpPr/>
          <p:nvPr/>
        </p:nvSpPr>
        <p:spPr bwMode="auto">
          <a:xfrm>
            <a:off x="584200" y="2435192"/>
            <a:ext cx="8991600" cy="2585323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 marriage, God places a different emphasis on each spouse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wife: respect/submission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husband: love</a:t>
            </a:r>
          </a:p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Could this speak to our deeper needs?</a:t>
            </a:r>
          </a:p>
        </p:txBody>
      </p:sp>
    </p:spTree>
    <p:extLst>
      <p:ext uri="{BB962C8B-B14F-4D97-AF65-F5344CB8AC3E}">
        <p14:creationId xmlns:p14="http://schemas.microsoft.com/office/powerpoint/2010/main" val="279644329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B5035B-1A79-E3EF-FD88-06F43C206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4661" y="5143500"/>
            <a:ext cx="3317171" cy="482314"/>
          </a:xfrm>
        </p:spPr>
        <p:txBody>
          <a:bodyPr/>
          <a:lstStyle/>
          <a:p>
            <a:r>
              <a:rPr lang="en-US" sz="1400" i="1" dirty="0" err="1"/>
              <a:t>Eggerichs</a:t>
            </a:r>
            <a:r>
              <a:rPr lang="en-US" sz="1400" i="1" dirty="0"/>
              <a:t> , Love and Respect, p. 49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A17886A-2A40-3C2C-BFB9-9D4F4910727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In one national study, four hundred men were given a choice between going through two different negative experiences…</a:t>
            </a:r>
          </a:p>
          <a:p>
            <a:r>
              <a:rPr lang="en-US" dirty="0"/>
              <a:t>a) To be left alone and unloved in the world</a:t>
            </a:r>
          </a:p>
          <a:p>
            <a:r>
              <a:rPr lang="en-US" dirty="0"/>
              <a:t>b) To feel inadequate and disrespected by everyone</a:t>
            </a:r>
          </a:p>
          <a:p>
            <a:endParaRPr lang="en-US" dirty="0"/>
          </a:p>
        </p:txBody>
      </p:sp>
      <p:sp>
        <p:nvSpPr>
          <p:cNvPr id="10" name="Rounded Rectangle 6">
            <a:extLst>
              <a:ext uri="{FF2B5EF4-FFF2-40B4-BE49-F238E27FC236}">
                <a16:creationId xmlns:a16="http://schemas.microsoft.com/office/drawing/2014/main" xmlns="" id="{107FF4D2-DE48-7BE1-D66C-7819B788BE1F}"/>
              </a:ext>
            </a:extLst>
          </p:cNvPr>
          <p:cNvSpPr/>
          <p:nvPr/>
        </p:nvSpPr>
        <p:spPr bwMode="auto">
          <a:xfrm>
            <a:off x="5315831" y="2867025"/>
            <a:ext cx="1066800" cy="59093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74%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A7317A-AE53-3024-7960-7FF4FC626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Ephesians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F59BCB5-07E7-B883-71D1-40B1E26941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“Submit to one another </a:t>
            </a:r>
            <a:r>
              <a:rPr lang="en-US" u="sng" dirty="0"/>
              <a:t>out of reverence for Christ</a:t>
            </a:r>
            <a:r>
              <a:rPr lang="en-US" dirty="0"/>
              <a:t>”</a:t>
            </a:r>
            <a:br>
              <a:rPr lang="en-US" dirty="0"/>
            </a:br>
            <a:r>
              <a:rPr lang="en-US" sz="1800" i="1" dirty="0"/>
              <a:t>(Ephesians 5:21)</a:t>
            </a:r>
            <a:endParaRPr lang="en-US" i="1" dirty="0"/>
          </a:p>
          <a:p>
            <a:r>
              <a:rPr lang="en-US" dirty="0"/>
              <a:t>“Walk in the way of love, </a:t>
            </a:r>
            <a:r>
              <a:rPr lang="en-US" u="sng" dirty="0"/>
              <a:t>just as Christ loved us</a:t>
            </a:r>
            <a:r>
              <a:rPr lang="en-US" dirty="0"/>
              <a:t> and gave himself up for us” </a:t>
            </a:r>
            <a:r>
              <a:rPr lang="en-US" sz="1800" i="1" dirty="0"/>
              <a:t>(Ephesians 5:2)</a:t>
            </a:r>
            <a:endParaRPr lang="en-US" i="1" dirty="0"/>
          </a:p>
          <a:p>
            <a:endParaRPr lang="en-US" dirty="0"/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49CBBA13-70E5-1A80-42A6-3B149086EA5A}"/>
              </a:ext>
            </a:extLst>
          </p:cNvPr>
          <p:cNvSpPr/>
          <p:nvPr/>
        </p:nvSpPr>
        <p:spPr bwMode="auto">
          <a:xfrm>
            <a:off x="1346200" y="3238500"/>
            <a:ext cx="7474414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Jesus transforms our relationships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 set the high bar for love </a:t>
            </a:r>
            <a:r>
              <a:rPr lang="en-US" sz="14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(John 15:13; Rom 5:8)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 set the low bar for submission</a:t>
            </a:r>
          </a:p>
        </p:txBody>
      </p:sp>
    </p:spTree>
    <p:extLst>
      <p:ext uri="{BB962C8B-B14F-4D97-AF65-F5344CB8AC3E}">
        <p14:creationId xmlns:p14="http://schemas.microsoft.com/office/powerpoint/2010/main" val="229647943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B5035B-1A79-E3EF-FD88-06F43C206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4661" y="5143500"/>
            <a:ext cx="3317171" cy="482314"/>
          </a:xfrm>
        </p:spPr>
        <p:txBody>
          <a:bodyPr/>
          <a:lstStyle/>
          <a:p>
            <a:r>
              <a:rPr lang="en-US" sz="1400" i="1" dirty="0" err="1"/>
              <a:t>Eggerichs</a:t>
            </a:r>
            <a:r>
              <a:rPr lang="en-US" sz="1400" i="1" dirty="0"/>
              <a:t> , Love and Respect, p. 49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A17886A-2A40-3C2C-BFB9-9D4F4910727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[Another survey of men] </a:t>
            </a:r>
            <a:br>
              <a:rPr lang="en-US" dirty="0"/>
            </a:br>
            <a:r>
              <a:rPr lang="en-US" dirty="0"/>
              <a:t>“In the middle of a conflict with my wife/significant other, I am more likely to be feeling:”</a:t>
            </a:r>
          </a:p>
          <a:p>
            <a:r>
              <a:rPr lang="en-US" dirty="0"/>
              <a:t>a) That my wife/S.O. doesn’t respect me right now </a:t>
            </a:r>
          </a:p>
          <a:p>
            <a:r>
              <a:rPr lang="en-US" dirty="0"/>
              <a:t>b) That my wife/S.O. doesn’t love me right now</a:t>
            </a:r>
          </a:p>
        </p:txBody>
      </p:sp>
      <p:sp>
        <p:nvSpPr>
          <p:cNvPr id="10" name="Rounded Rectangle 6">
            <a:extLst>
              <a:ext uri="{FF2B5EF4-FFF2-40B4-BE49-F238E27FC236}">
                <a16:creationId xmlns:a16="http://schemas.microsoft.com/office/drawing/2014/main" xmlns="" id="{107FF4D2-DE48-7BE1-D66C-7819B788BE1F}"/>
              </a:ext>
            </a:extLst>
          </p:cNvPr>
          <p:cNvSpPr/>
          <p:nvPr/>
        </p:nvSpPr>
        <p:spPr bwMode="auto">
          <a:xfrm>
            <a:off x="5537200" y="3162300"/>
            <a:ext cx="1066800" cy="59093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82%</a:t>
            </a:r>
          </a:p>
        </p:txBody>
      </p:sp>
    </p:spTree>
    <p:extLst>
      <p:ext uri="{BB962C8B-B14F-4D97-AF65-F5344CB8AC3E}">
        <p14:creationId xmlns:p14="http://schemas.microsoft.com/office/powerpoint/2010/main" val="163490293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B5035B-1A79-E3EF-FD88-06F43C206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4661" y="5143500"/>
            <a:ext cx="3317171" cy="482314"/>
          </a:xfrm>
        </p:spPr>
        <p:txBody>
          <a:bodyPr/>
          <a:lstStyle/>
          <a:p>
            <a:r>
              <a:rPr lang="en-US" sz="1400" i="1" dirty="0" err="1"/>
              <a:t>Eggerichs</a:t>
            </a:r>
            <a:r>
              <a:rPr lang="en-US" sz="1400" i="1" dirty="0"/>
              <a:t> , Love and Respect, p. 49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A17886A-2A40-3C2C-BFB9-9D4F4910727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Respect does something to the soul of a man.</a:t>
            </a:r>
          </a:p>
          <a:p>
            <a:r>
              <a:rPr lang="en-US" dirty="0"/>
              <a:t>God made him that way.</a:t>
            </a:r>
          </a:p>
        </p:txBody>
      </p:sp>
    </p:spTree>
    <p:extLst>
      <p:ext uri="{BB962C8B-B14F-4D97-AF65-F5344CB8AC3E}">
        <p14:creationId xmlns:p14="http://schemas.microsoft.com/office/powerpoint/2010/main" val="383060505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Ephesians 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33 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 again I say, 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each man must </a:t>
            </a:r>
            <a:r>
              <a:rPr lang="en-US" dirty="0"/>
              <a:t>love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his wife as he loves himself, and the wife must </a:t>
            </a:r>
            <a:r>
              <a:rPr lang="en-US" dirty="0"/>
              <a:t>respect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her husband.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38B5338E-A3CA-DF63-699E-AC0C50D8DD25}"/>
              </a:ext>
            </a:extLst>
          </p:cNvPr>
          <p:cNvSpPr/>
          <p:nvPr/>
        </p:nvSpPr>
        <p:spPr bwMode="auto">
          <a:xfrm>
            <a:off x="584200" y="2435192"/>
            <a:ext cx="8991600" cy="59093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This may look different in different marriages</a:t>
            </a:r>
          </a:p>
        </p:txBody>
      </p:sp>
    </p:spTree>
    <p:extLst>
      <p:ext uri="{BB962C8B-B14F-4D97-AF65-F5344CB8AC3E}">
        <p14:creationId xmlns:p14="http://schemas.microsoft.com/office/powerpoint/2010/main" val="333742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B5035B-1A79-E3EF-FD88-06F43C206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7050" y="5143500"/>
            <a:ext cx="3134782" cy="482314"/>
          </a:xfrm>
        </p:spPr>
        <p:txBody>
          <a:bodyPr/>
          <a:lstStyle/>
          <a:p>
            <a:r>
              <a:rPr lang="en-US" sz="1400" i="1" dirty="0"/>
              <a:t>Gary Smalley, The Joy Of Committed Love (Zondervan: Grand Rapids, 1984), p. 70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A17886A-2A40-3C2C-BFB9-9D4F4910727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If any couple has been married for more than five years, </a:t>
            </a:r>
          </a:p>
          <a:p>
            <a:r>
              <a:rPr lang="en-US" dirty="0"/>
              <a:t>any persistent disharmony in their marriage relationship is usually attributable to the husband's lack of genuine love.</a:t>
            </a:r>
          </a:p>
        </p:txBody>
      </p:sp>
    </p:spTree>
    <p:extLst>
      <p:ext uri="{BB962C8B-B14F-4D97-AF65-F5344CB8AC3E}">
        <p14:creationId xmlns:p14="http://schemas.microsoft.com/office/powerpoint/2010/main" val="147754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Ephesians 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33 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 again I say, 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each man must </a:t>
            </a:r>
            <a:r>
              <a:rPr lang="en-US" dirty="0"/>
              <a:t>love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his wife as he loves himself, and the wife must </a:t>
            </a:r>
            <a:r>
              <a:rPr lang="en-US" dirty="0"/>
              <a:t>respect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her husband.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38B5338E-A3CA-DF63-699E-AC0C50D8DD25}"/>
              </a:ext>
            </a:extLst>
          </p:cNvPr>
          <p:cNvSpPr/>
          <p:nvPr/>
        </p:nvSpPr>
        <p:spPr bwMode="auto">
          <a:xfrm>
            <a:off x="584200" y="2435192"/>
            <a:ext cx="8991600" cy="2614738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no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Men: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Learn to love sacrificially like Christ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(putting her first, letting her have her way if possible,</a:t>
            </a:r>
            <a:br>
              <a:rPr lang="en-US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being gentle and careful with your words, </a:t>
            </a:r>
            <a:br>
              <a:rPr lang="en-US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initiating spiritually and relationally, being strong &amp; stable, </a:t>
            </a:r>
            <a:br>
              <a:rPr lang="en-US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willing to confront in love)</a:t>
            </a:r>
          </a:p>
        </p:txBody>
      </p:sp>
    </p:spTree>
    <p:extLst>
      <p:ext uri="{BB962C8B-B14F-4D97-AF65-F5344CB8AC3E}">
        <p14:creationId xmlns:p14="http://schemas.microsoft.com/office/powerpoint/2010/main" val="329367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Ephesians 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33 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 again I say, 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each man must </a:t>
            </a:r>
            <a:r>
              <a:rPr lang="en-US" dirty="0"/>
              <a:t>love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his wife as he loves himself, and the wife must </a:t>
            </a:r>
            <a:r>
              <a:rPr lang="en-US" dirty="0"/>
              <a:t>respect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her husband.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38B5338E-A3CA-DF63-699E-AC0C50D8DD25}"/>
              </a:ext>
            </a:extLst>
          </p:cNvPr>
          <p:cNvSpPr/>
          <p:nvPr/>
        </p:nvSpPr>
        <p:spPr bwMode="auto">
          <a:xfrm>
            <a:off x="584200" y="2435192"/>
            <a:ext cx="8991600" cy="2585323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Men: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Learn to love sacrificially like Christ</a:t>
            </a:r>
            <a:endParaRPr lang="en-US" sz="24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Understand that God holds you more responsible for your marriage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Choose a wife who knows how to follow God</a:t>
            </a:r>
          </a:p>
        </p:txBody>
      </p:sp>
    </p:spTree>
    <p:extLst>
      <p:ext uri="{BB962C8B-B14F-4D97-AF65-F5344CB8AC3E}">
        <p14:creationId xmlns:p14="http://schemas.microsoft.com/office/powerpoint/2010/main" val="340205843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Ephesians 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33 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 again I say, 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each man must </a:t>
            </a:r>
            <a:r>
              <a:rPr lang="en-US" dirty="0"/>
              <a:t>love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his wife as he loves himself, and the wife must </a:t>
            </a:r>
            <a:r>
              <a:rPr lang="en-US" dirty="0"/>
              <a:t>respect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her husband.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38B5338E-A3CA-DF63-699E-AC0C50D8DD25}"/>
              </a:ext>
            </a:extLst>
          </p:cNvPr>
          <p:cNvSpPr/>
          <p:nvPr/>
        </p:nvSpPr>
        <p:spPr bwMode="auto">
          <a:xfrm>
            <a:off x="584200" y="2435192"/>
            <a:ext cx="8991600" cy="2585323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Women: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Learn how to be grateful and patient with men who are less than perfect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71500" indent="-571500">
              <a:lnSpc>
                <a:spcPct val="90000"/>
              </a:lnSpc>
              <a:buFontTx/>
              <a:buChar char="-"/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22072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B5035B-1A79-E3EF-FD88-06F43C206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4661" y="5143500"/>
            <a:ext cx="3317171" cy="482314"/>
          </a:xfrm>
        </p:spPr>
        <p:txBody>
          <a:bodyPr/>
          <a:lstStyle/>
          <a:p>
            <a:r>
              <a:rPr lang="en-US" sz="1400" i="1" dirty="0" err="1"/>
              <a:t>Eggerichs</a:t>
            </a:r>
            <a:r>
              <a:rPr lang="en-US" sz="1400" i="1" dirty="0"/>
              <a:t> , Love and Respect, p. 222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A17886A-2A40-3C2C-BFB9-9D4F491072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6358465" cy="5521324"/>
          </a:xfrm>
        </p:spPr>
        <p:txBody>
          <a:bodyPr/>
          <a:lstStyle/>
          <a:p>
            <a:r>
              <a:rPr lang="en-US" dirty="0"/>
              <a:t>I often hear many wives complain that their husbands are too disconnected and passive on family matters.</a:t>
            </a:r>
          </a:p>
          <a:p>
            <a:r>
              <a:rPr lang="en-US" dirty="0"/>
              <a:t>But why is he passive?</a:t>
            </a:r>
          </a:p>
          <a:p>
            <a:r>
              <a:rPr lang="en-US" dirty="0"/>
              <a:t>Quite likely in the past, every time he tried to step up to the plate, she had a better idea.</a:t>
            </a:r>
          </a:p>
        </p:txBody>
      </p:sp>
    </p:spTree>
    <p:extLst>
      <p:ext uri="{BB962C8B-B14F-4D97-AF65-F5344CB8AC3E}">
        <p14:creationId xmlns:p14="http://schemas.microsoft.com/office/powerpoint/2010/main" val="150934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Ephesians 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33 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 again I say, 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each man must </a:t>
            </a:r>
            <a:r>
              <a:rPr lang="en-US" dirty="0"/>
              <a:t>love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his wife as he loves himself, and the wife must </a:t>
            </a:r>
            <a:r>
              <a:rPr lang="en-US" dirty="0"/>
              <a:t>respect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her husband.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38B5338E-A3CA-DF63-699E-AC0C50D8DD25}"/>
              </a:ext>
            </a:extLst>
          </p:cNvPr>
          <p:cNvSpPr/>
          <p:nvPr/>
        </p:nvSpPr>
        <p:spPr bwMode="auto">
          <a:xfrm>
            <a:off x="584200" y="2435192"/>
            <a:ext cx="8991600" cy="2585323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Women: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Learn how to be grateful and patient with men who are less than perfect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Understand that some of your desire for control may be a spiritual issue</a:t>
            </a:r>
          </a:p>
        </p:txBody>
      </p:sp>
    </p:spTree>
    <p:extLst>
      <p:ext uri="{BB962C8B-B14F-4D97-AF65-F5344CB8AC3E}">
        <p14:creationId xmlns:p14="http://schemas.microsoft.com/office/powerpoint/2010/main" val="414446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Ephesians 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33 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 again I say, 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each man must </a:t>
            </a:r>
            <a:r>
              <a:rPr lang="en-US" dirty="0"/>
              <a:t>love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his wife as he loves himself, and the wife must </a:t>
            </a:r>
            <a:r>
              <a:rPr lang="en-US" dirty="0"/>
              <a:t>respect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her husband.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38B5338E-A3CA-DF63-699E-AC0C50D8DD25}"/>
              </a:ext>
            </a:extLst>
          </p:cNvPr>
          <p:cNvSpPr/>
          <p:nvPr/>
        </p:nvSpPr>
        <p:spPr bwMode="auto">
          <a:xfrm>
            <a:off x="584200" y="2435192"/>
            <a:ext cx="8991600" cy="2585323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Women: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Don’t look to guys for what only God can provide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Choose a husband who is strong enough to provide spiritual leadership for your family</a:t>
            </a:r>
          </a:p>
        </p:txBody>
      </p:sp>
    </p:spTree>
    <p:extLst>
      <p:ext uri="{BB962C8B-B14F-4D97-AF65-F5344CB8AC3E}">
        <p14:creationId xmlns:p14="http://schemas.microsoft.com/office/powerpoint/2010/main" val="278333190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A7317A-AE53-3024-7960-7FF4FC626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Ephesians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F59BCB5-07E7-B883-71D1-40B1E26941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“Submit to one another </a:t>
            </a:r>
            <a:r>
              <a:rPr lang="en-US" u="sng" dirty="0"/>
              <a:t>out of reverence for Christ</a:t>
            </a:r>
            <a:r>
              <a:rPr lang="en-US" dirty="0"/>
              <a:t>”</a:t>
            </a:r>
            <a:br>
              <a:rPr lang="en-US" dirty="0"/>
            </a:br>
            <a:r>
              <a:rPr lang="en-US" sz="1800" i="1" dirty="0"/>
              <a:t>(Ephesians 5:21)</a:t>
            </a:r>
            <a:endParaRPr lang="en-US" i="1" dirty="0"/>
          </a:p>
          <a:p>
            <a:r>
              <a:rPr lang="en-US" dirty="0"/>
              <a:t>“Walk in the way of love, </a:t>
            </a:r>
            <a:r>
              <a:rPr lang="en-US" u="sng" dirty="0"/>
              <a:t>just as Christ loved us</a:t>
            </a:r>
            <a:r>
              <a:rPr lang="en-US" dirty="0"/>
              <a:t> and gave himself up for us” </a:t>
            </a:r>
            <a:r>
              <a:rPr lang="en-US" sz="1800" i="1" dirty="0"/>
              <a:t>(Ephesians 5:2)</a:t>
            </a:r>
            <a:endParaRPr lang="en-US" i="1" dirty="0"/>
          </a:p>
          <a:p>
            <a:endParaRPr lang="en-US" dirty="0"/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49CBBA13-70E5-1A80-42A6-3B149086EA5A}"/>
              </a:ext>
            </a:extLst>
          </p:cNvPr>
          <p:cNvSpPr/>
          <p:nvPr/>
        </p:nvSpPr>
        <p:spPr bwMode="auto">
          <a:xfrm>
            <a:off x="1346200" y="3238500"/>
            <a:ext cx="7474414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Jesus transforms our relationships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 set the high bar for love </a:t>
            </a:r>
            <a:r>
              <a:rPr lang="en-US" sz="14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(John 15:13; Rom 5:8)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 set the low bar for submission</a:t>
            </a:r>
          </a:p>
        </p:txBody>
      </p:sp>
      <p:sp>
        <p:nvSpPr>
          <p:cNvPr id="5" name="Rounded Rectangle 3">
            <a:extLst>
              <a:ext uri="{FF2B5EF4-FFF2-40B4-BE49-F238E27FC236}">
                <a16:creationId xmlns:a16="http://schemas.microsoft.com/office/drawing/2014/main" xmlns="" id="{D9C82776-2206-52C6-2CC1-D6CC65153CB6}"/>
              </a:ext>
            </a:extLst>
          </p:cNvPr>
          <p:cNvSpPr/>
          <p:nvPr/>
        </p:nvSpPr>
        <p:spPr bwMode="auto">
          <a:xfrm>
            <a:off x="279400" y="272177"/>
            <a:ext cx="9753600" cy="2585323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baseline="30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5 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 your relationships with one another,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have the same mindset as Christ Jesus: 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baseline="30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6 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Who, being in very nature God,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did not consider equality with God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something to be used to his own advantage;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23F4184-D24A-0D38-216D-93D093B0D738}"/>
              </a:ext>
            </a:extLst>
          </p:cNvPr>
          <p:cNvSpPr txBox="1"/>
          <p:nvPr/>
        </p:nvSpPr>
        <p:spPr>
          <a:xfrm>
            <a:off x="8820614" y="2527655"/>
            <a:ext cx="12044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Philippians 2</a:t>
            </a:r>
          </a:p>
        </p:txBody>
      </p:sp>
    </p:spTree>
    <p:extLst>
      <p:ext uri="{BB962C8B-B14F-4D97-AF65-F5344CB8AC3E}">
        <p14:creationId xmlns:p14="http://schemas.microsoft.com/office/powerpoint/2010/main" val="245660576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ＭＳ Ｐゴシック" pitchFamily="34" charset="-128"/>
              </a:rPr>
              <a:t>Marriage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Marriage is going to take everything you’ve got</a:t>
            </a:r>
          </a:p>
          <a:p>
            <a:pPr marL="0" indent="0"/>
            <a:r>
              <a:rPr lang="en-US" dirty="0"/>
              <a:t>With Christ we can have a successful marriage</a:t>
            </a:r>
          </a:p>
          <a:p>
            <a:pPr marL="0" indent="0"/>
            <a:r>
              <a:rPr lang="en-US" dirty="0"/>
              <a:t>But we need to learn His way</a:t>
            </a:r>
          </a:p>
          <a:p>
            <a:pPr marL="0" indent="0"/>
            <a:r>
              <a:rPr lang="en-US" dirty="0"/>
              <a:t>The first step is a relationship with Him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eaLnBrk="1" hangingPunct="1"/>
            <a:r>
              <a:rPr lang="en-US" dirty="0">
                <a:ea typeface="ＭＳ Ｐゴシック" pitchFamily="34" charset="-128"/>
              </a:rPr>
              <a:t>Questions?</a:t>
            </a:r>
          </a:p>
          <a:p>
            <a:pPr algn="r" eaLnBrk="1" hangingPunct="1"/>
            <a:r>
              <a:rPr lang="en-US" dirty="0">
                <a:ea typeface="ＭＳ Ｐゴシック" pitchFamily="34" charset="-128"/>
              </a:rPr>
              <a:t>Comments?</a:t>
            </a:r>
          </a:p>
          <a:p>
            <a:pPr algn="r" eaLnBrk="1" hangingPunct="1"/>
            <a:r>
              <a:rPr lang="en-US" dirty="0">
                <a:ea typeface="ＭＳ Ｐゴシック" pitchFamily="34" charset="-128"/>
              </a:rPr>
              <a:t>Experiences?</a:t>
            </a:r>
          </a:p>
          <a:p>
            <a:pPr eaLnBrk="1" hangingPunct="1"/>
            <a:endParaRPr lang="en-US" sz="2800" dirty="0">
              <a:ea typeface="ＭＳ Ｐゴシック" pitchFamily="34" charset="-128"/>
            </a:endParaRPr>
          </a:p>
          <a:p>
            <a:pPr eaLnBrk="1" hangingPunct="1"/>
            <a:endParaRPr lang="en-US" sz="34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risleys@dwellcc.org</a:t>
            </a:r>
          </a:p>
          <a:p>
            <a:pPr algn="r"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See the Dwell App OR </a:t>
            </a:r>
            <a:r>
              <a:rPr lang="en-US" sz="2400" u="sng" dirty="0">
                <a:ea typeface="ＭＳ Ｐゴシック" pitchFamily="34" charset="-128"/>
              </a:rPr>
              <a:t>teachings.dwellcc.org</a:t>
            </a:r>
          </a:p>
        </p:txBody>
      </p:sp>
      <p:sp>
        <p:nvSpPr>
          <p:cNvPr id="63491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34" charset="-128"/>
              </a:rPr>
              <a:t>Ephesians 5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174414" y="3009900"/>
            <a:ext cx="7115386" cy="1089529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Next time: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Ephesians 6 – Parents and children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8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8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8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83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83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371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A7317A-AE53-3024-7960-7FF4FC626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Ephesians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F59BCB5-07E7-B883-71D1-40B1E26941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“Submit to one another </a:t>
            </a:r>
            <a:r>
              <a:rPr lang="en-US" u="sng" dirty="0"/>
              <a:t>out of reverence for Christ</a:t>
            </a:r>
            <a:r>
              <a:rPr lang="en-US" dirty="0"/>
              <a:t>”</a:t>
            </a:r>
            <a:br>
              <a:rPr lang="en-US" dirty="0"/>
            </a:br>
            <a:r>
              <a:rPr lang="en-US" sz="1800" i="1" dirty="0"/>
              <a:t>(Ephesians 5:21)</a:t>
            </a:r>
            <a:endParaRPr lang="en-US" i="1" dirty="0"/>
          </a:p>
          <a:p>
            <a:r>
              <a:rPr lang="en-US" dirty="0"/>
              <a:t>“Walk in the way of love, </a:t>
            </a:r>
            <a:r>
              <a:rPr lang="en-US" u="sng" dirty="0"/>
              <a:t>just as Christ loved us</a:t>
            </a:r>
            <a:r>
              <a:rPr lang="en-US" dirty="0"/>
              <a:t> and gave himself up for us” </a:t>
            </a:r>
            <a:r>
              <a:rPr lang="en-US" sz="1800" i="1" dirty="0"/>
              <a:t>(Ephesians 5:2)</a:t>
            </a:r>
            <a:endParaRPr lang="en-US" i="1" dirty="0"/>
          </a:p>
          <a:p>
            <a:endParaRPr lang="en-US" dirty="0"/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49CBBA13-70E5-1A80-42A6-3B149086EA5A}"/>
              </a:ext>
            </a:extLst>
          </p:cNvPr>
          <p:cNvSpPr/>
          <p:nvPr/>
        </p:nvSpPr>
        <p:spPr bwMode="auto">
          <a:xfrm>
            <a:off x="1346200" y="3238500"/>
            <a:ext cx="7474414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Jesus transforms our relationships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 set the high bar for love </a:t>
            </a:r>
            <a:r>
              <a:rPr lang="en-US" sz="14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(John 15:13; Rom 5:8)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 set the low bar for submission</a:t>
            </a:r>
          </a:p>
        </p:txBody>
      </p:sp>
      <p:sp>
        <p:nvSpPr>
          <p:cNvPr id="5" name="Rounded Rectangle 3">
            <a:extLst>
              <a:ext uri="{FF2B5EF4-FFF2-40B4-BE49-F238E27FC236}">
                <a16:creationId xmlns:a16="http://schemas.microsoft.com/office/drawing/2014/main" xmlns="" id="{D9C82776-2206-52C6-2CC1-D6CC65153CB6}"/>
              </a:ext>
            </a:extLst>
          </p:cNvPr>
          <p:cNvSpPr/>
          <p:nvPr/>
        </p:nvSpPr>
        <p:spPr bwMode="auto">
          <a:xfrm>
            <a:off x="279400" y="272177"/>
            <a:ext cx="9753600" cy="2585323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baseline="30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7 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rather, he made himself nothing by taking the very nature of a servant, being made in human likeness. 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baseline="30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8 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 being found in appearance as a man,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 humbled himself by becoming obedient to death—even death on a cross!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23F4184-D24A-0D38-216D-93D093B0D738}"/>
              </a:ext>
            </a:extLst>
          </p:cNvPr>
          <p:cNvSpPr txBox="1"/>
          <p:nvPr/>
        </p:nvSpPr>
        <p:spPr>
          <a:xfrm>
            <a:off x="8820614" y="2527655"/>
            <a:ext cx="12044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Philippians 2</a:t>
            </a:r>
          </a:p>
        </p:txBody>
      </p:sp>
    </p:spTree>
    <p:extLst>
      <p:ext uri="{BB962C8B-B14F-4D97-AF65-F5344CB8AC3E}">
        <p14:creationId xmlns:p14="http://schemas.microsoft.com/office/powerpoint/2010/main" val="108912744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A7317A-AE53-3024-7960-7FF4FC626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Ephesians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F59BCB5-07E7-B883-71D1-40B1E26941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“Submit to one another </a:t>
            </a:r>
            <a:r>
              <a:rPr lang="en-US" u="sng" dirty="0"/>
              <a:t>out of reverence for Christ</a:t>
            </a:r>
            <a:r>
              <a:rPr lang="en-US" dirty="0"/>
              <a:t>”</a:t>
            </a:r>
            <a:br>
              <a:rPr lang="en-US" dirty="0"/>
            </a:br>
            <a:r>
              <a:rPr lang="en-US" sz="1800" i="1" dirty="0"/>
              <a:t>(Ephesians 5:21)</a:t>
            </a:r>
            <a:endParaRPr lang="en-US" i="1" dirty="0"/>
          </a:p>
          <a:p>
            <a:r>
              <a:rPr lang="en-US" dirty="0"/>
              <a:t>“Walk in the way of love, </a:t>
            </a:r>
            <a:r>
              <a:rPr lang="en-US" u="sng" dirty="0"/>
              <a:t>just as Christ loved us</a:t>
            </a:r>
            <a:r>
              <a:rPr lang="en-US" dirty="0"/>
              <a:t> and gave himself up for us” </a:t>
            </a:r>
            <a:r>
              <a:rPr lang="en-US" sz="1800" i="1" dirty="0"/>
              <a:t>(Ephesians 5:2)</a:t>
            </a:r>
            <a:endParaRPr lang="en-US" i="1" dirty="0"/>
          </a:p>
          <a:p>
            <a:endParaRPr lang="en-US" dirty="0"/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49CBBA13-70E5-1A80-42A6-3B149086EA5A}"/>
              </a:ext>
            </a:extLst>
          </p:cNvPr>
          <p:cNvSpPr/>
          <p:nvPr/>
        </p:nvSpPr>
        <p:spPr bwMode="auto">
          <a:xfrm>
            <a:off x="1346200" y="3238500"/>
            <a:ext cx="7474414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Jesus transforms our relationships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 redefined leadership as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“servant leadership”</a:t>
            </a:r>
          </a:p>
        </p:txBody>
      </p:sp>
      <p:sp>
        <p:nvSpPr>
          <p:cNvPr id="5" name="Rounded Rectangle 3">
            <a:extLst>
              <a:ext uri="{FF2B5EF4-FFF2-40B4-BE49-F238E27FC236}">
                <a16:creationId xmlns:a16="http://schemas.microsoft.com/office/drawing/2014/main" xmlns="" id="{D9C82776-2206-52C6-2CC1-D6CC65153CB6}"/>
              </a:ext>
            </a:extLst>
          </p:cNvPr>
          <p:cNvSpPr/>
          <p:nvPr/>
        </p:nvSpPr>
        <p:spPr bwMode="auto">
          <a:xfrm>
            <a:off x="274321" y="266700"/>
            <a:ext cx="9753600" cy="2585323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baseline="30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42 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You know that those who are regarded as rulers of the Gentiles lord it over them, and their high officials exercise authority over them.</a:t>
            </a:r>
          </a:p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23F4184-D24A-0D38-216D-93D093B0D738}"/>
              </a:ext>
            </a:extLst>
          </p:cNvPr>
          <p:cNvSpPr txBox="1"/>
          <p:nvPr/>
        </p:nvSpPr>
        <p:spPr>
          <a:xfrm>
            <a:off x="8820614" y="2527655"/>
            <a:ext cx="12044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Mark 10</a:t>
            </a:r>
          </a:p>
        </p:txBody>
      </p:sp>
    </p:spTree>
    <p:extLst>
      <p:ext uri="{BB962C8B-B14F-4D97-AF65-F5344CB8AC3E}">
        <p14:creationId xmlns:p14="http://schemas.microsoft.com/office/powerpoint/2010/main" val="67269946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A7317A-AE53-3024-7960-7FF4FC626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Ephesians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F59BCB5-07E7-B883-71D1-40B1E26941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“Submit to one another </a:t>
            </a:r>
            <a:r>
              <a:rPr lang="en-US" u="sng" dirty="0"/>
              <a:t>out of reverence for Christ</a:t>
            </a:r>
            <a:r>
              <a:rPr lang="en-US" dirty="0"/>
              <a:t>”</a:t>
            </a:r>
            <a:br>
              <a:rPr lang="en-US" dirty="0"/>
            </a:br>
            <a:r>
              <a:rPr lang="en-US" sz="1800" i="1" dirty="0"/>
              <a:t>(Ephesians 5:21)</a:t>
            </a:r>
            <a:endParaRPr lang="en-US" i="1" dirty="0"/>
          </a:p>
          <a:p>
            <a:r>
              <a:rPr lang="en-US" dirty="0"/>
              <a:t>“Walk in the way of love, </a:t>
            </a:r>
            <a:r>
              <a:rPr lang="en-US" u="sng" dirty="0"/>
              <a:t>just as Christ loved us</a:t>
            </a:r>
            <a:r>
              <a:rPr lang="en-US" dirty="0"/>
              <a:t> and gave himself up for us” </a:t>
            </a:r>
            <a:r>
              <a:rPr lang="en-US" sz="1800" i="1" dirty="0"/>
              <a:t>(Ephesians 5:2)</a:t>
            </a:r>
            <a:endParaRPr lang="en-US" i="1" dirty="0"/>
          </a:p>
          <a:p>
            <a:endParaRPr lang="en-US" dirty="0"/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49CBBA13-70E5-1A80-42A6-3B149086EA5A}"/>
              </a:ext>
            </a:extLst>
          </p:cNvPr>
          <p:cNvSpPr/>
          <p:nvPr/>
        </p:nvSpPr>
        <p:spPr bwMode="auto">
          <a:xfrm>
            <a:off x="1346200" y="3238500"/>
            <a:ext cx="7474414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Jesus transforms our relationships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 redefined leadership as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“servant leadership”</a:t>
            </a:r>
          </a:p>
        </p:txBody>
      </p:sp>
      <p:sp>
        <p:nvSpPr>
          <p:cNvPr id="5" name="Rounded Rectangle 3">
            <a:extLst>
              <a:ext uri="{FF2B5EF4-FFF2-40B4-BE49-F238E27FC236}">
                <a16:creationId xmlns:a16="http://schemas.microsoft.com/office/drawing/2014/main" xmlns="" id="{D9C82776-2206-52C6-2CC1-D6CC65153CB6}"/>
              </a:ext>
            </a:extLst>
          </p:cNvPr>
          <p:cNvSpPr/>
          <p:nvPr/>
        </p:nvSpPr>
        <p:spPr bwMode="auto">
          <a:xfrm>
            <a:off x="274321" y="266700"/>
            <a:ext cx="9753600" cy="2585323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baseline="30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43 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Not so with you. 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Instead, whoever wants to become great among you must be your </a:t>
            </a: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servant</a:t>
            </a: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23F4184-D24A-0D38-216D-93D093B0D738}"/>
              </a:ext>
            </a:extLst>
          </p:cNvPr>
          <p:cNvSpPr txBox="1"/>
          <p:nvPr/>
        </p:nvSpPr>
        <p:spPr>
          <a:xfrm>
            <a:off x="8820614" y="2527655"/>
            <a:ext cx="12044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Mark 10</a:t>
            </a:r>
          </a:p>
        </p:txBody>
      </p:sp>
    </p:spTree>
    <p:extLst>
      <p:ext uri="{BB962C8B-B14F-4D97-AF65-F5344CB8AC3E}">
        <p14:creationId xmlns:p14="http://schemas.microsoft.com/office/powerpoint/2010/main" val="250747933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A7317A-AE53-3024-7960-7FF4FC626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Ephesians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F59BCB5-07E7-B883-71D1-40B1E26941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“Submit to one another </a:t>
            </a:r>
            <a:r>
              <a:rPr lang="en-US" u="sng" dirty="0"/>
              <a:t>out of reverence for Christ</a:t>
            </a:r>
            <a:r>
              <a:rPr lang="en-US" dirty="0"/>
              <a:t>”</a:t>
            </a:r>
            <a:br>
              <a:rPr lang="en-US" dirty="0"/>
            </a:br>
            <a:r>
              <a:rPr lang="en-US" sz="1800" i="1" dirty="0"/>
              <a:t>(Ephesians 5:21)</a:t>
            </a:r>
            <a:endParaRPr lang="en-US" i="1" dirty="0"/>
          </a:p>
          <a:p>
            <a:r>
              <a:rPr lang="en-US" dirty="0"/>
              <a:t>“Walk in the way of love, </a:t>
            </a:r>
            <a:r>
              <a:rPr lang="en-US" u="sng" dirty="0"/>
              <a:t>just as Christ loved us</a:t>
            </a:r>
            <a:r>
              <a:rPr lang="en-US" dirty="0"/>
              <a:t> and gave himself up for us” </a:t>
            </a:r>
            <a:r>
              <a:rPr lang="en-US" sz="1800" i="1" dirty="0"/>
              <a:t>(Ephesians 5:2)</a:t>
            </a:r>
            <a:endParaRPr lang="en-US" i="1" dirty="0"/>
          </a:p>
          <a:p>
            <a:endParaRPr lang="en-US" dirty="0"/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49CBBA13-70E5-1A80-42A6-3B149086EA5A}"/>
              </a:ext>
            </a:extLst>
          </p:cNvPr>
          <p:cNvSpPr/>
          <p:nvPr/>
        </p:nvSpPr>
        <p:spPr bwMode="auto">
          <a:xfrm>
            <a:off x="1346200" y="3238500"/>
            <a:ext cx="7474414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Jesus transforms our relationships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 redefined leadership as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“servant leadership”</a:t>
            </a:r>
          </a:p>
        </p:txBody>
      </p:sp>
      <p:sp>
        <p:nvSpPr>
          <p:cNvPr id="5" name="Rounded Rectangle 3">
            <a:extLst>
              <a:ext uri="{FF2B5EF4-FFF2-40B4-BE49-F238E27FC236}">
                <a16:creationId xmlns:a16="http://schemas.microsoft.com/office/drawing/2014/main" xmlns="" id="{D9C82776-2206-52C6-2CC1-D6CC65153CB6}"/>
              </a:ext>
            </a:extLst>
          </p:cNvPr>
          <p:cNvSpPr/>
          <p:nvPr/>
        </p:nvSpPr>
        <p:spPr bwMode="auto">
          <a:xfrm>
            <a:off x="274321" y="266700"/>
            <a:ext cx="9753600" cy="2585323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baseline="30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45 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 even the Son of Man did not come to be served, but to serve, and to give his life as a ransom for many.</a:t>
            </a:r>
          </a:p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23F4184-D24A-0D38-216D-93D093B0D738}"/>
              </a:ext>
            </a:extLst>
          </p:cNvPr>
          <p:cNvSpPr txBox="1"/>
          <p:nvPr/>
        </p:nvSpPr>
        <p:spPr>
          <a:xfrm>
            <a:off x="8820614" y="2527655"/>
            <a:ext cx="12044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Mark 10</a:t>
            </a:r>
          </a:p>
        </p:txBody>
      </p:sp>
    </p:spTree>
    <p:extLst>
      <p:ext uri="{BB962C8B-B14F-4D97-AF65-F5344CB8AC3E}">
        <p14:creationId xmlns:p14="http://schemas.microsoft.com/office/powerpoint/2010/main" val="777155305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0</TotalTime>
  <Words>1813</Words>
  <Application>Microsoft Office PowerPoint</Application>
  <PresentationFormat>Custom</PresentationFormat>
  <Paragraphs>309</Paragraphs>
  <Slides>51</Slides>
  <Notes>49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9" baseType="lpstr">
      <vt:lpstr>MS PGothic</vt:lpstr>
      <vt:lpstr>MS PGothic</vt:lpstr>
      <vt:lpstr>Arial</vt:lpstr>
      <vt:lpstr>Calibri Light</vt:lpstr>
      <vt:lpstr>Georgia</vt:lpstr>
      <vt:lpstr>Papyrus</vt:lpstr>
      <vt:lpstr>Times New Roman</vt:lpstr>
      <vt:lpstr>Default Design</vt:lpstr>
      <vt:lpstr>Marriage, God’s Way</vt:lpstr>
      <vt:lpstr>Ephesians 5</vt:lpstr>
      <vt:lpstr>Ephesians 5</vt:lpstr>
      <vt:lpstr>Ephesians 5</vt:lpstr>
      <vt:lpstr>Ephesians 5</vt:lpstr>
      <vt:lpstr>Ephesians 5</vt:lpstr>
      <vt:lpstr>Ephesians 5</vt:lpstr>
      <vt:lpstr>Ephesians 5</vt:lpstr>
      <vt:lpstr>Ephesians 5</vt:lpstr>
      <vt:lpstr>Ephesians 5</vt:lpstr>
      <vt:lpstr>Ephesians 5</vt:lpstr>
      <vt:lpstr>Ephesians 5</vt:lpstr>
      <vt:lpstr>Harold Hoehner, Ephesians (Grand Rapids: Baker Academic, 2002), p. 724.</vt:lpstr>
      <vt:lpstr>Ephesians 5</vt:lpstr>
      <vt:lpstr>Clinton E. Arnold, Zondervan Illustrated Bible Backgrounds Commentary: Hebrews to Revelation., vol. 4 (Grand Rapids, MI: Zondervan, 2002), 134.</vt:lpstr>
      <vt:lpstr>Ephesians 5</vt:lpstr>
      <vt:lpstr>Marriage</vt:lpstr>
      <vt:lpstr>Ephesians 5</vt:lpstr>
      <vt:lpstr>Ephesians 5</vt:lpstr>
      <vt:lpstr>Ephesians 5</vt:lpstr>
      <vt:lpstr>Ephesians 5</vt:lpstr>
      <vt:lpstr>Ephesians 5</vt:lpstr>
      <vt:lpstr>Ephesians 5</vt:lpstr>
      <vt:lpstr>Ephesians 5</vt:lpstr>
      <vt:lpstr>Ephesians 5</vt:lpstr>
      <vt:lpstr>Ephesians 5</vt:lpstr>
      <vt:lpstr>Timothy Keller, The Meaning of Marriage,  Appendix: Decision Making and Gender Roles</vt:lpstr>
      <vt:lpstr>Timothy Keller, The Meaning of Marriage,  Appendix: Decision Making and Gender Roles</vt:lpstr>
      <vt:lpstr>Timothy Keller, The Meaning of Marriage,  Appendix: Decision Making and Gender Roles</vt:lpstr>
      <vt:lpstr>Timothy Keller, The Meaning of Marriage,  Appendix: Decision Making and Gender Roles</vt:lpstr>
      <vt:lpstr>Timothy Keller, The Meaning of Marriage,  Appendix: Decision Making and Gender Roles</vt:lpstr>
      <vt:lpstr>Timothy Keller, The Meaning of Marriage,  Appendix: Decision Making and Gender Roles</vt:lpstr>
      <vt:lpstr>Timothy Keller, The Meaning of Marriage,  Appendix: Decision Making and Gender Roles</vt:lpstr>
      <vt:lpstr>Timothy Keller, The Meaning of Marriage,  Appendix: Decision Making and Gender Roles</vt:lpstr>
      <vt:lpstr>Ephesians 5</vt:lpstr>
      <vt:lpstr>Ephesians 5</vt:lpstr>
      <vt:lpstr>Ephesians 5</vt:lpstr>
      <vt:lpstr>Ephesians 5</vt:lpstr>
      <vt:lpstr>Eggerichs , Love and Respect, p. 49</vt:lpstr>
      <vt:lpstr>Eggerichs , Love and Respect, p. 49</vt:lpstr>
      <vt:lpstr>Eggerichs , Love and Respect, p. 49</vt:lpstr>
      <vt:lpstr>Ephesians 5</vt:lpstr>
      <vt:lpstr>Gary Smalley, The Joy Of Committed Love (Zondervan: Grand Rapids, 1984), p. 70</vt:lpstr>
      <vt:lpstr>Ephesians 5</vt:lpstr>
      <vt:lpstr>Ephesians 5</vt:lpstr>
      <vt:lpstr>Ephesians 5</vt:lpstr>
      <vt:lpstr>Eggerichs , Love and Respect, p. 222</vt:lpstr>
      <vt:lpstr>Ephesians 5</vt:lpstr>
      <vt:lpstr>Ephesians 5</vt:lpstr>
      <vt:lpstr>Marriage</vt:lpstr>
      <vt:lpstr>Ephesians 5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2014-02-04T14:15:57Z</dcterms:created>
  <dcterms:modified xsi:type="dcterms:W3CDTF">2022-11-16T20:02:45Z</dcterms:modified>
</cp:coreProperties>
</file>