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13" r:id="rId1"/>
    <p:sldMasterId id="2147484225" r:id="rId2"/>
  </p:sldMasterIdLst>
  <p:notesMasterIdLst>
    <p:notesMasterId r:id="rId48"/>
  </p:notesMasterIdLst>
  <p:sldIdLst>
    <p:sldId id="8117" r:id="rId3"/>
    <p:sldId id="8277" r:id="rId4"/>
    <p:sldId id="8281" r:id="rId5"/>
    <p:sldId id="8282" r:id="rId6"/>
    <p:sldId id="8284" r:id="rId7"/>
    <p:sldId id="8283" r:id="rId8"/>
    <p:sldId id="8285" r:id="rId9"/>
    <p:sldId id="8278" r:id="rId10"/>
    <p:sldId id="8317" r:id="rId11"/>
    <p:sldId id="8323" r:id="rId12"/>
    <p:sldId id="8324" r:id="rId13"/>
    <p:sldId id="8297" r:id="rId14"/>
    <p:sldId id="8296" r:id="rId15"/>
    <p:sldId id="8295" r:id="rId16"/>
    <p:sldId id="8287" r:id="rId17"/>
    <p:sldId id="8288" r:id="rId18"/>
    <p:sldId id="8291" r:id="rId19"/>
    <p:sldId id="8293" r:id="rId20"/>
    <p:sldId id="8294" r:id="rId21"/>
    <p:sldId id="8300" r:id="rId22"/>
    <p:sldId id="8329" r:id="rId23"/>
    <p:sldId id="8301" r:id="rId24"/>
    <p:sldId id="8302" r:id="rId25"/>
    <p:sldId id="8303" r:id="rId26"/>
    <p:sldId id="8304" r:id="rId27"/>
    <p:sldId id="8305" r:id="rId28"/>
    <p:sldId id="2069" r:id="rId29"/>
    <p:sldId id="8307" r:id="rId30"/>
    <p:sldId id="8308" r:id="rId31"/>
    <p:sldId id="8309" r:id="rId32"/>
    <p:sldId id="8310" r:id="rId33"/>
    <p:sldId id="8326" r:id="rId34"/>
    <p:sldId id="8311" r:id="rId35"/>
    <p:sldId id="8312" r:id="rId36"/>
    <p:sldId id="8314" r:id="rId37"/>
    <p:sldId id="8315" r:id="rId38"/>
    <p:sldId id="8316" r:id="rId39"/>
    <p:sldId id="8318" r:id="rId40"/>
    <p:sldId id="8319" r:id="rId41"/>
    <p:sldId id="8327" r:id="rId42"/>
    <p:sldId id="8320" r:id="rId43"/>
    <p:sldId id="8321" r:id="rId44"/>
    <p:sldId id="8328" r:id="rId45"/>
    <p:sldId id="8322" r:id="rId46"/>
    <p:sldId id="8325" r:id="rId47"/>
  </p:sldIdLst>
  <p:sldSz cx="12192000" cy="6858000"/>
  <p:notesSz cx="6858000" cy="9144000"/>
  <p:defaultTextStyle>
    <a:defPPr>
      <a:defRPr lang="en-US"/>
    </a:defPPr>
    <a:lvl1pPr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1CC"/>
    <a:srgbClr val="B73630"/>
    <a:srgbClr val="000000"/>
    <a:srgbClr val="990000"/>
    <a:srgbClr val="FF5050"/>
    <a:srgbClr val="FF0000"/>
    <a:srgbClr val="FF33CC"/>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11487-3D04-5D4B-A922-F8AB2981A55C}" v="827" dt="2025-04-12T12:54:13.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92" autoAdjust="0"/>
    <p:restoredTop sz="62833" autoAdjust="0"/>
  </p:normalViewPr>
  <p:slideViewPr>
    <p:cSldViewPr>
      <p:cViewPr varScale="1">
        <p:scale>
          <a:sx n="47" d="100"/>
          <a:sy n="47" d="100"/>
        </p:scale>
        <p:origin x="52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EF9B36-6260-423F-BFD9-91AE1512CAD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mn-ea"/>
              </a:defRPr>
            </a:lvl1pPr>
          </a:lstStyle>
          <a:p>
            <a:pPr>
              <a:defRPr/>
            </a:pPr>
            <a:endParaRPr lang="en-US"/>
          </a:p>
        </p:txBody>
      </p:sp>
      <p:sp>
        <p:nvSpPr>
          <p:cNvPr id="3" name="Date Placeholder 2">
            <a:extLst>
              <a:ext uri="{FF2B5EF4-FFF2-40B4-BE49-F238E27FC236}">
                <a16:creationId xmlns:a16="http://schemas.microsoft.com/office/drawing/2014/main" id="{5217DB2E-9435-4C4C-A831-63504B6A55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E96E550B-DDA9-4216-A530-1E448CDCCA70}" type="datetime1">
              <a:rPr lang="en-US"/>
              <a:pPr>
                <a:defRPr/>
              </a:pPr>
              <a:t>4/15/2025</a:t>
            </a:fld>
            <a:endParaRPr lang="en-US"/>
          </a:p>
        </p:txBody>
      </p:sp>
      <p:sp>
        <p:nvSpPr>
          <p:cNvPr id="4" name="Slide Image Placeholder 3">
            <a:extLst>
              <a:ext uri="{FF2B5EF4-FFF2-40B4-BE49-F238E27FC236}">
                <a16:creationId xmlns:a16="http://schemas.microsoft.com/office/drawing/2014/main" id="{A3F48A57-CE60-460A-AAFC-619D68B362E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E7C693E-9374-4987-94AB-87071C9BF7E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1D03427-2255-432E-A62C-B1F98163863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1B0590E-B568-4DC9-A464-9B946710AF4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8A8A09-2AB7-419A-ADD5-7A4A466F470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A8A09-2AB7-419A-ADD5-7A4A466F4704}" type="slidenum">
              <a:rPr lang="en-US" altLang="en-US" smtClean="0"/>
              <a:pPr/>
              <a:t>1</a:t>
            </a:fld>
            <a:endParaRPr lang="en-US" altLang="en-US"/>
          </a:p>
        </p:txBody>
      </p:sp>
    </p:spTree>
    <p:extLst>
      <p:ext uri="{BB962C8B-B14F-4D97-AF65-F5344CB8AC3E}">
        <p14:creationId xmlns:p14="http://schemas.microsoft.com/office/powerpoint/2010/main" val="368072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E70E-CEFC-28F7-C05D-2ABC26963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E2B7A-94C0-FF7E-4BB2-19BC114BC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6C02D-4B51-C1AB-ABBE-1302FAB740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9C57BC-B876-C993-B27D-99D4EC6D73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8A8A09-2AB7-419A-ADD5-7A4A466F470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9993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7D8C9-36A6-6E38-2D7F-037DB02F5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D0702-4F44-D0DD-F3D9-6D219ED0C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B7221-F892-70E6-C2A3-B35A212554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190FBF-A833-6248-4C8C-05E50B11DD4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8A8A09-2AB7-419A-ADD5-7A4A466F470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1999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B535F-21EF-8582-F582-E2C9B59D4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6AA0C-EA3E-D90C-9558-88C1EC24F78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D9F2C9-7BB2-7853-1610-57769181F9E5}"/>
              </a:ext>
            </a:extLst>
          </p:cNvPr>
          <p:cNvSpPr>
            <a:spLocks noGrp="1"/>
          </p:cNvSpPr>
          <p:nvPr>
            <p:ph type="body" idx="1"/>
          </p:nvPr>
        </p:nvSpPr>
        <p:spPr/>
        <p:txBody>
          <a:bodyPr>
            <a:normAutofit/>
          </a:bodyPr>
          <a:lstStyle/>
          <a:p>
            <a:pPr marL="914400" marR="0">
              <a:buNone/>
            </a:pPr>
            <a:endParaRPr lang="en-US" dirty="0"/>
          </a:p>
        </p:txBody>
      </p:sp>
      <p:sp>
        <p:nvSpPr>
          <p:cNvPr id="4" name="Slide Number Placeholder 3">
            <a:extLst>
              <a:ext uri="{FF2B5EF4-FFF2-40B4-BE49-F238E27FC236}">
                <a16:creationId xmlns:a16="http://schemas.microsoft.com/office/drawing/2014/main" id="{880CBE07-F1A7-AF2A-6EA6-BB7F8DDEAC2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14149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6137-5E7A-9405-5D92-3E5637966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3DB6B-DEB1-53DD-7B94-9D642E2667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9497CD-AC1B-EC8F-FB7A-5D0C6394E9B5}"/>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AE16AED-DD03-1067-7E10-8B9C1E8BE0B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2611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6AEA1-92E8-92F5-DAB2-15712F407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9D649-1BD9-20CB-B993-5624DF86FA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2D250F-BF7F-4F54-189E-C002A702CEC0}"/>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9707B77-B6BB-8BB2-F0F1-24C5107BAAB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5733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F232-27A9-FB2C-734D-AF13FDCD5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899C-3B37-6D61-BEC3-973431460B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EA3C2D-EBAD-CAC2-CB44-F5D532B658C7}"/>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5BE3481-F6FF-69F1-E5AB-4541E8492A0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9496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EC1B5-0E08-EF86-8C72-4477388A3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5AC92-1FBE-860B-2C1F-03E84BC32B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E1D0B4-F81D-146C-3E0B-3815C95F58F6}"/>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C290159-D48B-91E9-AC20-CFD9A285B12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15199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F27CB-DC9A-F244-1844-8D4442A90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6054D-4FCB-03A2-051D-A3B7371CF5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3222AE-AE44-2399-8F99-5D83BFB59BF2}"/>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7469D5F-D752-8609-67EE-3E707115897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5844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F7296-D1CB-A830-052E-FEFEFC9C8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88B09-53B6-65B1-0246-B77E054F03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C383C-466D-E132-94A8-FD3B08BDB5B4}"/>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0C0E5D2-2F5F-3CA1-EF63-786CE9CA7D7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61798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3461-32D8-5C90-FA98-D180FBD2B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84E41-D78D-FE3B-640E-36DBB7D0C5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99031C-61E2-4293-9E70-228A6A26EC57}"/>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B6E36D4-18A9-7E55-8DA2-6E90630F4E6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4722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9684-8BA3-F297-CA35-80DB651A1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C4575-2FD9-E8A4-4556-A582DE1860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1C92C0-BA73-F856-717F-B69D42035499}"/>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17D4171-1810-51E3-5EF7-A8DE5E2A647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88919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88BF-D72A-77FC-B61C-37D2B50DC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43261-A70E-D6FC-C4D4-ACCDBDC806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A7D400-C833-2BD6-0194-91E2188328CA}"/>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0885DE0-C49A-1647-0BDF-94A324EF9C1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9092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88BF-D72A-77FC-B61C-37D2B50DC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43261-A70E-D6FC-C4D4-ACCDBDC806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A7D400-C833-2BD6-0194-91E2188328CA}"/>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0885DE0-C49A-1647-0BDF-94A324EF9C1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62917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5FC3-A166-EF23-CECA-0114F4C8D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597A4-1CE4-3E2B-4B50-6FE78AA17F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F48ED-903D-AB9A-BCA1-BD3E64F7C427}"/>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2D36D83-8F90-F1B3-6097-BB0EA7D864B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9471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0C2DB-6D65-0866-A950-28AD98AF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9079D-74FA-AC1A-17BD-1F0BCF0636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D6A360-30F0-3DC0-77F4-F3E26215728C}"/>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E65B0D1-2CC2-19E2-4422-D06F818952C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00778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8187-2D77-1641-C3BE-048FC3EDA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2C560-D2BB-3D99-2E46-61B7CE793B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AFF775-338E-97F6-174F-C671659BFDF5}"/>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E82BA98-2146-B46E-6208-F745D4F45F3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605003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4FEBC-2A7C-621A-E8A7-198EA9466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2D51A-CA99-2A17-0E5E-871B1E7500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E40856-F7B6-BC3D-FD8D-227CC889B79A}"/>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23B6A82-B2FD-96B6-1B5C-7F786C200B8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52678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369A6-B3C2-62F7-8C5F-7F99C6BC0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CC5BB-CE90-779C-A6BF-4F5D09F952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81EAF7-F21F-C1E8-29FE-717EB25E4B40}"/>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C083D98-01EB-527C-9CC6-EECD37777B01}"/>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31289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A8A09-2AB7-419A-ADD5-7A4A466F4704}" type="slidenum">
              <a:rPr lang="en-US" altLang="en-US" smtClean="0"/>
              <a:pPr/>
              <a:t>27</a:t>
            </a:fld>
            <a:endParaRPr lang="en-US" altLang="en-US"/>
          </a:p>
        </p:txBody>
      </p:sp>
    </p:spTree>
    <p:extLst>
      <p:ext uri="{BB962C8B-B14F-4D97-AF65-F5344CB8AC3E}">
        <p14:creationId xmlns:p14="http://schemas.microsoft.com/office/powerpoint/2010/main" val="1349748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7BAC-4C59-CEFC-A3B5-2B63B8A0E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8AD0B-8C26-4453-7DDC-364E02426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5C0CA-A7BF-AA4E-BDBF-CB18AFC51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0263F-25CC-0540-4AF5-BA7DAF9C6652}"/>
              </a:ext>
            </a:extLst>
          </p:cNvPr>
          <p:cNvSpPr>
            <a:spLocks noGrp="1"/>
          </p:cNvSpPr>
          <p:nvPr>
            <p:ph type="sldNum" sz="quarter" idx="5"/>
          </p:nvPr>
        </p:nvSpPr>
        <p:spPr/>
        <p:txBody>
          <a:bodyPr/>
          <a:lstStyle/>
          <a:p>
            <a:fld id="{8D8A8A09-2AB7-419A-ADD5-7A4A466F4704}" type="slidenum">
              <a:rPr lang="en-US" altLang="en-US" smtClean="0"/>
              <a:pPr/>
              <a:t>28</a:t>
            </a:fld>
            <a:endParaRPr lang="en-US" altLang="en-US"/>
          </a:p>
        </p:txBody>
      </p:sp>
    </p:spTree>
    <p:extLst>
      <p:ext uri="{BB962C8B-B14F-4D97-AF65-F5344CB8AC3E}">
        <p14:creationId xmlns:p14="http://schemas.microsoft.com/office/powerpoint/2010/main" val="3516703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9AB8-BBD2-C662-22CC-702F9FBA0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9729-5787-EA50-E175-E47A163C6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E55B-CD61-8ADF-3203-3E7A322B6F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67FCD-DA46-6482-2997-C7E198FAC1B9}"/>
              </a:ext>
            </a:extLst>
          </p:cNvPr>
          <p:cNvSpPr>
            <a:spLocks noGrp="1"/>
          </p:cNvSpPr>
          <p:nvPr>
            <p:ph type="sldNum" sz="quarter" idx="5"/>
          </p:nvPr>
        </p:nvSpPr>
        <p:spPr/>
        <p:txBody>
          <a:bodyPr/>
          <a:lstStyle/>
          <a:p>
            <a:fld id="{8D8A8A09-2AB7-419A-ADD5-7A4A466F4704}" type="slidenum">
              <a:rPr lang="en-US" altLang="en-US" smtClean="0"/>
              <a:pPr/>
              <a:t>29</a:t>
            </a:fld>
            <a:endParaRPr lang="en-US" altLang="en-US"/>
          </a:p>
        </p:txBody>
      </p:sp>
    </p:spTree>
    <p:extLst>
      <p:ext uri="{BB962C8B-B14F-4D97-AF65-F5344CB8AC3E}">
        <p14:creationId xmlns:p14="http://schemas.microsoft.com/office/powerpoint/2010/main" val="280360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B216-B8EF-2495-8EC4-226B7E4A8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C05AC-ECBF-E9AB-DC21-A7EA6F8A5F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1104BC-61D3-A039-27FC-566DA2630263}"/>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7C5DE57-BF56-460C-E103-33E02FE6913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3359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F4CA9-98A3-DE8C-74DF-70D076507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CC5FD-7BE1-5322-9A58-15C9CF1B8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EEE45-50BD-F949-F1A4-21578FD3CA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EC13AE-2DC1-1872-7066-A8AE907F4348}"/>
              </a:ext>
            </a:extLst>
          </p:cNvPr>
          <p:cNvSpPr>
            <a:spLocks noGrp="1"/>
          </p:cNvSpPr>
          <p:nvPr>
            <p:ph type="sldNum" sz="quarter" idx="5"/>
          </p:nvPr>
        </p:nvSpPr>
        <p:spPr/>
        <p:txBody>
          <a:bodyPr/>
          <a:lstStyle/>
          <a:p>
            <a:fld id="{8D8A8A09-2AB7-419A-ADD5-7A4A466F4704}" type="slidenum">
              <a:rPr lang="en-US" altLang="en-US" smtClean="0"/>
              <a:pPr/>
              <a:t>30</a:t>
            </a:fld>
            <a:endParaRPr lang="en-US" altLang="en-US"/>
          </a:p>
        </p:txBody>
      </p:sp>
    </p:spTree>
    <p:extLst>
      <p:ext uri="{BB962C8B-B14F-4D97-AF65-F5344CB8AC3E}">
        <p14:creationId xmlns:p14="http://schemas.microsoft.com/office/powerpoint/2010/main" val="947230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1F3F-8176-1A7A-72A8-98962B6F6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8BCF3-0743-C3AD-D9DD-21F94589E1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766294-7F19-6CE9-8B96-A402B34378F4}"/>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5DB5C86-0EEA-385F-B5CE-D2400BDB8D2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20475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1F3F-8176-1A7A-72A8-98962B6F6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8BCF3-0743-C3AD-D9DD-21F94589E1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766294-7F19-6CE9-8B96-A402B34378F4}"/>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5DB5C86-0EEA-385F-B5CE-D2400BDB8D2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2350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85F-323F-A36A-B6EB-4BB90BD1A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4812B-F005-33B0-C916-876D2D150C8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346769-F8A3-D347-8492-CFC686105F89}"/>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7644E0A-1237-DA05-86C6-1B91AA7DE3A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50850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9A3E-4B05-3D85-9F9E-DC9B45D64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B7499-D799-6462-F036-DF76BD056C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66BA12-F5D5-5941-70BB-38F060550583}"/>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AC5846E-B8D4-3C50-FF73-B1695F44765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03948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6BD0-497D-F886-6FAB-79081BFB6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3C2CB-7911-6B05-6553-1757C88785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8931A4-8770-5AF3-4120-98C98032D839}"/>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33A88BE-A352-4148-FACA-77A4A4AE48F1}"/>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70607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987F-0135-91CE-C5EE-F479833D5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D2051-EB88-7246-A152-947573AED0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3EAAE0-C33D-1D37-C703-D910421B5D59}"/>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7DD9FD4-311D-FC51-4FF7-3F736634DEE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36286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50A4A-775D-05E2-55D2-C9BB56112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4A8F2-A8CB-AB37-C63F-E4BE58D8BA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87FAFD-237B-DEA0-36E6-98E54004E162}"/>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D0B530E-3A6E-B70D-66A7-494FBFCAE80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54851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8842-AB26-8480-87FF-D98CB468F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DD631-670B-7A08-043E-5014B79FD6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A8AF49-ED75-C4E2-12DB-DB5CCD05BF30}"/>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26CD0B6-7300-D846-34F7-EA5820DF614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95517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4F7C3-7D95-18F8-584E-C41A4E509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51248-0FF9-4377-642E-140C8C9585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2A69A6-2675-CF0C-CC49-33D18921CAB5}"/>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2FF84DD-02BC-C3FF-EEA6-ACCAA9BFAFB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34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2D9B0-CFA6-BB00-7449-70C25B0B7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69A59-B489-5DC1-5FF2-70F52EA987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7926C2-EA19-F8CA-DBBC-E1D56A531FE7}"/>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BB6FEAA-62C5-9DC5-C93E-AA5784393F7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41812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4F7C3-7D95-18F8-584E-C41A4E509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51248-0FF9-4377-642E-140C8C9585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2A69A6-2675-CF0C-CC49-33D18921CAB5}"/>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2FF84DD-02BC-C3FF-EEA6-ACCAA9BFAFB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74294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5A87-4A2F-EF15-BF97-CCABE5524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A93C0-A877-DA04-8D5C-DB6457CEF6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660F09-D5F2-A071-1B87-5828DBDFA5B3}"/>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EE2E4A6-00D8-E1AD-DFBE-65F31632B2F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03486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9834-8171-71F2-EE94-E437E57ED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D8BF6-15BF-B495-0CD3-7774097DD9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BC22EB-90ED-4DBE-5605-8A1F90002A95}"/>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F34CB41-5233-776F-8AF6-E3D6284E291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01639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9834-8171-71F2-EE94-E437E57ED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D8BF6-15BF-B495-0CD3-7774097DD9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BC22EB-90ED-4DBE-5605-8A1F90002A95}"/>
              </a:ext>
            </a:extLst>
          </p:cNvPr>
          <p:cNvSpPr>
            <a:spLocks noGrp="1"/>
          </p:cNvSpPr>
          <p:nvPr>
            <p:ph type="body" idx="1"/>
          </p:nvPr>
        </p:nvSpPr>
        <p:spPr/>
        <p:txBody>
          <a:bodyPr>
            <a:normAutofit/>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F34CB41-5233-776F-8AF6-E3D6284E291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75554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5A8D5-0FE8-A501-3260-9B520BDFD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7E158-3D98-82D5-9631-7143DC64511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CD844C-548A-3FE9-F88A-523142C021C7}"/>
              </a:ext>
            </a:extLst>
          </p:cNvPr>
          <p:cNvSpPr>
            <a:spLocks noGrp="1"/>
          </p:cNvSpPr>
          <p:nvPr>
            <p:ph type="body" idx="1"/>
          </p:nvPr>
        </p:nvSpPr>
        <p:spPr/>
        <p:txBody>
          <a:bodyPr>
            <a:normAutofit/>
          </a:bodyPr>
          <a:lstStyle/>
          <a:p>
            <a:pPr marL="914400" marR="0" lvl="2" indent="0" algn="l" defTabSz="457200" rtl="0" eaLnBrk="0" fontAlgn="base" latinLnBrk="0" hangingPunct="0">
              <a:lnSpc>
                <a:spcPct val="100000"/>
              </a:lnSpc>
              <a:spcBef>
                <a:spcPct val="30000"/>
              </a:spcBef>
              <a:spcAft>
                <a:spcPct val="0"/>
              </a:spcAft>
              <a:buClrTx/>
              <a:buSzTx/>
              <a:buFontTx/>
              <a:buNone/>
              <a:tabLst/>
              <a:defRPr/>
            </a:pPr>
            <a:endParaRPr lang="en-US" sz="1200" b="0" kern="0" dirty="0">
              <a:solidFill>
                <a:srgbClr val="0432FF"/>
              </a:solidFill>
              <a:effectLst/>
              <a:latin typeface="Times New Roman" panose="02020603050405020304" pitchFamily="18" charset="0"/>
              <a:ea typeface="Aptos" panose="020B0004020202020204" pitchFamily="34" charset="0"/>
            </a:endParaRPr>
          </a:p>
        </p:txBody>
      </p:sp>
      <p:sp>
        <p:nvSpPr>
          <p:cNvPr id="4" name="Slide Number Placeholder 3">
            <a:extLst>
              <a:ext uri="{FF2B5EF4-FFF2-40B4-BE49-F238E27FC236}">
                <a16:creationId xmlns:a16="http://schemas.microsoft.com/office/drawing/2014/main" id="{FB3A0B01-CE46-76E9-53E5-4B30A9AD1A0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65277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E3C66-3D2B-E52D-4E65-F00C78F61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C7560-95C7-5563-0092-EEED2B947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DC157-93F9-9AF1-B299-D0320964C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16373-45A2-D98B-B6E6-82834691AF8A}"/>
              </a:ext>
            </a:extLst>
          </p:cNvPr>
          <p:cNvSpPr>
            <a:spLocks noGrp="1"/>
          </p:cNvSpPr>
          <p:nvPr>
            <p:ph type="sldNum" sz="quarter" idx="5"/>
          </p:nvPr>
        </p:nvSpPr>
        <p:spPr/>
        <p:txBody>
          <a:bodyPr/>
          <a:lstStyle/>
          <a:p>
            <a:fld id="{8D8A8A09-2AB7-419A-ADD5-7A4A466F4704}" type="slidenum">
              <a:rPr lang="en-US" altLang="en-US" smtClean="0"/>
              <a:pPr/>
              <a:t>45</a:t>
            </a:fld>
            <a:endParaRPr lang="en-US" altLang="en-US"/>
          </a:p>
        </p:txBody>
      </p:sp>
    </p:spTree>
    <p:extLst>
      <p:ext uri="{BB962C8B-B14F-4D97-AF65-F5344CB8AC3E}">
        <p14:creationId xmlns:p14="http://schemas.microsoft.com/office/powerpoint/2010/main" val="270009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126C-DA25-4762-6F86-D38129542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C8C46-D6EF-0C9D-3E0F-CDDBFC39B5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A60766-671E-DCEA-E2DD-03A538EAA5FA}"/>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C362704-82A6-72B7-3ABC-DD101B05475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3782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9B5A-9A9C-AF38-9CC3-07D2176AA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2B1DA-0197-584C-BD0A-99C96F8417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9582F7-9CC2-7F7D-77EC-460A9AFF5828}"/>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6987E6C-86BC-852C-992C-0CFFBFB909D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7067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6428-94F9-8B98-FF0F-50B67801A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5D136-FDF0-027B-698A-8DD02B12B0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6ABE1D-8405-2535-75D7-C602C5E72676}"/>
              </a:ext>
            </a:extLst>
          </p:cNvPr>
          <p:cNvSpPr>
            <a:spLocks noGrp="1"/>
          </p:cNvSpPr>
          <p:nvPr>
            <p:ph type="body" idx="1"/>
          </p:nvPr>
        </p:nvSpPr>
        <p:spPr/>
        <p:txBody>
          <a:bodyPr/>
          <a:lstStyle/>
          <a:p>
            <a:pPr marL="45720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EDFE863-58A3-9329-0DC1-8406D7B0F10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5559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72156-F612-1EDC-19E1-6C391C037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5171B-7552-0F37-FD37-7B9E7D368A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DF26FA-B36C-0976-74FC-8101A97D2907}"/>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36799C2-A4CC-4304-6B3A-C71E9A5C273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2210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C380-9A64-EBA7-8CC1-A1C4B2A0C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F4113-1969-2595-8B9C-0BF823438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2E1D4-8D20-4A31-A1A9-D6B72905E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2CD72-8A44-4B9A-B50D-940C8679C5D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8A8A09-2AB7-419A-ADD5-7A4A466F470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8395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591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068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4602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28721334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71669193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91786047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99272736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01711317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78134335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80372279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71775771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992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03435202"/>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9610484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59869192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67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4/15/2025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63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4/15/2025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464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4/15/2025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307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4/15/2025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847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4/15/2025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3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4/15/2025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14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4/15/2025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4010685"/>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4/15/2025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3628834270"/>
      </p:ext>
    </p:extLst>
  </p:cSld>
  <p:clrMap bg1="dk1" tx1="lt1" bg2="dk2"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C490ED-5614-8732-40E0-546A3DB72ED5}"/>
              </a:ext>
            </a:extLst>
          </p:cNvPr>
          <p:cNvSpPr>
            <a:spLocks noGrp="1"/>
          </p:cNvSpPr>
          <p:nvPr>
            <p:ph type="ctrTitle"/>
          </p:nvPr>
        </p:nvSpPr>
        <p:spPr>
          <a:xfrm>
            <a:off x="1524000" y="2336800"/>
            <a:ext cx="9144000" cy="2387600"/>
          </a:xfrm>
        </p:spPr>
        <p:txBody>
          <a:bodyPr>
            <a:normAutofit/>
          </a:bodyPr>
          <a:lstStyle/>
          <a:p>
            <a:r>
              <a:rPr lang="en-US" sz="12500" dirty="0">
                <a:solidFill>
                  <a:schemeClr val="bg1"/>
                </a:solidFill>
                <a:latin typeface="Aptos Display" panose="020B0004020202020204" pitchFamily="34" charset="0"/>
              </a:rPr>
              <a:t>2 Timothy</a:t>
            </a:r>
          </a:p>
        </p:txBody>
      </p:sp>
      <p:sp>
        <p:nvSpPr>
          <p:cNvPr id="8" name="TextBox 7">
            <a:extLst>
              <a:ext uri="{FF2B5EF4-FFF2-40B4-BE49-F238E27FC236}">
                <a16:creationId xmlns:a16="http://schemas.microsoft.com/office/drawing/2014/main" id="{1597EA23-5E96-D1FB-9A93-40E81D7CBB3A}"/>
              </a:ext>
            </a:extLst>
          </p:cNvPr>
          <p:cNvSpPr txBox="1"/>
          <p:nvPr/>
        </p:nvSpPr>
        <p:spPr>
          <a:xfrm>
            <a:off x="2911365" y="2313172"/>
            <a:ext cx="6369269" cy="584775"/>
          </a:xfrm>
          <a:prstGeom prst="rect">
            <a:avLst/>
          </a:prstGeom>
          <a:noFill/>
        </p:spPr>
        <p:txBody>
          <a:bodyPr wrap="square" rtlCol="0">
            <a:spAutoFit/>
          </a:bodyPr>
          <a:lstStyle/>
          <a:p>
            <a:pPr algn="ctr"/>
            <a:r>
              <a:rPr lang="en-US" sz="3200" dirty="0">
                <a:solidFill>
                  <a:schemeClr val="bg1"/>
                </a:solidFill>
                <a:latin typeface="Aptos Display" panose="020B0004020202020204" pitchFamily="34" charset="0"/>
              </a:rPr>
              <a:t>THE BOOK OF</a:t>
            </a:r>
          </a:p>
        </p:txBody>
      </p:sp>
    </p:spTree>
    <p:extLst>
      <p:ext uri="{BB962C8B-B14F-4D97-AF65-F5344CB8AC3E}">
        <p14:creationId xmlns:p14="http://schemas.microsoft.com/office/powerpoint/2010/main" val="427766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45BD1-14E5-8A0E-394D-90092EDD65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4A4AA4-D14B-6D3D-1447-6CECE430EE0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75953C2-140D-E54C-06F2-9D1C4419BD63}"/>
              </a:ext>
            </a:extLst>
          </p:cNvPr>
          <p:cNvSpPr txBox="1"/>
          <p:nvPr/>
        </p:nvSpPr>
        <p:spPr>
          <a:xfrm>
            <a:off x="76200" y="2133600"/>
            <a:ext cx="72532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In its own way, the most harmful dragon we chase is the one that makes us think we can change things that are simply not ours to change.</a:t>
            </a:r>
          </a:p>
        </p:txBody>
      </p:sp>
      <p:sp>
        <p:nvSpPr>
          <p:cNvPr id="6" name="TextBox 5">
            <a:extLst>
              <a:ext uri="{FF2B5EF4-FFF2-40B4-BE49-F238E27FC236}">
                <a16:creationId xmlns:a16="http://schemas.microsoft.com/office/drawing/2014/main" id="{088A9E57-125A-3713-450E-0A60A5F9A8C9}"/>
              </a:ext>
            </a:extLst>
          </p:cNvPr>
          <p:cNvSpPr txBox="1"/>
          <p:nvPr/>
        </p:nvSpPr>
        <p:spPr>
          <a:xfrm>
            <a:off x="175056" y="76200"/>
            <a:ext cx="715641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a:t>
            </a:r>
            <a:endParaRPr kumimoji="0" lang="en-US" sz="9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 </a:t>
            </a:r>
            <a:r>
              <a:rPr kumimoji="0" lang="en-US" sz="2000" b="0" i="1"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The Obstacle Is the Way: The Timeless Art of Turning Trials into Triumph. Expanded 10th Anniversary Edition. </a:t>
            </a: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Portfolio, 2024), 115.</a:t>
            </a:r>
          </a:p>
        </p:txBody>
      </p:sp>
    </p:spTree>
    <p:extLst>
      <p:ext uri="{BB962C8B-B14F-4D97-AF65-F5344CB8AC3E}">
        <p14:creationId xmlns:p14="http://schemas.microsoft.com/office/powerpoint/2010/main" val="1165443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B75E-1A40-4E87-13C7-EB0508289E1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816C19C-3D56-E63E-0912-4C910ED587E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04AD01C-822C-D5E7-8656-D78625841813}"/>
              </a:ext>
            </a:extLst>
          </p:cNvPr>
          <p:cNvSpPr txBox="1"/>
          <p:nvPr/>
        </p:nvSpPr>
        <p:spPr>
          <a:xfrm>
            <a:off x="76200" y="2133600"/>
            <a:ext cx="725328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Focusing exclusively on what is in our power magnifies and enhances our power. But every ounce of energy directed at things we can’t actually influence is wasted—self-indulgent and self-destructive.”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p:txBody>
      </p:sp>
      <p:sp>
        <p:nvSpPr>
          <p:cNvPr id="6" name="TextBox 5">
            <a:extLst>
              <a:ext uri="{FF2B5EF4-FFF2-40B4-BE49-F238E27FC236}">
                <a16:creationId xmlns:a16="http://schemas.microsoft.com/office/drawing/2014/main" id="{07EF760F-B6D2-0474-BBA9-8CB487E2530B}"/>
              </a:ext>
            </a:extLst>
          </p:cNvPr>
          <p:cNvSpPr txBox="1"/>
          <p:nvPr/>
        </p:nvSpPr>
        <p:spPr>
          <a:xfrm>
            <a:off x="175056" y="76200"/>
            <a:ext cx="715641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a:t>
            </a:r>
            <a:endParaRPr kumimoji="0" lang="en-US" sz="9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 </a:t>
            </a:r>
            <a:r>
              <a:rPr kumimoji="0" lang="en-US" sz="2000" b="0" i="1"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The Obstacle Is the Way: The Timeless Art of Turning Trials into Triumph. Expanded 10th Anniversary Edition. </a:t>
            </a: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Portfolio, 2024), 115.</a:t>
            </a:r>
          </a:p>
        </p:txBody>
      </p:sp>
    </p:spTree>
    <p:extLst>
      <p:ext uri="{BB962C8B-B14F-4D97-AF65-F5344CB8AC3E}">
        <p14:creationId xmlns:p14="http://schemas.microsoft.com/office/powerpoint/2010/main" val="294144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81B5-DF88-6994-99A5-28193420AB53}"/>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5E23A95-50D8-C9B3-322D-CB60018C9AB2}"/>
              </a:ext>
            </a:extLst>
          </p:cNvPr>
          <p:cNvSpPr txBox="1">
            <a:spLocks noChangeArrowheads="1"/>
          </p:cNvSpPr>
          <p:nvPr/>
        </p:nvSpPr>
        <p:spPr bwMode="auto">
          <a:xfrm>
            <a:off x="361950" y="4666275"/>
            <a:ext cx="11544300" cy="1757854"/>
          </a:xfrm>
          <a:prstGeom prst="rect">
            <a:avLst/>
          </a:prstGeom>
          <a:noFill/>
          <a:ln w="9525">
            <a:noFill/>
            <a:miter lim="800000"/>
            <a:headEnd/>
            <a:tailEnd/>
          </a:ln>
        </p:spPr>
        <p:txBody>
          <a:bodyPr wrap="square">
            <a:spAutoFit/>
          </a:bodyPr>
          <a:lstStyle/>
          <a:p>
            <a:pPr marL="571500" lvl="0" indent="-571500">
              <a:lnSpc>
                <a:spcPct val="90000"/>
              </a:lnSpc>
              <a:spcBef>
                <a:spcPts val="0"/>
              </a:spcBef>
              <a:spcAft>
                <a:spcPts val="600"/>
              </a:spcAft>
              <a:buFont typeface="Wingdings" pitchFamily="2" charset="2"/>
              <a:buChar char="§"/>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The only antidote to fear and anxiety is focusing on what you can control (Peter Bourne: study on cortisol levels in soldiers).</a:t>
            </a:r>
            <a:endParaRPr lang="en-US" sz="3800" dirty="0">
              <a:solidFill>
                <a:schemeClr val="tx1">
                  <a:lumMod val="65000"/>
                  <a:lumOff val="35000"/>
                </a:schemeClr>
              </a:solidFill>
              <a:latin typeface="Aptos Display" panose="020B0004020202020204" pitchFamily="34" charset="0"/>
              <a:ea typeface="ＭＳ Ｐゴシック" charset="-128"/>
              <a:cs typeface="Calibri Light" panose="020F0302020204030204" pitchFamily="34" charset="0"/>
            </a:endParaRPr>
          </a:p>
        </p:txBody>
      </p:sp>
      <p:cxnSp>
        <p:nvCxnSpPr>
          <p:cNvPr id="5" name="Straight Connector 4">
            <a:extLst>
              <a:ext uri="{FF2B5EF4-FFF2-40B4-BE49-F238E27FC236}">
                <a16:creationId xmlns:a16="http://schemas.microsoft.com/office/drawing/2014/main" id="{BC15C77A-2E5A-E770-E9FA-824CCC39B8F0}"/>
              </a:ext>
            </a:extLst>
          </p:cNvPr>
          <p:cNvCxnSpPr>
            <a:cxnSpLocks/>
          </p:cNvCxnSpPr>
          <p:nvPr/>
        </p:nvCxnSpPr>
        <p:spPr>
          <a:xfrm>
            <a:off x="228600" y="3581400"/>
            <a:ext cx="4572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374346D-6CE2-B2BF-9371-669406B5A256}"/>
              </a:ext>
            </a:extLst>
          </p:cNvPr>
          <p:cNvCxnSpPr>
            <a:cxnSpLocks/>
          </p:cNvCxnSpPr>
          <p:nvPr/>
        </p:nvCxnSpPr>
        <p:spPr>
          <a:xfrm>
            <a:off x="4114800" y="3581400"/>
            <a:ext cx="4572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D145B67F-EC00-212E-CFBD-C6AE19AC7C72}"/>
              </a:ext>
            </a:extLst>
          </p:cNvPr>
          <p:cNvCxnSpPr>
            <a:cxnSpLocks/>
          </p:cNvCxnSpPr>
          <p:nvPr/>
        </p:nvCxnSpPr>
        <p:spPr>
          <a:xfrm>
            <a:off x="685800" y="3581400"/>
            <a:ext cx="228600" cy="762000"/>
          </a:xfrm>
          <a:prstGeom prst="line">
            <a:avLst/>
          </a:prstGeom>
          <a:ln w="50800" cap="rnd"/>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0BC0668-5E57-C6BC-9F00-AFC6734EBDED}"/>
              </a:ext>
            </a:extLst>
          </p:cNvPr>
          <p:cNvCxnSpPr>
            <a:cxnSpLocks/>
          </p:cNvCxnSpPr>
          <p:nvPr/>
        </p:nvCxnSpPr>
        <p:spPr>
          <a:xfrm>
            <a:off x="914400" y="4343400"/>
            <a:ext cx="22098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8934D2F-2A77-91BA-E5CD-49488EC91DED}"/>
              </a:ext>
            </a:extLst>
          </p:cNvPr>
          <p:cNvCxnSpPr>
            <a:cxnSpLocks/>
          </p:cNvCxnSpPr>
          <p:nvPr/>
        </p:nvCxnSpPr>
        <p:spPr>
          <a:xfrm>
            <a:off x="4800600" y="2819400"/>
            <a:ext cx="22098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AE4736E-CAC1-0A0E-EBCE-286E47726F68}"/>
              </a:ext>
            </a:extLst>
          </p:cNvPr>
          <p:cNvCxnSpPr>
            <a:cxnSpLocks/>
          </p:cNvCxnSpPr>
          <p:nvPr/>
        </p:nvCxnSpPr>
        <p:spPr>
          <a:xfrm>
            <a:off x="7239000" y="3581400"/>
            <a:ext cx="4572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5A2BA4A5-323F-036D-4152-901E8B6265BE}"/>
              </a:ext>
            </a:extLst>
          </p:cNvPr>
          <p:cNvCxnSpPr>
            <a:cxnSpLocks/>
          </p:cNvCxnSpPr>
          <p:nvPr/>
        </p:nvCxnSpPr>
        <p:spPr>
          <a:xfrm flipV="1">
            <a:off x="4572000" y="2819400"/>
            <a:ext cx="228600" cy="762000"/>
          </a:xfrm>
          <a:prstGeom prst="line">
            <a:avLst/>
          </a:prstGeom>
          <a:ln w="50800" cap="rnd"/>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A5AF1881-75CD-F90E-A8D5-8A03FB71A567}"/>
              </a:ext>
            </a:extLst>
          </p:cNvPr>
          <p:cNvCxnSpPr>
            <a:cxnSpLocks/>
          </p:cNvCxnSpPr>
          <p:nvPr/>
        </p:nvCxnSpPr>
        <p:spPr>
          <a:xfrm>
            <a:off x="7010400" y="2819400"/>
            <a:ext cx="228600" cy="762000"/>
          </a:xfrm>
          <a:prstGeom prst="line">
            <a:avLst/>
          </a:prstGeom>
          <a:ln w="50800" cap="rnd"/>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3282C1CD-21C9-0103-6F07-E620E61852C5}"/>
              </a:ext>
            </a:extLst>
          </p:cNvPr>
          <p:cNvCxnSpPr>
            <a:cxnSpLocks/>
          </p:cNvCxnSpPr>
          <p:nvPr/>
        </p:nvCxnSpPr>
        <p:spPr>
          <a:xfrm>
            <a:off x="8115300" y="3581400"/>
            <a:ext cx="4572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F70B78B2-C9FD-307D-A423-BEEB1144716C}"/>
              </a:ext>
            </a:extLst>
          </p:cNvPr>
          <p:cNvCxnSpPr>
            <a:cxnSpLocks/>
          </p:cNvCxnSpPr>
          <p:nvPr/>
        </p:nvCxnSpPr>
        <p:spPr>
          <a:xfrm>
            <a:off x="8801100" y="2819400"/>
            <a:ext cx="22098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603B64D8-11E3-FB5D-26B8-8744E169686E}"/>
              </a:ext>
            </a:extLst>
          </p:cNvPr>
          <p:cNvCxnSpPr>
            <a:cxnSpLocks/>
          </p:cNvCxnSpPr>
          <p:nvPr/>
        </p:nvCxnSpPr>
        <p:spPr>
          <a:xfrm>
            <a:off x="11010900" y="2819400"/>
            <a:ext cx="723900"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91137927-E0B1-8BFC-1EE8-07AC62333E57}"/>
              </a:ext>
            </a:extLst>
          </p:cNvPr>
          <p:cNvCxnSpPr>
            <a:cxnSpLocks/>
          </p:cNvCxnSpPr>
          <p:nvPr/>
        </p:nvCxnSpPr>
        <p:spPr>
          <a:xfrm flipV="1">
            <a:off x="8572500" y="2819400"/>
            <a:ext cx="228600" cy="762000"/>
          </a:xfrm>
          <a:prstGeom prst="line">
            <a:avLst/>
          </a:prstGeom>
          <a:ln w="50800" cap="rnd"/>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5034D2FA-A9C5-0F0A-53DD-A306026E099B}"/>
              </a:ext>
            </a:extLst>
          </p:cNvPr>
          <p:cNvCxnSpPr>
            <a:cxnSpLocks/>
          </p:cNvCxnSpPr>
          <p:nvPr/>
        </p:nvCxnSpPr>
        <p:spPr>
          <a:xfrm flipV="1">
            <a:off x="3124200" y="3581400"/>
            <a:ext cx="228600" cy="762000"/>
          </a:xfrm>
          <a:prstGeom prst="line">
            <a:avLst/>
          </a:prstGeom>
          <a:ln w="50800" cap="rnd"/>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8C9E3E76-B470-A63B-28E2-F6B030CFDFCD}"/>
              </a:ext>
            </a:extLst>
          </p:cNvPr>
          <p:cNvCxnSpPr>
            <a:cxnSpLocks/>
          </p:cNvCxnSpPr>
          <p:nvPr/>
        </p:nvCxnSpPr>
        <p:spPr>
          <a:xfrm>
            <a:off x="3352800" y="3581400"/>
            <a:ext cx="457200" cy="0"/>
          </a:xfrm>
          <a:prstGeom prst="line">
            <a:avLst/>
          </a:prstGeom>
          <a:ln w="50800"/>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6F2674D9-8973-37C4-D77E-A26B9B7D2E18}"/>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3" name="TextBox 2">
            <a:extLst>
              <a:ext uri="{FF2B5EF4-FFF2-40B4-BE49-F238E27FC236}">
                <a16:creationId xmlns:a16="http://schemas.microsoft.com/office/drawing/2014/main" id="{CBC312A7-2F1B-2507-2146-0EE32C9AE448}"/>
              </a:ext>
            </a:extLst>
          </p:cNvPr>
          <p:cNvSpPr txBox="1"/>
          <p:nvPr/>
        </p:nvSpPr>
        <p:spPr>
          <a:xfrm>
            <a:off x="1110343" y="3350567"/>
            <a:ext cx="1600200" cy="461665"/>
          </a:xfrm>
          <a:prstGeom prst="rect">
            <a:avLst/>
          </a:prstGeom>
          <a:noFill/>
        </p:spPr>
        <p:txBody>
          <a:bodyPr wrap="square" rtlCol="0">
            <a:spAutoFit/>
          </a:bodyPr>
          <a:lstStyle/>
          <a:p>
            <a:r>
              <a:rPr lang="en-US" sz="2400" dirty="0">
                <a:solidFill>
                  <a:schemeClr val="bg1"/>
                </a:solidFill>
                <a:latin typeface="Aptos Display" panose="020B0004020202020204" pitchFamily="34" charset="0"/>
              </a:rPr>
              <a:t>The Attack</a:t>
            </a:r>
          </a:p>
        </p:txBody>
      </p:sp>
      <p:sp>
        <p:nvSpPr>
          <p:cNvPr id="4" name="TextBox 3">
            <a:extLst>
              <a:ext uri="{FF2B5EF4-FFF2-40B4-BE49-F238E27FC236}">
                <a16:creationId xmlns:a16="http://schemas.microsoft.com/office/drawing/2014/main" id="{EE0A4784-FC1B-9951-7157-AE468A6FED2D}"/>
              </a:ext>
            </a:extLst>
          </p:cNvPr>
          <p:cNvSpPr txBox="1"/>
          <p:nvPr/>
        </p:nvSpPr>
        <p:spPr>
          <a:xfrm>
            <a:off x="5105400" y="3350566"/>
            <a:ext cx="1600200" cy="461665"/>
          </a:xfrm>
          <a:prstGeom prst="rect">
            <a:avLst/>
          </a:prstGeom>
          <a:noFill/>
        </p:spPr>
        <p:txBody>
          <a:bodyPr wrap="square" rtlCol="0">
            <a:spAutoFit/>
          </a:bodyPr>
          <a:lstStyle/>
          <a:p>
            <a:r>
              <a:rPr lang="en-US" sz="2400" dirty="0">
                <a:solidFill>
                  <a:schemeClr val="bg1"/>
                </a:solidFill>
                <a:latin typeface="Aptos Display" panose="020B0004020202020204" pitchFamily="34" charset="0"/>
              </a:rPr>
              <a:t>The Attack</a:t>
            </a:r>
          </a:p>
        </p:txBody>
      </p:sp>
      <p:sp>
        <p:nvSpPr>
          <p:cNvPr id="6" name="TextBox 5">
            <a:extLst>
              <a:ext uri="{FF2B5EF4-FFF2-40B4-BE49-F238E27FC236}">
                <a16:creationId xmlns:a16="http://schemas.microsoft.com/office/drawing/2014/main" id="{F56183E6-1088-C036-4EC2-42A50EDC8B4F}"/>
              </a:ext>
            </a:extLst>
          </p:cNvPr>
          <p:cNvSpPr txBox="1"/>
          <p:nvPr/>
        </p:nvSpPr>
        <p:spPr>
          <a:xfrm>
            <a:off x="9100457" y="3350565"/>
            <a:ext cx="1600200" cy="461665"/>
          </a:xfrm>
          <a:prstGeom prst="rect">
            <a:avLst/>
          </a:prstGeom>
          <a:noFill/>
        </p:spPr>
        <p:txBody>
          <a:bodyPr wrap="square" rtlCol="0">
            <a:spAutoFit/>
          </a:bodyPr>
          <a:lstStyle/>
          <a:p>
            <a:r>
              <a:rPr lang="en-US" sz="2400" dirty="0">
                <a:solidFill>
                  <a:schemeClr val="bg1"/>
                </a:solidFill>
                <a:latin typeface="Aptos Display" panose="020B0004020202020204" pitchFamily="34" charset="0"/>
              </a:rPr>
              <a:t>The Attack</a:t>
            </a:r>
          </a:p>
        </p:txBody>
      </p:sp>
    </p:spTree>
    <p:extLst>
      <p:ext uri="{BB962C8B-B14F-4D97-AF65-F5344CB8AC3E}">
        <p14:creationId xmlns:p14="http://schemas.microsoft.com/office/powerpoint/2010/main" val="21722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50"/>
                                        <p:tgtEl>
                                          <p:spTgt spid="10"/>
                                        </p:tgtEl>
                                      </p:cBhvr>
                                    </p:animEffect>
                                  </p:childTnLst>
                                </p:cTn>
                              </p:par>
                            </p:childTnLst>
                          </p:cTn>
                        </p:par>
                        <p:par>
                          <p:cTn id="22" fill="hold">
                            <p:stCondLst>
                              <p:cond delay="25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250"/>
                                        <p:tgtEl>
                                          <p:spTgt spid="33"/>
                                        </p:tgtEl>
                                      </p:cBhvr>
                                    </p:animEffect>
                                  </p:childTnLst>
                                </p:cTn>
                              </p:par>
                            </p:childTnLst>
                          </p:cTn>
                        </p:par>
                        <p:par>
                          <p:cTn id="34" fill="hold">
                            <p:stCondLst>
                              <p:cond delay="2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0"/>
                            </p:stCondLst>
                            <p:childTnLst>
                              <p:par>
                                <p:cTn id="43" presetID="22" presetClass="entr" presetSubtype="4"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250"/>
                                        <p:tgtEl>
                                          <p:spTgt spid="38"/>
                                        </p:tgtEl>
                                      </p:cBhvr>
                                    </p:animEffect>
                                  </p:childTnLst>
                                </p:cTn>
                              </p:par>
                            </p:childTnLst>
                          </p:cTn>
                        </p:par>
                        <p:par>
                          <p:cTn id="46" fill="hold">
                            <p:stCondLst>
                              <p:cond delay="250"/>
                            </p:stCondLst>
                            <p:childTnLst>
                              <p:par>
                                <p:cTn id="47" presetID="22" presetClass="entr" presetSubtype="8"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250"/>
                                        <p:tgtEl>
                                          <p:spTgt spid="41"/>
                                        </p:tgtEl>
                                      </p:cBhvr>
                                    </p:animEffect>
                                  </p:childTnLst>
                                </p:cTn>
                              </p:par>
                            </p:childTnLst>
                          </p:cTn>
                        </p:par>
                        <p:par>
                          <p:cTn id="55" fill="hold">
                            <p:stCondLst>
                              <p:cond delay="250"/>
                            </p:stCondLst>
                            <p:childTnLst>
                              <p:par>
                                <p:cTn id="56" presetID="22" presetClass="entr" presetSubtype="8"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up)">
                                      <p:cBhvr>
                                        <p:cTn id="63" dur="250"/>
                                        <p:tgtEl>
                                          <p:spTgt spid="34"/>
                                        </p:tgtEl>
                                      </p:cBhvr>
                                    </p:animEffect>
                                  </p:childTnLst>
                                </p:cTn>
                              </p:par>
                            </p:childTnLst>
                          </p:cTn>
                        </p:par>
                        <p:par>
                          <p:cTn id="64" fill="hold">
                            <p:stCondLst>
                              <p:cond delay="250"/>
                            </p:stCondLst>
                            <p:childTnLst>
                              <p:par>
                                <p:cTn id="65" presetID="22" presetClass="entr" presetSubtype="8"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0AD2-CC8C-904C-68AC-27BFE9D7A79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69E62E2-36B1-DF04-1B0E-095D54604923}"/>
              </a:ext>
            </a:extLst>
          </p:cNvPr>
          <p:cNvSpPr txBox="1">
            <a:spLocks noChangeArrowheads="1"/>
          </p:cNvSpPr>
          <p:nvPr/>
        </p:nvSpPr>
        <p:spPr bwMode="auto">
          <a:xfrm>
            <a:off x="323850" y="1752600"/>
            <a:ext cx="11544300" cy="4675447"/>
          </a:xfrm>
          <a:prstGeom prst="rect">
            <a:avLst/>
          </a:prstGeom>
          <a:noFill/>
          <a:ln w="9525">
            <a:noFill/>
            <a:miter lim="800000"/>
            <a:headEnd/>
            <a:tailEnd/>
          </a:ln>
        </p:spPr>
        <p:txBody>
          <a:bodyPr wrap="square">
            <a:spAutoFit/>
          </a:bodyPr>
          <a:lstStyle/>
          <a:p>
            <a:pPr marL="571500" lvl="0" indent="-571500">
              <a:lnSpc>
                <a:spcPct val="90000"/>
              </a:lnSpc>
              <a:spcBef>
                <a:spcPts val="0"/>
              </a:spcBef>
              <a:spcAft>
                <a:spcPts val="600"/>
              </a:spcAft>
              <a:buFont typeface="Wingdings" pitchFamily="2" charset="2"/>
              <a:buChar char="§"/>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The only antidote to fear and anxiety is focusing on what you can control (Peter Bourne: study on cortisol levels in soldiers).</a:t>
            </a:r>
          </a:p>
          <a:p>
            <a:pPr marL="915988" lvl="0" indent="-450850">
              <a:lnSpc>
                <a:spcPct val="90000"/>
              </a:lnSpc>
              <a:spcBef>
                <a:spcPts val="0"/>
              </a:spcBef>
              <a:spcAft>
                <a:spcPts val="600"/>
              </a:spcAft>
              <a:buFont typeface="Arial" panose="020B0604020202020204" pitchFamily="34" charset="0"/>
              <a:buChar char="•"/>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Our level of control changes how we respond to stress.</a:t>
            </a:r>
          </a:p>
          <a:p>
            <a:pPr marL="915988" lvl="0" indent="-4508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Control not only alters our physiological response to stress, but also our ability to persist. </a:t>
            </a:r>
          </a:p>
          <a:p>
            <a:pPr marL="915988" lvl="0" indent="-4508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Choice allows us to take back control.</a:t>
            </a:r>
          </a:p>
        </p:txBody>
      </p:sp>
      <p:sp>
        <p:nvSpPr>
          <p:cNvPr id="2" name="TextBox 1">
            <a:extLst>
              <a:ext uri="{FF2B5EF4-FFF2-40B4-BE49-F238E27FC236}">
                <a16:creationId xmlns:a16="http://schemas.microsoft.com/office/drawing/2014/main" id="{76BCC708-D8DA-2A53-B6B4-C2986C978C92}"/>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921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4614-AE3A-CD36-BBE0-7F27FBEFF92C}"/>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33621AD-F4E8-0CF3-2BB7-D573435AF88F}"/>
              </a:ext>
            </a:extLst>
          </p:cNvPr>
          <p:cNvSpPr txBox="1">
            <a:spLocks noChangeArrowheads="1"/>
          </p:cNvSpPr>
          <p:nvPr/>
        </p:nvSpPr>
        <p:spPr bwMode="auto">
          <a:xfrm>
            <a:off x="266700" y="1787965"/>
            <a:ext cx="11544300" cy="649858"/>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1.	Remember your spiritual heritage</a:t>
            </a:r>
            <a:endParaRPr lang="en-US" sz="3800" dirty="0">
              <a:solidFill>
                <a:schemeClr val="tx1">
                  <a:lumMod val="65000"/>
                  <a:lumOff val="35000"/>
                </a:schemeClr>
              </a:solidFill>
              <a:latin typeface="Aptos Display" panose="020B0004020202020204" pitchFamily="34" charset="0"/>
              <a:ea typeface="ＭＳ Ｐゴシック" charset="-128"/>
              <a:cs typeface="Calibri Light" panose="020F0302020204030204" pitchFamily="34" charset="0"/>
            </a:endParaRPr>
          </a:p>
        </p:txBody>
      </p:sp>
      <p:sp>
        <p:nvSpPr>
          <p:cNvPr id="2" name="Rectangle 1">
            <a:extLst>
              <a:ext uri="{FF2B5EF4-FFF2-40B4-BE49-F238E27FC236}">
                <a16:creationId xmlns:a16="http://schemas.microsoft.com/office/drawing/2014/main" id="{7B5BA287-C068-5A6B-CCEE-099C63D7FF86}"/>
              </a:ext>
            </a:extLst>
          </p:cNvPr>
          <p:cNvSpPr>
            <a:spLocks noChangeArrowheads="1"/>
          </p:cNvSpPr>
          <p:nvPr/>
        </p:nvSpPr>
        <p:spPr bwMode="auto">
          <a:xfrm>
            <a:off x="460043" y="2956564"/>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C0D89221-366B-88F7-620D-334BEA77C0FC}"/>
              </a:ext>
            </a:extLst>
          </p:cNvPr>
          <p:cNvSpPr txBox="1">
            <a:spLocks noChangeArrowheads="1"/>
          </p:cNvSpPr>
          <p:nvPr/>
        </p:nvSpPr>
        <p:spPr bwMode="auto">
          <a:xfrm>
            <a:off x="669447" y="2981235"/>
            <a:ext cx="11158044" cy="1200329"/>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600" dirty="0">
                <a:solidFill>
                  <a:prstClr val="white"/>
                </a:solidFill>
                <a:latin typeface="Aptos Display" panose="020B0004020202020204" pitchFamily="34" charset="0"/>
                <a:cs typeface="Calibri Light" panose="020F0302020204030204" pitchFamily="34" charset="0"/>
              </a:rPr>
              <a:t>“I thank God, whom I serve, as my ancestors did, with a clear conscience” (1 :3).</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C10F6652-205B-A34F-5242-221EEB84C235}"/>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5" name="Rectangle 4">
            <a:extLst>
              <a:ext uri="{FF2B5EF4-FFF2-40B4-BE49-F238E27FC236}">
                <a16:creationId xmlns:a16="http://schemas.microsoft.com/office/drawing/2014/main" id="{5093E8A6-B2B7-E1EA-5135-50C33F83E73A}"/>
              </a:ext>
            </a:extLst>
          </p:cNvPr>
          <p:cNvSpPr>
            <a:spLocks noChangeArrowheads="1"/>
          </p:cNvSpPr>
          <p:nvPr/>
        </p:nvSpPr>
        <p:spPr bwMode="auto">
          <a:xfrm>
            <a:off x="457200" y="4529972"/>
            <a:ext cx="11353800" cy="1864743"/>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6" name="TextBox 5">
            <a:extLst>
              <a:ext uri="{FF2B5EF4-FFF2-40B4-BE49-F238E27FC236}">
                <a16:creationId xmlns:a16="http://schemas.microsoft.com/office/drawing/2014/main" id="{2AF991B5-E89B-4A53-5D11-7A73E53B3D32}"/>
              </a:ext>
            </a:extLst>
          </p:cNvPr>
          <p:cNvSpPr txBox="1">
            <a:spLocks noChangeArrowheads="1"/>
          </p:cNvSpPr>
          <p:nvPr/>
        </p:nvSpPr>
        <p:spPr bwMode="auto">
          <a:xfrm>
            <a:off x="691056" y="4585180"/>
            <a:ext cx="11158044" cy="1754326"/>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600" dirty="0">
                <a:solidFill>
                  <a:prstClr val="white"/>
                </a:solidFill>
                <a:latin typeface="Aptos Display" panose="020B0004020202020204" pitchFamily="34" charset="0"/>
                <a:cs typeface="Calibri Light" panose="020F0302020204030204" pitchFamily="34" charset="0"/>
              </a:rPr>
              <a:t>Paul is trying to get Timothy to take a moment and stop looking at his present difficulties, and to take a wider view of God’s sovereignty.</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2337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animBg="1"/>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D22B-8167-A655-54D3-EC5B9443D8C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7CBBA94-9F17-3A7A-8354-C61153D7488D}"/>
              </a:ext>
            </a:extLst>
          </p:cNvPr>
          <p:cNvSpPr txBox="1">
            <a:spLocks noChangeArrowheads="1"/>
          </p:cNvSpPr>
          <p:nvPr/>
        </p:nvSpPr>
        <p:spPr bwMode="auto">
          <a:xfrm>
            <a:off x="361950" y="2133600"/>
            <a:ext cx="11544300" cy="1856214"/>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Cognitive Narrowing</a:t>
            </a:r>
          </a:p>
        </p:txBody>
      </p:sp>
      <p:sp>
        <p:nvSpPr>
          <p:cNvPr id="4" name="TextBox 3">
            <a:extLst>
              <a:ext uri="{FF2B5EF4-FFF2-40B4-BE49-F238E27FC236}">
                <a16:creationId xmlns:a16="http://schemas.microsoft.com/office/drawing/2014/main" id="{B633A577-F94E-A8CE-91B7-0BB19E0E64EE}"/>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3475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BE98B-28A1-43E6-1468-2A953260AB9E}"/>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41823CB-4805-91F8-61AC-A26C197917AD}"/>
              </a:ext>
            </a:extLst>
          </p:cNvPr>
          <p:cNvSpPr txBox="1">
            <a:spLocks noChangeArrowheads="1"/>
          </p:cNvSpPr>
          <p:nvPr/>
        </p:nvSpPr>
        <p:spPr bwMode="auto">
          <a:xfrm>
            <a:off x="323850" y="1936123"/>
            <a:ext cx="11544300" cy="2985754"/>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Cognitive Narrowing</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When we are problem solving, zooming out allows us to see creative solutions.</a:t>
            </a:r>
          </a:p>
        </p:txBody>
      </p:sp>
      <p:sp>
        <p:nvSpPr>
          <p:cNvPr id="2" name="TextBox 1">
            <a:extLst>
              <a:ext uri="{FF2B5EF4-FFF2-40B4-BE49-F238E27FC236}">
                <a16:creationId xmlns:a16="http://schemas.microsoft.com/office/drawing/2014/main" id="{A548E542-FBF4-F3E2-DA14-AD29B2135A3F}"/>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14275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36AAD-F19E-974E-6632-61C6978930F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0F20E18-D36F-4CC1-AB86-EFE79983D7E7}"/>
              </a:ext>
            </a:extLst>
          </p:cNvPr>
          <p:cNvSpPr txBox="1">
            <a:spLocks noChangeArrowheads="1"/>
          </p:cNvSpPr>
          <p:nvPr/>
        </p:nvSpPr>
        <p:spPr bwMode="auto">
          <a:xfrm>
            <a:off x="323850" y="1828800"/>
            <a:ext cx="11544300" cy="4038350"/>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A narrow focus doesn’t just leave our imagination empty; it plays a large role in rumination and anxiety.</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This is probably why Paul is pointing to God’s sovereignty and Timothy’s calling.</a:t>
            </a:r>
          </a:p>
        </p:txBody>
      </p:sp>
      <p:sp>
        <p:nvSpPr>
          <p:cNvPr id="4" name="TextBox 3">
            <a:extLst>
              <a:ext uri="{FF2B5EF4-FFF2-40B4-BE49-F238E27FC236}">
                <a16:creationId xmlns:a16="http://schemas.microsoft.com/office/drawing/2014/main" id="{28DCB8BB-0C23-0EE0-2E9D-596376FAB577}"/>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30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7807A-4A52-06E7-CE45-62698AB16ED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85249BE-7469-BC40-CE17-A44DD548F47B}"/>
              </a:ext>
            </a:extLst>
          </p:cNvPr>
          <p:cNvSpPr txBox="1">
            <a:spLocks noChangeArrowheads="1"/>
          </p:cNvSpPr>
          <p:nvPr/>
        </p:nvSpPr>
        <p:spPr bwMode="auto">
          <a:xfrm>
            <a:off x="489613" y="2133600"/>
            <a:ext cx="11544300" cy="2985754"/>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are ways we can snap out of cognitive narrowing?</a:t>
            </a:r>
          </a:p>
          <a:p>
            <a:pPr marL="1838325">
              <a:lnSpc>
                <a:spcPct val="90000"/>
              </a:lnSpc>
              <a:spcBef>
                <a:spcPts val="0"/>
              </a:spcBef>
              <a:spcAft>
                <a:spcPts val="600"/>
              </a:spcAft>
              <a:buSzPct val="100000"/>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Open up with a trusted peer. </a:t>
            </a:r>
          </a:p>
        </p:txBody>
      </p:sp>
      <p:sp>
        <p:nvSpPr>
          <p:cNvPr id="4" name="TextBox 3">
            <a:extLst>
              <a:ext uri="{FF2B5EF4-FFF2-40B4-BE49-F238E27FC236}">
                <a16:creationId xmlns:a16="http://schemas.microsoft.com/office/drawing/2014/main" id="{4E696BC0-2969-6651-BB84-A7DFEA727718}"/>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9314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94916-A763-A640-D0CE-714286BA79D1}"/>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5D89D00A-9DAE-8309-B6F6-10319B597FC1}"/>
              </a:ext>
            </a:extLst>
          </p:cNvPr>
          <p:cNvSpPr txBox="1">
            <a:spLocks noChangeArrowheads="1"/>
          </p:cNvSpPr>
          <p:nvPr/>
        </p:nvSpPr>
        <p:spPr bwMode="auto">
          <a:xfrm>
            <a:off x="323850" y="1634502"/>
            <a:ext cx="11544300" cy="3588996"/>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are ways we can snap out of cognitive narrowing?</a:t>
            </a:r>
          </a:p>
          <a:p>
            <a:pPr marL="1838325">
              <a:lnSpc>
                <a:spcPct val="90000"/>
              </a:lnSpc>
              <a:spcBef>
                <a:spcPts val="0"/>
              </a:spcBef>
              <a:spcAft>
                <a:spcPts val="600"/>
              </a:spcAft>
              <a:buSzPct val="100000"/>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Physical Zooming: Mood Follows Action</a:t>
            </a:r>
          </a:p>
          <a:p>
            <a:pPr marL="1371600">
              <a:lnSpc>
                <a:spcPct val="90000"/>
              </a:lnSpc>
              <a:spcBef>
                <a:spcPts val="0"/>
              </a:spcBef>
              <a:spcAft>
                <a:spcPts val="600"/>
              </a:spcAft>
              <a:buSzPct val="100000"/>
            </a:pP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2" name="Rectangle 1">
            <a:extLst>
              <a:ext uri="{FF2B5EF4-FFF2-40B4-BE49-F238E27FC236}">
                <a16:creationId xmlns:a16="http://schemas.microsoft.com/office/drawing/2014/main" id="{E0E06E90-30B3-5875-E6C4-2880F929D51E}"/>
              </a:ext>
            </a:extLst>
          </p:cNvPr>
          <p:cNvSpPr>
            <a:spLocks noChangeArrowheads="1"/>
          </p:cNvSpPr>
          <p:nvPr/>
        </p:nvSpPr>
        <p:spPr bwMode="auto">
          <a:xfrm>
            <a:off x="457200" y="4556225"/>
            <a:ext cx="11353800" cy="2472271"/>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859FFB58-D8AA-0997-772E-E17D1DCD9999}"/>
              </a:ext>
            </a:extLst>
          </p:cNvPr>
          <p:cNvSpPr txBox="1">
            <a:spLocks noChangeArrowheads="1"/>
          </p:cNvSpPr>
          <p:nvPr/>
        </p:nvSpPr>
        <p:spPr bwMode="auto">
          <a:xfrm>
            <a:off x="626798" y="4672781"/>
            <a:ext cx="11158044" cy="2185214"/>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400" dirty="0">
                <a:solidFill>
                  <a:prstClr val="white"/>
                </a:solidFill>
                <a:latin typeface="Aptos Display" panose="020B0004020202020204" pitchFamily="34" charset="0"/>
                <a:cs typeface="Calibri Light" panose="020F0302020204030204" pitchFamily="34" charset="0"/>
              </a:rPr>
              <a:t>Matthew 6:26-27: Look at the birds of the air; they do not sow or reap or store away in barns, and yet your heavenly Father feeds them. Are you not much more valuable than they? Can any one of you by worrying add a single hour to your life? </a:t>
            </a:r>
          </a:p>
        </p:txBody>
      </p:sp>
      <p:sp>
        <p:nvSpPr>
          <p:cNvPr id="4" name="TextBox 3">
            <a:extLst>
              <a:ext uri="{FF2B5EF4-FFF2-40B4-BE49-F238E27FC236}">
                <a16:creationId xmlns:a16="http://schemas.microsoft.com/office/drawing/2014/main" id="{EE7FD91A-A77A-3177-E58B-B5183C9FDFE1}"/>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241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4E4F4-E880-9535-2A1F-556E7AF36441}"/>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C2546CDE-00EE-D812-9F97-38716B60CB91}"/>
              </a:ext>
            </a:extLst>
          </p:cNvPr>
          <p:cNvSpPr txBox="1">
            <a:spLocks noChangeArrowheads="1"/>
          </p:cNvSpPr>
          <p:nvPr/>
        </p:nvSpPr>
        <p:spPr bwMode="auto">
          <a:xfrm>
            <a:off x="304800" y="1143000"/>
            <a:ext cx="11544300" cy="4185761"/>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3 </a:t>
            </a:r>
            <a:r>
              <a:rPr lang="en-US" sz="3800" dirty="0">
                <a:solidFill>
                  <a:schemeClr val="bg1"/>
                </a:solidFill>
                <a:latin typeface="Aptos Display" panose="020B0004020202020204" pitchFamily="34" charset="0"/>
              </a:rPr>
              <a:t>I thank God, whom I serve, as my ancestors did, with a clear conscience, as night and day I constantly remember you in my prayers. </a:t>
            </a:r>
            <a:r>
              <a:rPr lang="en-US" sz="3800" baseline="30000" dirty="0">
                <a:solidFill>
                  <a:schemeClr val="bg1"/>
                </a:solidFill>
                <a:latin typeface="Aptos Display" panose="020B0004020202020204" pitchFamily="34" charset="0"/>
              </a:rPr>
              <a:t>4 </a:t>
            </a:r>
            <a:r>
              <a:rPr lang="en-US" sz="3800" dirty="0">
                <a:solidFill>
                  <a:schemeClr val="bg1"/>
                </a:solidFill>
                <a:latin typeface="Aptos Display" panose="020B0004020202020204" pitchFamily="34" charset="0"/>
              </a:rPr>
              <a:t>Recalling your tears, I long to see you, so that I may be filled with joy. </a:t>
            </a:r>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I am reminded of your sincere faith, which first lived in your grandmother Lois and in your mother Eunice and, I am persuaded, now lives in you also. </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94E6E853-B322-245C-1D1B-9F93A084580D}"/>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1</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5352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0761D-D074-CD21-CF42-D0ED225FA3A1}"/>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85C9FFB-1DBB-0A59-FA3A-E673568B148E}"/>
              </a:ext>
            </a:extLst>
          </p:cNvPr>
          <p:cNvSpPr txBox="1">
            <a:spLocks noChangeArrowheads="1"/>
          </p:cNvSpPr>
          <p:nvPr/>
        </p:nvSpPr>
        <p:spPr bwMode="auto">
          <a:xfrm>
            <a:off x="323850" y="1634502"/>
            <a:ext cx="11544300" cy="3588996"/>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are ways we can snap out of cognitive narrowing?</a:t>
            </a:r>
          </a:p>
          <a:p>
            <a:pPr marL="1838325">
              <a:lnSpc>
                <a:spcPct val="90000"/>
              </a:lnSpc>
              <a:spcBef>
                <a:spcPts val="0"/>
              </a:spcBef>
              <a:spcAft>
                <a:spcPts val="600"/>
              </a:spcAft>
              <a:buSzPct val="100000"/>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Temporal Zooming: Imagine the Future</a:t>
            </a:r>
          </a:p>
          <a:p>
            <a:pPr marL="1371600">
              <a:lnSpc>
                <a:spcPct val="90000"/>
              </a:lnSpc>
              <a:spcBef>
                <a:spcPts val="0"/>
              </a:spcBef>
              <a:spcAft>
                <a:spcPts val="600"/>
              </a:spcAft>
              <a:buSzPct val="100000"/>
            </a:pP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4" name="TextBox 3">
            <a:extLst>
              <a:ext uri="{FF2B5EF4-FFF2-40B4-BE49-F238E27FC236}">
                <a16:creationId xmlns:a16="http://schemas.microsoft.com/office/drawing/2014/main" id="{AA8F1E0D-A7E6-7327-DB81-F19384BD6C7A}"/>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91250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0761D-D074-CD21-CF42-D0ED225FA3A1}"/>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85C9FFB-1DBB-0A59-FA3A-E673568B148E}"/>
              </a:ext>
            </a:extLst>
          </p:cNvPr>
          <p:cNvSpPr txBox="1">
            <a:spLocks noChangeArrowheads="1"/>
          </p:cNvSpPr>
          <p:nvPr/>
        </p:nvSpPr>
        <p:spPr bwMode="auto">
          <a:xfrm>
            <a:off x="323850" y="1634502"/>
            <a:ext cx="11544300" cy="3588996"/>
          </a:xfrm>
          <a:prstGeom prst="rect">
            <a:avLst/>
          </a:prstGeom>
          <a:noFill/>
          <a:ln w="9525">
            <a:noFill/>
            <a:miter lim="800000"/>
            <a:headEnd/>
            <a:tailEnd/>
          </a:ln>
        </p:spPr>
        <p:txBody>
          <a:bodyPr wrap="square">
            <a:spAutoFit/>
          </a:bodyPr>
          <a:lstStyle/>
          <a:p>
            <a:pPr marL="466725" lvl="0" indent="-466725">
              <a:lnSpc>
                <a:spcPct val="90000"/>
              </a:lnSpc>
              <a:spcBef>
                <a:spcPts val="0"/>
              </a:spcBef>
              <a:spcAft>
                <a:spcPts val="600"/>
              </a:spcAft>
              <a:buAutoNum type="arabicPeriod"/>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Remember your spiritual heritage</a:t>
            </a:r>
          </a:p>
          <a:p>
            <a:pPr marL="919163" lvl="0" indent="-452438">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Portrait vs Landscape Mode</a:t>
            </a:r>
          </a:p>
          <a:p>
            <a:pPr marL="1371600" indent="-425450">
              <a:lnSpc>
                <a:spcPct val="90000"/>
              </a:lnSpc>
              <a:spcBef>
                <a:spcPts val="0"/>
              </a:spcBef>
              <a:spcAft>
                <a:spcPts val="600"/>
              </a:spcAft>
              <a:buSzPct val="100000"/>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are ways we can snap out of cognitive narrowing?</a:t>
            </a:r>
          </a:p>
          <a:p>
            <a:pPr marL="1838325">
              <a:lnSpc>
                <a:spcPct val="90000"/>
              </a:lnSpc>
              <a:spcBef>
                <a:spcPts val="0"/>
              </a:spcBef>
              <a:spcAft>
                <a:spcPts val="600"/>
              </a:spcAft>
              <a:buSzPct val="100000"/>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Temporal Zooming: Imagine the Future</a:t>
            </a:r>
          </a:p>
          <a:p>
            <a:pPr marL="1371600">
              <a:lnSpc>
                <a:spcPct val="90000"/>
              </a:lnSpc>
              <a:spcBef>
                <a:spcPts val="0"/>
              </a:spcBef>
              <a:spcAft>
                <a:spcPts val="600"/>
              </a:spcAft>
              <a:buSzPct val="100000"/>
            </a:pP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2" name="Rectangle 1">
            <a:extLst>
              <a:ext uri="{FF2B5EF4-FFF2-40B4-BE49-F238E27FC236}">
                <a16:creationId xmlns:a16="http://schemas.microsoft.com/office/drawing/2014/main" id="{73F2BE52-E9CA-2DD2-645E-9FB2C6513BC3}"/>
              </a:ext>
            </a:extLst>
          </p:cNvPr>
          <p:cNvSpPr>
            <a:spLocks noChangeArrowheads="1"/>
          </p:cNvSpPr>
          <p:nvPr/>
        </p:nvSpPr>
        <p:spPr bwMode="auto">
          <a:xfrm>
            <a:off x="228600" y="4042398"/>
            <a:ext cx="11353800" cy="2362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1351CB61-0C03-7AFC-FD08-FEBDD50008AE}"/>
              </a:ext>
            </a:extLst>
          </p:cNvPr>
          <p:cNvSpPr txBox="1">
            <a:spLocks noChangeArrowheads="1"/>
          </p:cNvSpPr>
          <p:nvPr/>
        </p:nvSpPr>
        <p:spPr bwMode="auto">
          <a:xfrm>
            <a:off x="326478" y="4042398"/>
            <a:ext cx="11158044" cy="2185214"/>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400" dirty="0">
                <a:solidFill>
                  <a:prstClr val="white"/>
                </a:solidFill>
                <a:latin typeface="Aptos Display" panose="020B0004020202020204" pitchFamily="34" charset="0"/>
                <a:cs typeface="Calibri Light" panose="020F0302020204030204" pitchFamily="34" charset="0"/>
              </a:rPr>
              <a:t>“I have kept the faith. Now there is in store for me the crown of righteousness, which the Lord, the righteous Judge, will award to me on that day—and not only to me, but also to all who have longed for his appearing.” (4:7-8)</a:t>
            </a:r>
          </a:p>
        </p:txBody>
      </p:sp>
      <p:sp>
        <p:nvSpPr>
          <p:cNvPr id="4" name="TextBox 3">
            <a:extLst>
              <a:ext uri="{FF2B5EF4-FFF2-40B4-BE49-F238E27FC236}">
                <a16:creationId xmlns:a16="http://schemas.microsoft.com/office/drawing/2014/main" id="{AA8F1E0D-A7E6-7327-DB81-F19384BD6C7A}"/>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566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B3AC0-FB2D-9DAB-4D37-E93007C6BE37}"/>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736A7A2D-D7C2-7A17-B73A-DB304FFF0026}"/>
              </a:ext>
            </a:extLst>
          </p:cNvPr>
          <p:cNvSpPr txBox="1">
            <a:spLocks noChangeArrowheads="1"/>
          </p:cNvSpPr>
          <p:nvPr/>
        </p:nvSpPr>
        <p:spPr bwMode="auto">
          <a:xfrm>
            <a:off x="464593" y="1828800"/>
            <a:ext cx="11544300" cy="64992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p:txBody>
      </p:sp>
      <p:sp>
        <p:nvSpPr>
          <p:cNvPr id="4" name="Rectangle 3">
            <a:extLst>
              <a:ext uri="{FF2B5EF4-FFF2-40B4-BE49-F238E27FC236}">
                <a16:creationId xmlns:a16="http://schemas.microsoft.com/office/drawing/2014/main" id="{05BA666E-A77D-0853-1621-0D0BF1F0CB99}"/>
              </a:ext>
            </a:extLst>
          </p:cNvPr>
          <p:cNvSpPr>
            <a:spLocks noChangeArrowheads="1"/>
          </p:cNvSpPr>
          <p:nvPr/>
        </p:nvSpPr>
        <p:spPr bwMode="auto">
          <a:xfrm>
            <a:off x="458906" y="2981235"/>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7E99D4FE-187D-8A72-19BE-7BB87E5C9AE8}"/>
              </a:ext>
            </a:extLst>
          </p:cNvPr>
          <p:cNvSpPr txBox="1">
            <a:spLocks noChangeArrowheads="1"/>
          </p:cNvSpPr>
          <p:nvPr/>
        </p:nvSpPr>
        <p:spPr bwMode="auto">
          <a:xfrm>
            <a:off x="555078" y="2981235"/>
            <a:ext cx="11158044" cy="1200329"/>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600" dirty="0">
                <a:solidFill>
                  <a:prstClr val="white"/>
                </a:solidFill>
                <a:latin typeface="Aptos Display" panose="020B0004020202020204" pitchFamily="34" charset="0"/>
                <a:cs typeface="Calibri Light" panose="020F0302020204030204" pitchFamily="34" charset="0"/>
              </a:rPr>
              <a:t>“Fan into flame the gift of God, which is in your through the laying on of hands” (1:6).</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C86A7C4-4E74-09E4-6C6A-F215983838F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346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161F-0ED0-1AE6-F98E-F79702BF152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A664E9B-9DCC-42D1-0A6C-CB872E0AC4D1}"/>
              </a:ext>
            </a:extLst>
          </p:cNvPr>
          <p:cNvSpPr txBox="1">
            <a:spLocks noChangeArrowheads="1"/>
          </p:cNvSpPr>
          <p:nvPr/>
        </p:nvSpPr>
        <p:spPr bwMode="auto">
          <a:xfrm>
            <a:off x="323850" y="1711446"/>
            <a:ext cx="11544300" cy="3435108"/>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“God has given you everything you need to carry out the task for which he has called you.”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He’s getting Timothy to see that God sovereignly placed him in Ephesus for the task of leading the church. </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28154936-562E-AE9E-BC67-F80C3A640038}"/>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0468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70F2-3346-6B0B-85FB-841CDBF4DFF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9D8C054-134A-1E43-08DC-077599FA1B03}"/>
              </a:ext>
            </a:extLst>
          </p:cNvPr>
          <p:cNvSpPr txBox="1">
            <a:spLocks noChangeArrowheads="1"/>
          </p:cNvSpPr>
          <p:nvPr/>
        </p:nvSpPr>
        <p:spPr bwMode="auto">
          <a:xfrm>
            <a:off x="372539" y="1622686"/>
            <a:ext cx="11544300" cy="125297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“Fan into flames the gift of God.”</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EB116F67-E057-A70C-F76D-92604DE0BB8A}"/>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7FDC523C-9BF2-4D66-071B-B06DF7B2BDB7}"/>
              </a:ext>
            </a:extLst>
          </p:cNvPr>
          <p:cNvSpPr>
            <a:spLocks noChangeArrowheads="1"/>
          </p:cNvSpPr>
          <p:nvPr/>
        </p:nvSpPr>
        <p:spPr bwMode="auto">
          <a:xfrm>
            <a:off x="563039" y="3090429"/>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75FFC39A-90D9-1CE8-31B6-92AD42B8AE56}"/>
              </a:ext>
            </a:extLst>
          </p:cNvPr>
          <p:cNvSpPr txBox="1">
            <a:spLocks noChangeArrowheads="1"/>
          </p:cNvSpPr>
          <p:nvPr/>
        </p:nvSpPr>
        <p:spPr bwMode="auto">
          <a:xfrm>
            <a:off x="555078" y="3167407"/>
            <a:ext cx="11158044" cy="1200329"/>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600" dirty="0">
                <a:solidFill>
                  <a:prstClr val="white"/>
                </a:solidFill>
                <a:latin typeface="Aptos Display" panose="020B0004020202020204" pitchFamily="34" charset="0"/>
                <a:cs typeface="Calibri Light" panose="020F0302020204030204" pitchFamily="34" charset="0"/>
              </a:rPr>
              <a:t>“Do not neglect your gift, which was given you” (1 Timothy 4:14).</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F217EDDF-8086-6981-FF8C-641DBF14A3A2}"/>
              </a:ext>
            </a:extLst>
          </p:cNvPr>
          <p:cNvSpPr>
            <a:spLocks noChangeArrowheads="1"/>
          </p:cNvSpPr>
          <p:nvPr/>
        </p:nvSpPr>
        <p:spPr bwMode="auto">
          <a:xfrm>
            <a:off x="2420605" y="4781816"/>
            <a:ext cx="9677400" cy="137159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7" name="TextBox 6">
            <a:extLst>
              <a:ext uri="{FF2B5EF4-FFF2-40B4-BE49-F238E27FC236}">
                <a16:creationId xmlns:a16="http://schemas.microsoft.com/office/drawing/2014/main" id="{FE12B016-F463-5840-4C07-F3D923B162CC}"/>
              </a:ext>
            </a:extLst>
          </p:cNvPr>
          <p:cNvSpPr txBox="1">
            <a:spLocks noChangeArrowheads="1"/>
          </p:cNvSpPr>
          <p:nvPr/>
        </p:nvSpPr>
        <p:spPr bwMode="auto">
          <a:xfrm>
            <a:off x="2504031" y="4867452"/>
            <a:ext cx="9510548" cy="1200329"/>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3600" dirty="0">
                <a:solidFill>
                  <a:prstClr val="white"/>
                </a:solidFill>
                <a:latin typeface="Aptos Display" panose="020B0004020202020204" pitchFamily="34" charset="0"/>
                <a:cs typeface="Calibri Light" panose="020F0302020204030204" pitchFamily="34" charset="0"/>
              </a:rPr>
              <a:t>“Fan into flames” denotes “keeping the fire roaring.”</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234931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6"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AF73-F383-7C13-8D8E-BA77AB5A867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5843C13-BAD8-1FD0-5E3F-14EE7B76DABD}"/>
              </a:ext>
            </a:extLst>
          </p:cNvPr>
          <p:cNvSpPr txBox="1">
            <a:spLocks noChangeArrowheads="1"/>
          </p:cNvSpPr>
          <p:nvPr/>
        </p:nvSpPr>
        <p:spPr bwMode="auto">
          <a:xfrm>
            <a:off x="406659" y="1677889"/>
            <a:ext cx="11544300" cy="1779270"/>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E1E9E856-3109-26FE-2FDF-3E440E4F416E}"/>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329FE35A-F739-3479-147D-BD5742C7B15A}"/>
              </a:ext>
            </a:extLst>
          </p:cNvPr>
          <p:cNvSpPr>
            <a:spLocks noChangeArrowheads="1"/>
          </p:cNvSpPr>
          <p:nvPr/>
        </p:nvSpPr>
        <p:spPr bwMode="auto">
          <a:xfrm>
            <a:off x="501909" y="4078486"/>
            <a:ext cx="11353800" cy="1873382"/>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D0EDE29F-CE29-CB14-E8C1-7D38DE23E658}"/>
              </a:ext>
            </a:extLst>
          </p:cNvPr>
          <p:cNvSpPr txBox="1">
            <a:spLocks noChangeArrowheads="1"/>
          </p:cNvSpPr>
          <p:nvPr/>
        </p:nvSpPr>
        <p:spPr bwMode="auto">
          <a:xfrm>
            <a:off x="497928" y="4117780"/>
            <a:ext cx="11158044" cy="1661993"/>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400" dirty="0">
                <a:solidFill>
                  <a:prstClr val="white"/>
                </a:solidFill>
                <a:latin typeface="Aptos Display" panose="020B0004020202020204" pitchFamily="34" charset="0"/>
                <a:cs typeface="Calibri Light" panose="020F0302020204030204" pitchFamily="34" charset="0"/>
              </a:rPr>
              <a:t>“For God has not given us a spirit of fear and timidity, but of power, love, and self-discipline. So do not be ashamed of the testimony about our Lord or of me” (1:6-7).</a:t>
            </a:r>
          </a:p>
        </p:txBody>
      </p:sp>
    </p:spTree>
    <p:extLst>
      <p:ext uri="{BB962C8B-B14F-4D97-AF65-F5344CB8AC3E}">
        <p14:creationId xmlns:p14="http://schemas.microsoft.com/office/powerpoint/2010/main" val="12142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A7A83-0133-DD47-5F07-87A9833E436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8DC49AF-5801-2531-E30D-B96757EF03C2}"/>
              </a:ext>
            </a:extLst>
          </p:cNvPr>
          <p:cNvSpPr txBox="1">
            <a:spLocks noChangeArrowheads="1"/>
          </p:cNvSpPr>
          <p:nvPr/>
        </p:nvSpPr>
        <p:spPr bwMode="auto">
          <a:xfrm>
            <a:off x="330958" y="1524000"/>
            <a:ext cx="11544300" cy="3435108"/>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Traditional Model of Mental Toughness:  “Grin and bear it,” “Suck it up,” “Fear nothing,” and “Hide all signs of vulnerability.”</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0E4473A5-B568-D534-8005-4E48DE367217}"/>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6D60A3D5-ADE9-5506-3305-3598CA3B84C5}"/>
              </a:ext>
            </a:extLst>
          </p:cNvPr>
          <p:cNvSpPr>
            <a:spLocks noChangeArrowheads="1"/>
          </p:cNvSpPr>
          <p:nvPr/>
        </p:nvSpPr>
        <p:spPr bwMode="auto">
          <a:xfrm>
            <a:off x="342900" y="4457700"/>
            <a:ext cx="11353800" cy="2514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C05DD0AD-B5CF-A199-9CF3-A54E197FCEED}"/>
              </a:ext>
            </a:extLst>
          </p:cNvPr>
          <p:cNvSpPr txBox="1">
            <a:spLocks noChangeArrowheads="1"/>
          </p:cNvSpPr>
          <p:nvPr/>
        </p:nvSpPr>
        <p:spPr bwMode="auto">
          <a:xfrm>
            <a:off x="691056" y="4598580"/>
            <a:ext cx="11158044" cy="2185214"/>
          </a:xfrm>
          <a:prstGeom prst="rect">
            <a:avLst/>
          </a:prstGeom>
          <a:noFill/>
          <a:ln w="38100">
            <a:noFill/>
            <a:miter lim="800000"/>
            <a:headEnd/>
            <a:tailEnd/>
          </a:ln>
        </p:spPr>
        <p:txBody>
          <a:bodyPr wrap="square">
            <a:spAutoFit/>
          </a:bodyPr>
          <a:lstStyle/>
          <a:p>
            <a:pPr marL="0" lvl="1" fontAlgn="auto">
              <a:spcBef>
                <a:spcPts val="0"/>
              </a:spcBef>
              <a:spcAft>
                <a:spcPts val="0"/>
              </a:spcAft>
              <a:buSzPct val="100000"/>
              <a:defRPr/>
            </a:pPr>
            <a:r>
              <a:rPr lang="en-US" sz="3400" dirty="0">
                <a:solidFill>
                  <a:prstClr val="white"/>
                </a:solidFill>
                <a:latin typeface="Aptos Display" panose="020B0004020202020204" pitchFamily="34" charset="0"/>
                <a:cs typeface="Calibri Light" panose="020F0302020204030204" pitchFamily="34" charset="0"/>
              </a:rPr>
              <a:t>“Pain is weakness leaving the body.”</a:t>
            </a:r>
          </a:p>
          <a:p>
            <a:pPr marL="0" lvl="1" fontAlgn="auto">
              <a:spcBef>
                <a:spcPts val="0"/>
              </a:spcBef>
              <a:spcAft>
                <a:spcPts val="0"/>
              </a:spcAft>
              <a:buSzPct val="100000"/>
              <a:defRPr/>
            </a:pPr>
            <a:r>
              <a:rPr lang="en-US" sz="3400" dirty="0">
                <a:solidFill>
                  <a:prstClr val="white"/>
                </a:solidFill>
                <a:latin typeface="Aptos Display" panose="020B0004020202020204" pitchFamily="34" charset="0"/>
                <a:cs typeface="Calibri Light" panose="020F0302020204030204" pitchFamily="34" charset="0"/>
              </a:rPr>
              <a:t>“If you think lifting weights is dangerous, try being weak."</a:t>
            </a:r>
          </a:p>
          <a:p>
            <a:pPr marL="0" lvl="1" fontAlgn="auto">
              <a:spcBef>
                <a:spcPts val="0"/>
              </a:spcBef>
              <a:spcAft>
                <a:spcPts val="0"/>
              </a:spcAft>
              <a:buSzPct val="100000"/>
              <a:defRPr/>
            </a:pPr>
            <a:r>
              <a:rPr lang="en-US" sz="3400" dirty="0">
                <a:solidFill>
                  <a:prstClr val="white"/>
                </a:solidFill>
                <a:latin typeface="Aptos Display" panose="020B0004020202020204" pitchFamily="34" charset="0"/>
                <a:cs typeface="Calibri Light" panose="020F0302020204030204" pitchFamily="34" charset="0"/>
              </a:rPr>
              <a:t>“I don’t stop when I’m tired. I stop when I’m done.” –David Goggins.  </a:t>
            </a:r>
          </a:p>
        </p:txBody>
      </p:sp>
    </p:spTree>
    <p:extLst>
      <p:ext uri="{BB962C8B-B14F-4D97-AF65-F5344CB8AC3E}">
        <p14:creationId xmlns:p14="http://schemas.microsoft.com/office/powerpoint/2010/main" val="310703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1360E3-02B2-41A5-9196-2F49783EFAA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3A71983-F64D-43B1-A720-6A148103EF59}"/>
              </a:ext>
            </a:extLst>
          </p:cNvPr>
          <p:cNvSpPr txBox="1"/>
          <p:nvPr/>
        </p:nvSpPr>
        <p:spPr>
          <a:xfrm>
            <a:off x="0" y="1905000"/>
            <a:ext cx="762000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Here’s the problem: in trying to toughen through callousness, we’ve trained ourselves to respond to fear and power. The reason we push through discomfort is because we imagine someone is standing over us yelling, or that if we fail, we will face punishment. </a:t>
            </a:r>
          </a:p>
        </p:txBody>
      </p:sp>
      <p:sp>
        <p:nvSpPr>
          <p:cNvPr id="6" name="TextBox 5">
            <a:extLst>
              <a:ext uri="{FF2B5EF4-FFF2-40B4-BE49-F238E27FC236}">
                <a16:creationId xmlns:a16="http://schemas.microsoft.com/office/drawing/2014/main" id="{EB0254F7-B600-411F-B9C6-C228B2C6F64C}"/>
              </a:ext>
            </a:extLst>
          </p:cNvPr>
          <p:cNvSpPr txBox="1"/>
          <p:nvPr/>
        </p:nvSpPr>
        <p:spPr>
          <a:xfrm>
            <a:off x="175056" y="76200"/>
            <a:ext cx="762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a:t>
            </a:r>
            <a:endParaRPr kumimoji="0" lang="en-US" sz="9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 </a:t>
            </a:r>
            <a:r>
              <a:rPr kumimoji="0" lang="en-US" sz="2000" b="0" i="1"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Do Hard Things: Why We Get Resilience Wrong and the Surprising Science of Real Toughness. </a:t>
            </a: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Harper One, 2022), 218.</a:t>
            </a:r>
          </a:p>
        </p:txBody>
      </p:sp>
    </p:spTree>
    <p:extLst>
      <p:ext uri="{BB962C8B-B14F-4D97-AF65-F5344CB8AC3E}">
        <p14:creationId xmlns:p14="http://schemas.microsoft.com/office/powerpoint/2010/main" val="272655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5B1F-89CE-9FA5-772C-37358789A2E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C32C402-5E52-B003-0936-F0767C0C38A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3E348C6-BA95-598A-5B44-C81978765317}"/>
              </a:ext>
            </a:extLst>
          </p:cNvPr>
          <p:cNvSpPr txBox="1"/>
          <p:nvPr/>
        </p:nvSpPr>
        <p:spPr>
          <a:xfrm>
            <a:off x="76200" y="2133600"/>
            <a:ext cx="76200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We’ve been conditioned to see the external as more important than the internal, and that putting on a facade of toughness (“I’m not afraid of anything!”) is more important than how we handle difficult times. </a:t>
            </a:r>
          </a:p>
        </p:txBody>
      </p:sp>
      <p:sp>
        <p:nvSpPr>
          <p:cNvPr id="6" name="TextBox 5">
            <a:extLst>
              <a:ext uri="{FF2B5EF4-FFF2-40B4-BE49-F238E27FC236}">
                <a16:creationId xmlns:a16="http://schemas.microsoft.com/office/drawing/2014/main" id="{60AB5EBC-5EC1-456E-7216-B497A239BCA8}"/>
              </a:ext>
            </a:extLst>
          </p:cNvPr>
          <p:cNvSpPr txBox="1"/>
          <p:nvPr/>
        </p:nvSpPr>
        <p:spPr>
          <a:xfrm>
            <a:off x="175056" y="76200"/>
            <a:ext cx="762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a:t>
            </a:r>
            <a:endParaRPr kumimoji="0" lang="en-US" sz="9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 </a:t>
            </a:r>
            <a:r>
              <a:rPr kumimoji="0" lang="en-US" sz="2000" b="0" i="1"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Do Hard Things: Why We Get Resilience Wrong and the Surprising Science of Real Toughness. </a:t>
            </a: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Harper One, 2022), 218.</a:t>
            </a:r>
          </a:p>
        </p:txBody>
      </p:sp>
    </p:spTree>
    <p:extLst>
      <p:ext uri="{BB962C8B-B14F-4D97-AF65-F5344CB8AC3E}">
        <p14:creationId xmlns:p14="http://schemas.microsoft.com/office/powerpoint/2010/main" val="374525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7EBC-8C3D-964C-B8AF-5A5C7E13BD9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00878B-DD27-E466-EA05-6FE8639DBFF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6F830E1-0378-E98F-94B3-D101C95EB1BC}"/>
              </a:ext>
            </a:extLst>
          </p:cNvPr>
          <p:cNvSpPr txBox="1"/>
          <p:nvPr/>
        </p:nvSpPr>
        <p:spPr>
          <a:xfrm>
            <a:off x="76200" y="2133600"/>
            <a:ext cx="76200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Remove the fear, power, and control, and our “tough” individual is left without the necessary skills to navigate adversity. The old view of toughness gives him a hammer and expects him to bash his way through any problem. </a:t>
            </a:r>
          </a:p>
        </p:txBody>
      </p:sp>
      <p:sp>
        <p:nvSpPr>
          <p:cNvPr id="6" name="TextBox 5">
            <a:extLst>
              <a:ext uri="{FF2B5EF4-FFF2-40B4-BE49-F238E27FC236}">
                <a16:creationId xmlns:a16="http://schemas.microsoft.com/office/drawing/2014/main" id="{C2D11B32-AB49-9B46-BF4A-7032C544F1B2}"/>
              </a:ext>
            </a:extLst>
          </p:cNvPr>
          <p:cNvSpPr txBox="1"/>
          <p:nvPr/>
        </p:nvSpPr>
        <p:spPr>
          <a:xfrm>
            <a:off x="175056" y="76200"/>
            <a:ext cx="762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a:t>
            </a:r>
            <a:endParaRPr kumimoji="0" lang="en-US" sz="9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 </a:t>
            </a:r>
            <a:r>
              <a:rPr kumimoji="0" lang="en-US" sz="2000" b="0" i="1"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Do Hard Things: Why We Get Resilience Wrong and the Surprising Science of Real Toughness. </a:t>
            </a: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Harper One, 2022), 218.</a:t>
            </a:r>
          </a:p>
        </p:txBody>
      </p:sp>
    </p:spTree>
    <p:extLst>
      <p:ext uri="{BB962C8B-B14F-4D97-AF65-F5344CB8AC3E}">
        <p14:creationId xmlns:p14="http://schemas.microsoft.com/office/powerpoint/2010/main" val="302177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31CA-42AD-F260-A3C0-B3DA1FDCB35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A2B608D-914C-04C3-D9C4-E0FE0B7EF108}"/>
              </a:ext>
            </a:extLst>
          </p:cNvPr>
          <p:cNvSpPr txBox="1">
            <a:spLocks noChangeArrowheads="1"/>
          </p:cNvSpPr>
          <p:nvPr/>
        </p:nvSpPr>
        <p:spPr bwMode="auto">
          <a:xfrm>
            <a:off x="304800" y="1143000"/>
            <a:ext cx="11544300" cy="4185761"/>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For this reason I remind you to fan into flame the gift of God, which is in you through the laying on of my hands. </a:t>
            </a:r>
            <a:r>
              <a:rPr lang="en-US" sz="3800" baseline="30000" dirty="0">
                <a:solidFill>
                  <a:schemeClr val="bg1"/>
                </a:solidFill>
                <a:latin typeface="Aptos Display" panose="020B0004020202020204" pitchFamily="34" charset="0"/>
              </a:rPr>
              <a:t>7 </a:t>
            </a:r>
            <a:r>
              <a:rPr lang="en-US" sz="3800" dirty="0">
                <a:solidFill>
                  <a:schemeClr val="bg1"/>
                </a:solidFill>
                <a:latin typeface="Aptos Display" panose="020B0004020202020204" pitchFamily="34" charset="0"/>
              </a:rPr>
              <a:t>For God has not given us the spirit of fear and timidity, Spirit God gave us does not make us timid, but of power, love, and self-discipline. </a:t>
            </a:r>
            <a:r>
              <a:rPr lang="en-US" sz="3800" baseline="30000" dirty="0">
                <a:solidFill>
                  <a:schemeClr val="bg1"/>
                </a:solidFill>
                <a:latin typeface="Aptos Display" panose="020B0004020202020204" pitchFamily="34" charset="0"/>
              </a:rPr>
              <a:t>8 </a:t>
            </a:r>
            <a:r>
              <a:rPr lang="en-US" sz="3800" dirty="0">
                <a:solidFill>
                  <a:schemeClr val="bg1"/>
                </a:solidFill>
                <a:latin typeface="Aptos Display" panose="020B0004020202020204" pitchFamily="34" charset="0"/>
              </a:rPr>
              <a:t>So do not be ashamed of the testimony about our Lord or of me his prisoner. Rather, join with me in suffering for the gospel, by the power of God.</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854DE4E5-7CC5-3120-159E-D414B317D553}"/>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1</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9773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F9A4-27BD-4B71-75A7-2ADD039B5DF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305F558-45F1-26AA-9AA2-51E55CA0366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CA6AF4F-EFB4-0194-7179-317BE96811CE}"/>
              </a:ext>
            </a:extLst>
          </p:cNvPr>
          <p:cNvSpPr txBox="1"/>
          <p:nvPr/>
        </p:nvSpPr>
        <p:spPr>
          <a:xfrm>
            <a:off x="76200" y="2133600"/>
            <a:ext cx="762000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But truly being tough isn’t the same as being callous.</a:t>
            </a:r>
          </a:p>
        </p:txBody>
      </p:sp>
      <p:sp>
        <p:nvSpPr>
          <p:cNvPr id="6" name="TextBox 5">
            <a:extLst>
              <a:ext uri="{FF2B5EF4-FFF2-40B4-BE49-F238E27FC236}">
                <a16:creationId xmlns:a16="http://schemas.microsoft.com/office/drawing/2014/main" id="{8F15E93C-0787-0EC6-FFAF-B6D819B3D4B1}"/>
              </a:ext>
            </a:extLst>
          </p:cNvPr>
          <p:cNvSpPr txBox="1"/>
          <p:nvPr/>
        </p:nvSpPr>
        <p:spPr>
          <a:xfrm>
            <a:off x="175056" y="76200"/>
            <a:ext cx="762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a:t>
            </a:r>
            <a:endParaRPr kumimoji="0" lang="en-US" sz="9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Steve Magness, </a:t>
            </a:r>
            <a:r>
              <a:rPr kumimoji="0" lang="en-US" sz="2000" b="0" i="1"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Do Hard Things: Why We Get Resilience Wrong and the Surprising Science of Real Toughness. </a:t>
            </a:r>
            <a:r>
              <a:rPr kumimoji="0" lang="en-US" sz="2000" b="0" i="0" u="none" strike="noStrike" kern="1200" cap="none" spc="0" normalizeH="0" baseline="0" noProof="0" dirty="0">
                <a:ln>
                  <a:noFill/>
                </a:ln>
                <a:solidFill>
                  <a:srgbClr val="4BACC6">
                    <a:lumMod val="60000"/>
                    <a:lumOff val="40000"/>
                  </a:srgbClr>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Harper One, 2022), 218.</a:t>
            </a:r>
          </a:p>
        </p:txBody>
      </p:sp>
    </p:spTree>
    <p:extLst>
      <p:ext uri="{BB962C8B-B14F-4D97-AF65-F5344CB8AC3E}">
        <p14:creationId xmlns:p14="http://schemas.microsoft.com/office/powerpoint/2010/main" val="305301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CB04-ADCD-AB25-1228-F9A04E8077C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4D8E8A5C-3317-98C2-B8FA-A7310153BE4E}"/>
              </a:ext>
            </a:extLst>
          </p:cNvPr>
          <p:cNvSpPr txBox="1">
            <a:spLocks noChangeArrowheads="1"/>
          </p:cNvSpPr>
          <p:nvPr/>
        </p:nvSpPr>
        <p:spPr bwMode="auto">
          <a:xfrm>
            <a:off x="361950" y="1828800"/>
            <a:ext cx="11544300" cy="2908810"/>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Mental fortitude is developed through the skill of being alone in your head.</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5A8B775A-DCAA-5055-EC36-1856EA38DDF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024127DC-1900-C6C7-BA73-C21F938C11B7}"/>
              </a:ext>
            </a:extLst>
          </p:cNvPr>
          <p:cNvSpPr>
            <a:spLocks noChangeArrowheads="1"/>
          </p:cNvSpPr>
          <p:nvPr/>
        </p:nvSpPr>
        <p:spPr bwMode="auto">
          <a:xfrm>
            <a:off x="5626405" y="5115141"/>
            <a:ext cx="6154459" cy="963535"/>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8B7A6BE1-0AE1-C403-9ED0-19DDDA59657A}"/>
              </a:ext>
            </a:extLst>
          </p:cNvPr>
          <p:cNvSpPr txBox="1">
            <a:spLocks noChangeArrowheads="1"/>
          </p:cNvSpPr>
          <p:nvPr/>
        </p:nvSpPr>
        <p:spPr bwMode="auto">
          <a:xfrm>
            <a:off x="5684180" y="5242965"/>
            <a:ext cx="6048348" cy="707886"/>
          </a:xfrm>
          <a:prstGeom prst="rect">
            <a:avLst/>
          </a:prstGeom>
          <a:noFill/>
          <a:ln w="38100">
            <a:noFill/>
            <a:miter lim="800000"/>
            <a:headEnd/>
            <a:tailEnd/>
          </a:ln>
        </p:spPr>
        <p:txBody>
          <a:bodyPr wrap="square">
            <a:spAutoFit/>
          </a:bodyPr>
          <a:lstStyle/>
          <a:p>
            <a:pPr marL="0" lvl="1" algn="ctr" fontAlgn="auto">
              <a:spcBef>
                <a:spcPts val="0"/>
              </a:spcBef>
              <a:spcAft>
                <a:spcPts val="0"/>
              </a:spcAft>
              <a:buSzPct val="100000"/>
              <a:defRPr/>
            </a:pPr>
            <a:r>
              <a:rPr lang="en-US" sz="4000" dirty="0">
                <a:solidFill>
                  <a:prstClr val="white"/>
                </a:solidFill>
                <a:latin typeface="Aptos Display" panose="020B0004020202020204" pitchFamily="34" charset="0"/>
                <a:cs typeface="Calibri Light" panose="020F0302020204030204" pitchFamily="34" charset="0"/>
              </a:rPr>
              <a:t>Raw </a:t>
            </a:r>
            <a:r>
              <a:rPr lang="en-US" sz="4000" dirty="0" err="1">
                <a:solidFill>
                  <a:prstClr val="white"/>
                </a:solidFill>
                <a:latin typeface="Aptos Display" panose="020B0004020202020204" pitchFamily="34" charset="0"/>
                <a:cs typeface="Calibri Light" panose="020F0302020204030204" pitchFamily="34" charset="0"/>
              </a:rPr>
              <a:t>Doggin</a:t>
            </a:r>
            <a:r>
              <a:rPr lang="en-US" sz="4000" dirty="0">
                <a:solidFill>
                  <a:prstClr val="white"/>
                </a:solidFill>
                <a:latin typeface="Aptos Display" panose="020B0004020202020204" pitchFamily="34" charset="0"/>
                <a:cs typeface="Calibri Light" panose="020F0302020204030204" pitchFamily="34" charset="0"/>
              </a:rPr>
              <a:t>’ It on a Flight</a:t>
            </a:r>
            <a:endParaRPr lang="en-US" sz="4000" dirty="0">
              <a:solidFill>
                <a:prstClr val="white"/>
              </a:solidFill>
              <a:latin typeface="Aptos Display" panose="020B000402020202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12725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CB04-ADCD-AB25-1228-F9A04E8077C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4D8E8A5C-3317-98C2-B8FA-A7310153BE4E}"/>
              </a:ext>
            </a:extLst>
          </p:cNvPr>
          <p:cNvSpPr txBox="1">
            <a:spLocks noChangeArrowheads="1"/>
          </p:cNvSpPr>
          <p:nvPr/>
        </p:nvSpPr>
        <p:spPr bwMode="auto">
          <a:xfrm>
            <a:off x="304800" y="1143000"/>
            <a:ext cx="11544300" cy="2908810"/>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Mental fortitude is developed through the skill of being alone in your head.</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5A8B775A-DCAA-5055-EC36-1856EA38DDF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024127DC-1900-C6C7-BA73-C21F938C11B7}"/>
              </a:ext>
            </a:extLst>
          </p:cNvPr>
          <p:cNvSpPr>
            <a:spLocks noChangeArrowheads="1"/>
          </p:cNvSpPr>
          <p:nvPr/>
        </p:nvSpPr>
        <p:spPr bwMode="auto">
          <a:xfrm>
            <a:off x="5638800" y="4051810"/>
            <a:ext cx="6154459" cy="963535"/>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8B7A6BE1-0AE1-C403-9ED0-19DDDA59657A}"/>
              </a:ext>
            </a:extLst>
          </p:cNvPr>
          <p:cNvSpPr txBox="1">
            <a:spLocks noChangeArrowheads="1"/>
          </p:cNvSpPr>
          <p:nvPr/>
        </p:nvSpPr>
        <p:spPr bwMode="auto">
          <a:xfrm>
            <a:off x="5697259" y="4174928"/>
            <a:ext cx="6048348" cy="707886"/>
          </a:xfrm>
          <a:prstGeom prst="rect">
            <a:avLst/>
          </a:prstGeom>
          <a:noFill/>
          <a:ln w="38100">
            <a:noFill/>
            <a:miter lim="800000"/>
            <a:headEnd/>
            <a:tailEnd/>
          </a:ln>
        </p:spPr>
        <p:txBody>
          <a:bodyPr wrap="square">
            <a:spAutoFit/>
          </a:bodyPr>
          <a:lstStyle/>
          <a:p>
            <a:pPr marL="0" lvl="1" algn="ctr" fontAlgn="auto">
              <a:spcBef>
                <a:spcPts val="0"/>
              </a:spcBef>
              <a:spcAft>
                <a:spcPts val="0"/>
              </a:spcAft>
              <a:buSzPct val="100000"/>
              <a:defRPr/>
            </a:pPr>
            <a:r>
              <a:rPr lang="en-US" sz="4000" dirty="0">
                <a:solidFill>
                  <a:prstClr val="white"/>
                </a:solidFill>
                <a:latin typeface="Aptos Display" panose="020B0004020202020204" pitchFamily="34" charset="0"/>
                <a:cs typeface="Calibri Light" panose="020F0302020204030204" pitchFamily="34" charset="0"/>
              </a:rPr>
              <a:t>Raw </a:t>
            </a:r>
            <a:r>
              <a:rPr lang="en-US" sz="4000" dirty="0" err="1">
                <a:solidFill>
                  <a:prstClr val="white"/>
                </a:solidFill>
                <a:latin typeface="Aptos Display" panose="020B0004020202020204" pitchFamily="34" charset="0"/>
                <a:cs typeface="Calibri Light" panose="020F0302020204030204" pitchFamily="34" charset="0"/>
              </a:rPr>
              <a:t>Doggin</a:t>
            </a:r>
            <a:r>
              <a:rPr lang="en-US" sz="4000" dirty="0">
                <a:solidFill>
                  <a:prstClr val="white"/>
                </a:solidFill>
                <a:latin typeface="Aptos Display" panose="020B0004020202020204" pitchFamily="34" charset="0"/>
                <a:cs typeface="Calibri Light" panose="020F0302020204030204" pitchFamily="34" charset="0"/>
              </a:rPr>
              <a:t>’ It on a Flight</a:t>
            </a:r>
            <a:endParaRPr lang="en-US" sz="4000" dirty="0">
              <a:solidFill>
                <a:prstClr val="white"/>
              </a:solidFill>
              <a:latin typeface="Aptos Display" panose="020B0004020202020204" pitchFamily="34" charset="0"/>
              <a:ea typeface="ＭＳ Ｐゴシック" charset="-128"/>
              <a:cs typeface="Calibri Light" panose="020F0302020204030204" pitchFamily="34" charset="0"/>
            </a:endParaRPr>
          </a:p>
        </p:txBody>
      </p:sp>
      <p:sp>
        <p:nvSpPr>
          <p:cNvPr id="16" name="Rectangle 15">
            <a:extLst>
              <a:ext uri="{FF2B5EF4-FFF2-40B4-BE49-F238E27FC236}">
                <a16:creationId xmlns:a16="http://schemas.microsoft.com/office/drawing/2014/main" id="{BA8AB4CE-C0FD-EE74-26A1-D12FE82D5FFE}"/>
              </a:ext>
            </a:extLst>
          </p:cNvPr>
          <p:cNvSpPr>
            <a:spLocks noChangeArrowheads="1"/>
          </p:cNvSpPr>
          <p:nvPr/>
        </p:nvSpPr>
        <p:spPr bwMode="auto">
          <a:xfrm>
            <a:off x="280987" y="979026"/>
            <a:ext cx="11672702" cy="5715634"/>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17" name="TextBox 16">
            <a:extLst>
              <a:ext uri="{FF2B5EF4-FFF2-40B4-BE49-F238E27FC236}">
                <a16:creationId xmlns:a16="http://schemas.microsoft.com/office/drawing/2014/main" id="{6C1503B8-CFEE-CD0B-63FE-B0E02A6F8732}"/>
              </a:ext>
            </a:extLst>
          </p:cNvPr>
          <p:cNvSpPr txBox="1">
            <a:spLocks noChangeArrowheads="1"/>
          </p:cNvSpPr>
          <p:nvPr/>
        </p:nvSpPr>
        <p:spPr bwMode="auto">
          <a:xfrm>
            <a:off x="482241" y="1176337"/>
            <a:ext cx="11471448" cy="4770537"/>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Steve Magness: “The skill of being alone in your head is a foundational piece of developing toughness. And most of us are horrible at it. When we’re alone with our thoughts, everything is amplified. The apparent power behind the feelings, thoughts, increase severalfold. Our likelihood of pushing toward rumination and spiraling increases. The solution is pretty straightforward: get used to being alone in your head.</a:t>
            </a:r>
          </a:p>
        </p:txBody>
      </p:sp>
    </p:spTree>
    <p:extLst>
      <p:ext uri="{BB962C8B-B14F-4D97-AF65-F5344CB8AC3E}">
        <p14:creationId xmlns:p14="http://schemas.microsoft.com/office/powerpoint/2010/main" val="13804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3FF45-45B7-BA5E-79BC-12D9FC81137E}"/>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1BD28AE-BB3D-D057-7F9C-EC13DD20457B}"/>
              </a:ext>
            </a:extLst>
          </p:cNvPr>
          <p:cNvSpPr txBox="1">
            <a:spLocks noChangeArrowheads="1"/>
          </p:cNvSpPr>
          <p:nvPr/>
        </p:nvSpPr>
        <p:spPr bwMode="auto">
          <a:xfrm>
            <a:off x="323850" y="1886336"/>
            <a:ext cx="11544300" cy="2908810"/>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Mental fortitude is developed through the skill of being alone in your head.</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3E155051-462A-4AB7-5237-9B5732074142}"/>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B9E44DC4-6061-7921-365D-423209B9298C}"/>
              </a:ext>
            </a:extLst>
          </p:cNvPr>
          <p:cNvSpPr>
            <a:spLocks noChangeArrowheads="1"/>
          </p:cNvSpPr>
          <p:nvPr/>
        </p:nvSpPr>
        <p:spPr bwMode="auto">
          <a:xfrm>
            <a:off x="5638800" y="4051810"/>
            <a:ext cx="6154459" cy="963535"/>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B2DECAEF-CB79-E94F-E829-13D112CB983C}"/>
              </a:ext>
            </a:extLst>
          </p:cNvPr>
          <p:cNvSpPr txBox="1">
            <a:spLocks noChangeArrowheads="1"/>
          </p:cNvSpPr>
          <p:nvPr/>
        </p:nvSpPr>
        <p:spPr bwMode="auto">
          <a:xfrm>
            <a:off x="5697259" y="4174928"/>
            <a:ext cx="6048348" cy="707886"/>
          </a:xfrm>
          <a:prstGeom prst="rect">
            <a:avLst/>
          </a:prstGeom>
          <a:noFill/>
          <a:ln w="38100">
            <a:noFill/>
            <a:miter lim="800000"/>
            <a:headEnd/>
            <a:tailEnd/>
          </a:ln>
        </p:spPr>
        <p:txBody>
          <a:bodyPr wrap="square">
            <a:spAutoFit/>
          </a:bodyPr>
          <a:lstStyle/>
          <a:p>
            <a:pPr marL="0" lvl="1" algn="ctr" fontAlgn="auto">
              <a:spcBef>
                <a:spcPts val="0"/>
              </a:spcBef>
              <a:spcAft>
                <a:spcPts val="0"/>
              </a:spcAft>
              <a:buSzPct val="100000"/>
              <a:defRPr/>
            </a:pPr>
            <a:r>
              <a:rPr lang="en-US" sz="4000" dirty="0">
                <a:solidFill>
                  <a:prstClr val="white"/>
                </a:solidFill>
                <a:latin typeface="Aptos Display" panose="020B0004020202020204" pitchFamily="34" charset="0"/>
                <a:cs typeface="Calibri Light" panose="020F0302020204030204" pitchFamily="34" charset="0"/>
              </a:rPr>
              <a:t>Raw </a:t>
            </a:r>
            <a:r>
              <a:rPr lang="en-US" sz="4000" dirty="0" err="1">
                <a:solidFill>
                  <a:prstClr val="white"/>
                </a:solidFill>
                <a:latin typeface="Aptos Display" panose="020B0004020202020204" pitchFamily="34" charset="0"/>
                <a:cs typeface="Calibri Light" panose="020F0302020204030204" pitchFamily="34" charset="0"/>
              </a:rPr>
              <a:t>Doggin</a:t>
            </a:r>
            <a:r>
              <a:rPr lang="en-US" sz="4000" dirty="0">
                <a:solidFill>
                  <a:prstClr val="white"/>
                </a:solidFill>
                <a:latin typeface="Aptos Display" panose="020B0004020202020204" pitchFamily="34" charset="0"/>
                <a:cs typeface="Calibri Light" panose="020F0302020204030204" pitchFamily="34" charset="0"/>
              </a:rPr>
              <a:t>’ It on a Flight</a:t>
            </a:r>
            <a:endParaRPr lang="en-US" sz="4000" dirty="0">
              <a:solidFill>
                <a:prstClr val="white"/>
              </a:solidFill>
              <a:latin typeface="Aptos Display" panose="020B0004020202020204" pitchFamily="34" charset="0"/>
              <a:ea typeface="ＭＳ Ｐゴシック" charset="-128"/>
              <a:cs typeface="Calibri Light" panose="020F0302020204030204" pitchFamily="34" charset="0"/>
            </a:endParaRPr>
          </a:p>
        </p:txBody>
      </p:sp>
      <p:sp>
        <p:nvSpPr>
          <p:cNvPr id="16" name="Rectangle 15">
            <a:extLst>
              <a:ext uri="{FF2B5EF4-FFF2-40B4-BE49-F238E27FC236}">
                <a16:creationId xmlns:a16="http://schemas.microsoft.com/office/drawing/2014/main" id="{004817CD-04A6-58FE-A022-0C3C969A3B52}"/>
              </a:ext>
            </a:extLst>
          </p:cNvPr>
          <p:cNvSpPr>
            <a:spLocks noChangeArrowheads="1"/>
          </p:cNvSpPr>
          <p:nvPr/>
        </p:nvSpPr>
        <p:spPr bwMode="auto">
          <a:xfrm>
            <a:off x="198860" y="838200"/>
            <a:ext cx="11672702" cy="5715634"/>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17" name="TextBox 16">
            <a:extLst>
              <a:ext uri="{FF2B5EF4-FFF2-40B4-BE49-F238E27FC236}">
                <a16:creationId xmlns:a16="http://schemas.microsoft.com/office/drawing/2014/main" id="{4640BE19-0D7C-EF35-25EC-A9E7F96C9DF1}"/>
              </a:ext>
            </a:extLst>
          </p:cNvPr>
          <p:cNvSpPr txBox="1">
            <a:spLocks noChangeArrowheads="1"/>
          </p:cNvSpPr>
          <p:nvPr/>
        </p:nvSpPr>
        <p:spPr bwMode="auto">
          <a:xfrm>
            <a:off x="364622" y="1087610"/>
            <a:ext cx="11471448" cy="5216813"/>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Steve Magness: “While I am in no way suggesting spending time in solitary confinement, lessons from the extremes help illustrate the adage: the dose makes the poison. …Fortunately, to improve our ability to navigate the inner world, we don’t need to go to such extremes. We don’t need to walk into the weight room and try to squat four hundred pounds in our first attempt. Like those resisting getting shocked, most of us are so poor at being alone with our thoughts that the ten-pound dumbbells will suffice.”</a:t>
            </a:r>
          </a:p>
        </p:txBody>
      </p:sp>
    </p:spTree>
    <p:extLst>
      <p:ext uri="{BB962C8B-B14F-4D97-AF65-F5344CB8AC3E}">
        <p14:creationId xmlns:p14="http://schemas.microsoft.com/office/powerpoint/2010/main" val="14614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22DC-606B-86D8-38C7-D557F4EB33B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A187CE0-8B62-1F64-B2DC-D6385B6002CB}"/>
              </a:ext>
            </a:extLst>
          </p:cNvPr>
          <p:cNvSpPr txBox="1">
            <a:spLocks noChangeArrowheads="1"/>
          </p:cNvSpPr>
          <p:nvPr/>
        </p:nvSpPr>
        <p:spPr bwMode="auto">
          <a:xfrm>
            <a:off x="304800" y="1143000"/>
            <a:ext cx="11544300" cy="2908810"/>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2.	Lean into your gifting</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Paul forces Timothy to stop compartmentalizing, and to confront the dark scary thoughts inside his head. </a:t>
            </a:r>
          </a:p>
          <a:p>
            <a:pPr marL="1376363" lvl="0" indent="-463550">
              <a:lnSpc>
                <a:spcPct val="90000"/>
              </a:lnSpc>
              <a:spcBef>
                <a:spcPts val="0"/>
              </a:spcBef>
              <a:spcAft>
                <a:spcPts val="600"/>
              </a:spcAft>
              <a:buFont typeface="Arial" panose="020B0604020202020204" pitchFamily="34" charset="0"/>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Mental fortitude is developed through the skill of being alone in your head.</a:t>
            </a:r>
            <a:endParaRPr lang="en-US" sz="40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927D68B5-4041-FDE7-DD0F-66489185A64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A186744C-F949-1AE4-DAF0-00DC80559DBB}"/>
              </a:ext>
            </a:extLst>
          </p:cNvPr>
          <p:cNvSpPr>
            <a:spLocks noChangeArrowheads="1"/>
          </p:cNvSpPr>
          <p:nvPr/>
        </p:nvSpPr>
        <p:spPr bwMode="auto">
          <a:xfrm>
            <a:off x="5638800" y="4051810"/>
            <a:ext cx="6154459" cy="963535"/>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61910766-3B51-E338-E37D-F832FAEC6F3B}"/>
              </a:ext>
            </a:extLst>
          </p:cNvPr>
          <p:cNvSpPr txBox="1">
            <a:spLocks noChangeArrowheads="1"/>
          </p:cNvSpPr>
          <p:nvPr/>
        </p:nvSpPr>
        <p:spPr bwMode="auto">
          <a:xfrm>
            <a:off x="5697259" y="4174928"/>
            <a:ext cx="6048348" cy="707886"/>
          </a:xfrm>
          <a:prstGeom prst="rect">
            <a:avLst/>
          </a:prstGeom>
          <a:noFill/>
          <a:ln w="38100">
            <a:noFill/>
            <a:miter lim="800000"/>
            <a:headEnd/>
            <a:tailEnd/>
          </a:ln>
        </p:spPr>
        <p:txBody>
          <a:bodyPr wrap="square">
            <a:spAutoFit/>
          </a:bodyPr>
          <a:lstStyle/>
          <a:p>
            <a:pPr marL="0" lvl="1" algn="ctr" fontAlgn="auto">
              <a:spcBef>
                <a:spcPts val="0"/>
              </a:spcBef>
              <a:spcAft>
                <a:spcPts val="0"/>
              </a:spcAft>
              <a:buSzPct val="100000"/>
              <a:defRPr/>
            </a:pPr>
            <a:r>
              <a:rPr lang="en-US" sz="4000" dirty="0">
                <a:solidFill>
                  <a:prstClr val="white"/>
                </a:solidFill>
                <a:latin typeface="Aptos Display" panose="020B0004020202020204" pitchFamily="34" charset="0"/>
                <a:cs typeface="Calibri Light" panose="020F0302020204030204" pitchFamily="34" charset="0"/>
              </a:rPr>
              <a:t>Raw </a:t>
            </a:r>
            <a:r>
              <a:rPr lang="en-US" sz="4000" dirty="0" err="1">
                <a:solidFill>
                  <a:prstClr val="white"/>
                </a:solidFill>
                <a:latin typeface="Aptos Display" panose="020B0004020202020204" pitchFamily="34" charset="0"/>
                <a:cs typeface="Calibri Light" panose="020F0302020204030204" pitchFamily="34" charset="0"/>
              </a:rPr>
              <a:t>Doggin</a:t>
            </a:r>
            <a:r>
              <a:rPr lang="en-US" sz="4000" dirty="0">
                <a:solidFill>
                  <a:prstClr val="white"/>
                </a:solidFill>
                <a:latin typeface="Aptos Display" panose="020B0004020202020204" pitchFamily="34" charset="0"/>
                <a:cs typeface="Calibri Light" panose="020F0302020204030204" pitchFamily="34" charset="0"/>
              </a:rPr>
              <a:t>’ It on a Flight</a:t>
            </a:r>
            <a:endParaRPr lang="en-US" sz="4000" dirty="0">
              <a:solidFill>
                <a:prstClr val="white"/>
              </a:solidFill>
              <a:latin typeface="Aptos Display" panose="020B0004020202020204" pitchFamily="34" charset="0"/>
              <a:ea typeface="ＭＳ Ｐゴシック" charset="-128"/>
              <a:cs typeface="Calibri Light" panose="020F0302020204030204" pitchFamily="34" charset="0"/>
            </a:endParaRPr>
          </a:p>
        </p:txBody>
      </p:sp>
      <p:sp>
        <p:nvSpPr>
          <p:cNvPr id="16" name="Rectangle 15">
            <a:extLst>
              <a:ext uri="{FF2B5EF4-FFF2-40B4-BE49-F238E27FC236}">
                <a16:creationId xmlns:a16="http://schemas.microsoft.com/office/drawing/2014/main" id="{CAF5D850-0ED1-8556-5C63-3B2F9B41E5D8}"/>
              </a:ext>
            </a:extLst>
          </p:cNvPr>
          <p:cNvSpPr>
            <a:spLocks noChangeArrowheads="1"/>
          </p:cNvSpPr>
          <p:nvPr/>
        </p:nvSpPr>
        <p:spPr bwMode="auto">
          <a:xfrm>
            <a:off x="153652" y="1138949"/>
            <a:ext cx="11672702" cy="5715634"/>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17" name="TextBox 16">
            <a:extLst>
              <a:ext uri="{FF2B5EF4-FFF2-40B4-BE49-F238E27FC236}">
                <a16:creationId xmlns:a16="http://schemas.microsoft.com/office/drawing/2014/main" id="{8F6CC4AE-FEB9-B5F5-D4B9-96C224E49483}"/>
              </a:ext>
            </a:extLst>
          </p:cNvPr>
          <p:cNvSpPr txBox="1">
            <a:spLocks noChangeArrowheads="1"/>
          </p:cNvSpPr>
          <p:nvPr/>
        </p:nvSpPr>
        <p:spPr bwMode="auto">
          <a:xfrm>
            <a:off x="284280" y="1389980"/>
            <a:ext cx="11471448" cy="4078039"/>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Steve Magness: “In an increasingly distractible world, we’re slowly losing the ability to sit with our thoughts and experiences. When our inner self becomes foreign, we become hyperreactive to anything it says…When we train our ability to be alone in our head, to sit with thoughts and sensations, we’re better able to disengage from negative thoughts that enter our minds.”</a:t>
            </a:r>
          </a:p>
        </p:txBody>
      </p:sp>
    </p:spTree>
    <p:extLst>
      <p:ext uri="{BB962C8B-B14F-4D97-AF65-F5344CB8AC3E}">
        <p14:creationId xmlns:p14="http://schemas.microsoft.com/office/powerpoint/2010/main" val="208600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EB8E5-3A45-573C-4AB3-CFD2563FC49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F5B9D78-D2D0-A099-E1D1-AFDFF48C8DFB}"/>
              </a:ext>
            </a:extLst>
          </p:cNvPr>
          <p:cNvSpPr txBox="1">
            <a:spLocks noChangeArrowheads="1"/>
          </p:cNvSpPr>
          <p:nvPr/>
        </p:nvSpPr>
        <p:spPr bwMode="auto">
          <a:xfrm>
            <a:off x="361950" y="1892482"/>
            <a:ext cx="11544300" cy="64992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3.	Be willing to suffer</a:t>
            </a:r>
          </a:p>
        </p:txBody>
      </p:sp>
      <p:sp>
        <p:nvSpPr>
          <p:cNvPr id="8" name="TextBox 7">
            <a:extLst>
              <a:ext uri="{FF2B5EF4-FFF2-40B4-BE49-F238E27FC236}">
                <a16:creationId xmlns:a16="http://schemas.microsoft.com/office/drawing/2014/main" id="{E6D7E64F-6237-2F79-0C64-07B65490821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3422A220-A84B-2AFB-C351-97A2E04DDC9E}"/>
              </a:ext>
            </a:extLst>
          </p:cNvPr>
          <p:cNvSpPr>
            <a:spLocks noChangeArrowheads="1"/>
          </p:cNvSpPr>
          <p:nvPr/>
        </p:nvSpPr>
        <p:spPr bwMode="auto">
          <a:xfrm>
            <a:off x="495300" y="3429000"/>
            <a:ext cx="11353800" cy="25908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FFD59C77-7B62-A4BE-69D3-75B6EAC70234}"/>
              </a:ext>
            </a:extLst>
          </p:cNvPr>
          <p:cNvSpPr txBox="1">
            <a:spLocks noChangeArrowheads="1"/>
          </p:cNvSpPr>
          <p:nvPr/>
        </p:nvSpPr>
        <p:spPr bwMode="auto">
          <a:xfrm>
            <a:off x="718352" y="3429000"/>
            <a:ext cx="11158044" cy="2416046"/>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“Join with me in suffering for the gospel, by the power of God” (1:8).</a:t>
            </a:r>
          </a:p>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“Join with me in suffering, like a good soldier of Christ Jesus” (2:3). </a:t>
            </a:r>
          </a:p>
        </p:txBody>
      </p:sp>
    </p:spTree>
    <p:extLst>
      <p:ext uri="{BB962C8B-B14F-4D97-AF65-F5344CB8AC3E}">
        <p14:creationId xmlns:p14="http://schemas.microsoft.com/office/powerpoint/2010/main" val="359865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D4116-C2F2-DAA9-4E8C-097615A1BF7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37C02F6-74D9-105E-03D9-193A47C4415F}"/>
              </a:ext>
            </a:extLst>
          </p:cNvPr>
          <p:cNvSpPr txBox="1">
            <a:spLocks noChangeArrowheads="1"/>
          </p:cNvSpPr>
          <p:nvPr/>
        </p:nvSpPr>
        <p:spPr bwMode="auto">
          <a:xfrm>
            <a:off x="361950" y="1864066"/>
            <a:ext cx="11544300" cy="1280863"/>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3.	Be willing to suffer</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Suffering for the Gospel</a:t>
            </a:r>
          </a:p>
        </p:txBody>
      </p:sp>
      <p:sp>
        <p:nvSpPr>
          <p:cNvPr id="8" name="TextBox 7">
            <a:extLst>
              <a:ext uri="{FF2B5EF4-FFF2-40B4-BE49-F238E27FC236}">
                <a16:creationId xmlns:a16="http://schemas.microsoft.com/office/drawing/2014/main" id="{376BDB69-0974-71F4-C459-998EF75A7C96}"/>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3B4944D5-4621-4803-6D44-CFC97C9D7866}"/>
              </a:ext>
            </a:extLst>
          </p:cNvPr>
          <p:cNvSpPr>
            <a:spLocks noChangeArrowheads="1"/>
          </p:cNvSpPr>
          <p:nvPr/>
        </p:nvSpPr>
        <p:spPr bwMode="auto">
          <a:xfrm>
            <a:off x="502526" y="5184527"/>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6ABD8AA3-23F8-8F21-CA95-C654E933E6FF}"/>
              </a:ext>
            </a:extLst>
          </p:cNvPr>
          <p:cNvSpPr txBox="1">
            <a:spLocks noChangeArrowheads="1"/>
          </p:cNvSpPr>
          <p:nvPr/>
        </p:nvSpPr>
        <p:spPr bwMode="auto">
          <a:xfrm>
            <a:off x="691056" y="5184527"/>
            <a:ext cx="11158044" cy="120032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“The Gospel is the power of God that brings salvation to everyone who believes” (1:16).</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F4B29518-983F-4C7D-6A4A-88D8841D9247}"/>
              </a:ext>
            </a:extLst>
          </p:cNvPr>
          <p:cNvSpPr>
            <a:spLocks noChangeArrowheads="1"/>
          </p:cNvSpPr>
          <p:nvPr/>
        </p:nvSpPr>
        <p:spPr bwMode="auto">
          <a:xfrm>
            <a:off x="526410" y="3664285"/>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7" name="TextBox 6">
            <a:extLst>
              <a:ext uri="{FF2B5EF4-FFF2-40B4-BE49-F238E27FC236}">
                <a16:creationId xmlns:a16="http://schemas.microsoft.com/office/drawing/2014/main" id="{E536109B-1A1C-7D3F-05AD-47D2DD91CBA4}"/>
              </a:ext>
            </a:extLst>
          </p:cNvPr>
          <p:cNvSpPr txBox="1">
            <a:spLocks noChangeArrowheads="1"/>
          </p:cNvSpPr>
          <p:nvPr/>
        </p:nvSpPr>
        <p:spPr bwMode="auto">
          <a:xfrm>
            <a:off x="419100" y="3686913"/>
            <a:ext cx="11158044" cy="1200329"/>
          </a:xfrm>
          <a:prstGeom prst="rect">
            <a:avLst/>
          </a:prstGeom>
          <a:noFill/>
          <a:ln w="38100">
            <a:noFill/>
            <a:miter lim="800000"/>
            <a:headEnd/>
            <a:tailEnd/>
          </a:ln>
        </p:spPr>
        <p:txBody>
          <a:bodyPr wrap="square">
            <a:spAutoFit/>
          </a:bodyPr>
          <a:lstStyle/>
          <a:p>
            <a:pPr marL="0" lvl="1" algn="ctr"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The path of least resistance is to keep your head down, and your mouth shut.</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8238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6" grpId="0" animBg="1"/>
      <p:bldP spid="7"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C5171-FE53-56C7-50F4-B799FD537C3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F923F66-8622-B5C6-455B-D5EDC9B06CAA}"/>
              </a:ext>
            </a:extLst>
          </p:cNvPr>
          <p:cNvSpPr txBox="1">
            <a:spLocks noChangeArrowheads="1"/>
          </p:cNvSpPr>
          <p:nvPr/>
        </p:nvSpPr>
        <p:spPr bwMode="auto">
          <a:xfrm>
            <a:off x="361950" y="2362200"/>
            <a:ext cx="11544300" cy="238251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3.	Be willing to suffer</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Suffering for the Gospel</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Proclaiming the Gospel reignites our passage for serving Christ. </a:t>
            </a:r>
          </a:p>
        </p:txBody>
      </p:sp>
      <p:sp>
        <p:nvSpPr>
          <p:cNvPr id="8" name="TextBox 7">
            <a:extLst>
              <a:ext uri="{FF2B5EF4-FFF2-40B4-BE49-F238E27FC236}">
                <a16:creationId xmlns:a16="http://schemas.microsoft.com/office/drawing/2014/main" id="{7C14DD6D-9D58-170C-C2C9-F30CF0E90A39}"/>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14965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33BA-6F00-442C-092E-2E64B72A3124}"/>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D09CFE20-86E9-455D-290B-0BDD71582A4C}"/>
              </a:ext>
            </a:extLst>
          </p:cNvPr>
          <p:cNvSpPr txBox="1">
            <a:spLocks noChangeArrowheads="1"/>
          </p:cNvSpPr>
          <p:nvPr/>
        </p:nvSpPr>
        <p:spPr bwMode="auto">
          <a:xfrm>
            <a:off x="361950" y="1893938"/>
            <a:ext cx="11544300" cy="64992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4.	Guard the Good Deposit</a:t>
            </a:r>
          </a:p>
        </p:txBody>
      </p:sp>
      <p:sp>
        <p:nvSpPr>
          <p:cNvPr id="8" name="TextBox 7">
            <a:extLst>
              <a:ext uri="{FF2B5EF4-FFF2-40B4-BE49-F238E27FC236}">
                <a16:creationId xmlns:a16="http://schemas.microsoft.com/office/drawing/2014/main" id="{5626E2BD-F619-708E-E8D9-705208CE9CBA}"/>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A798D233-CC1A-6EF7-B5E9-DFAFCDDAB0E0}"/>
              </a:ext>
            </a:extLst>
          </p:cNvPr>
          <p:cNvSpPr>
            <a:spLocks noChangeArrowheads="1"/>
          </p:cNvSpPr>
          <p:nvPr/>
        </p:nvSpPr>
        <p:spPr bwMode="auto">
          <a:xfrm>
            <a:off x="421111" y="4648200"/>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485D9BB8-D7FF-6B47-6E6E-A170771666B4}"/>
              </a:ext>
            </a:extLst>
          </p:cNvPr>
          <p:cNvSpPr txBox="1">
            <a:spLocks noChangeArrowheads="1"/>
          </p:cNvSpPr>
          <p:nvPr/>
        </p:nvSpPr>
        <p:spPr bwMode="auto">
          <a:xfrm>
            <a:off x="612845" y="4639101"/>
            <a:ext cx="11158044" cy="120032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 “entrusting it to faithful men and women, who will also be qualified to teach others” (2:2).”</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34762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9C7B-0321-A5AD-59A6-426A9CAD766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EAA7D35-B936-A882-99D6-D0729C249AA5}"/>
              </a:ext>
            </a:extLst>
          </p:cNvPr>
          <p:cNvSpPr txBox="1">
            <a:spLocks noChangeArrowheads="1"/>
          </p:cNvSpPr>
          <p:nvPr/>
        </p:nvSpPr>
        <p:spPr bwMode="auto">
          <a:xfrm>
            <a:off x="323850" y="1767050"/>
            <a:ext cx="11544300" cy="5090945"/>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4.	Guard the Good Deposit</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Jesus “entrusted”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to Paul (1:12), is the “good deposit”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he gave to Timothy (1:14).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you heard from me” (1:13) is the same expression repeated in 2:2 (“the things you have heard me say”).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Reflecting on our mortality clarifies what’s important and creates urgency.</a:t>
            </a:r>
          </a:p>
        </p:txBody>
      </p:sp>
      <p:sp>
        <p:nvSpPr>
          <p:cNvPr id="8" name="TextBox 7">
            <a:extLst>
              <a:ext uri="{FF2B5EF4-FFF2-40B4-BE49-F238E27FC236}">
                <a16:creationId xmlns:a16="http://schemas.microsoft.com/office/drawing/2014/main" id="{FF33CD04-CF2A-D535-AF9D-E41E51814817}"/>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547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CD452-A071-FD40-DBB9-549F94FDFECC}"/>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0BEDE3D8-9FE0-BC91-7364-AA4194FE7B40}"/>
              </a:ext>
            </a:extLst>
          </p:cNvPr>
          <p:cNvSpPr txBox="1">
            <a:spLocks noChangeArrowheads="1"/>
          </p:cNvSpPr>
          <p:nvPr/>
        </p:nvSpPr>
        <p:spPr bwMode="auto">
          <a:xfrm>
            <a:off x="304800" y="1143000"/>
            <a:ext cx="11544300" cy="4185761"/>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9 </a:t>
            </a:r>
            <a:r>
              <a:rPr lang="en-US" sz="3800" dirty="0">
                <a:solidFill>
                  <a:schemeClr val="bg1"/>
                </a:solidFill>
                <a:latin typeface="Aptos Display" panose="020B0004020202020204" pitchFamily="34" charset="0"/>
              </a:rPr>
              <a:t>He has saved us and called us to a holy life—not because of anything we have done but because of his own purpose and grace. This grace was given us in Christ Jesus before the beginning of time, </a:t>
            </a:r>
            <a:r>
              <a:rPr lang="en-US" sz="3800" baseline="30000" dirty="0">
                <a:solidFill>
                  <a:schemeClr val="bg1"/>
                </a:solidFill>
                <a:latin typeface="Aptos Display" panose="020B0004020202020204" pitchFamily="34" charset="0"/>
              </a:rPr>
              <a:t>10 </a:t>
            </a:r>
            <a:r>
              <a:rPr lang="en-US" sz="3800" dirty="0">
                <a:solidFill>
                  <a:schemeClr val="bg1"/>
                </a:solidFill>
                <a:latin typeface="Aptos Display" panose="020B0004020202020204" pitchFamily="34" charset="0"/>
              </a:rPr>
              <a:t>but it has now been revealed through the appearing of our Savior, Christ Jesus, who has destroyed death and has brought life and immortality to light through the gospel. </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41E0EE43-D5E9-C6B1-5AFC-979EA11AF59F}"/>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1</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048858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9C7B-0321-A5AD-59A6-426A9CAD766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EAA7D35-B936-A882-99D6-D0729C249AA5}"/>
              </a:ext>
            </a:extLst>
          </p:cNvPr>
          <p:cNvSpPr txBox="1">
            <a:spLocks noChangeArrowheads="1"/>
          </p:cNvSpPr>
          <p:nvPr/>
        </p:nvSpPr>
        <p:spPr bwMode="auto">
          <a:xfrm>
            <a:off x="304800" y="1143000"/>
            <a:ext cx="11544300" cy="5090945"/>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4.	Guard the Good Deposit</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Jesus “entrusted”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to Paul (1:12), is the “good deposit”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he gave to Timothy (1:14).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you heard from me” (1:13) is the same expression repeated in 2:2 (“the things you have heard me say”).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Reflecting on our mortality clarifies what’s important and creates urgency.</a:t>
            </a:r>
          </a:p>
        </p:txBody>
      </p:sp>
      <p:sp>
        <p:nvSpPr>
          <p:cNvPr id="8" name="TextBox 7">
            <a:extLst>
              <a:ext uri="{FF2B5EF4-FFF2-40B4-BE49-F238E27FC236}">
                <a16:creationId xmlns:a16="http://schemas.microsoft.com/office/drawing/2014/main" id="{FF33CD04-CF2A-D535-AF9D-E41E51814817}"/>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DE2FDF6E-6BCF-0186-70E6-806725B14D46}"/>
              </a:ext>
            </a:extLst>
          </p:cNvPr>
          <p:cNvSpPr>
            <a:spLocks noChangeArrowheads="1"/>
          </p:cNvSpPr>
          <p:nvPr/>
        </p:nvSpPr>
        <p:spPr bwMode="auto">
          <a:xfrm>
            <a:off x="266131" y="956634"/>
            <a:ext cx="11672702" cy="5715634"/>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FC4DA3F2-AFD0-2F51-971C-3546A1775359}"/>
              </a:ext>
            </a:extLst>
          </p:cNvPr>
          <p:cNvSpPr txBox="1">
            <a:spLocks noChangeArrowheads="1"/>
          </p:cNvSpPr>
          <p:nvPr/>
        </p:nvSpPr>
        <p:spPr bwMode="auto">
          <a:xfrm>
            <a:off x="377652" y="969501"/>
            <a:ext cx="11471448" cy="5216813"/>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Ryan Holiday: ““Today, no matter how old we are, probability is eating away at the chances that we’ll be alive tomorrow; something is coming and you’ll never be able to stop it. Some things are up to us, some are not. Death is not one of those things—besides watching what we eat and not being stupidly reckless, it is not in our control how long we will live or what will come and take us from life. This awareness of mortality can create real perspective and urgency. It doesn’t need to be depressing. It can be invigorating. </a:t>
            </a:r>
          </a:p>
        </p:txBody>
      </p:sp>
    </p:spTree>
    <p:extLst>
      <p:ext uri="{BB962C8B-B14F-4D97-AF65-F5344CB8AC3E}">
        <p14:creationId xmlns:p14="http://schemas.microsoft.com/office/powerpoint/2010/main" val="21904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1911-F2EC-B370-FA9B-DEDF3FC9BE0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1AFEEC9-FFCB-1E2B-9BEB-12BA9631EBA8}"/>
              </a:ext>
            </a:extLst>
          </p:cNvPr>
          <p:cNvSpPr txBox="1">
            <a:spLocks noChangeArrowheads="1"/>
          </p:cNvSpPr>
          <p:nvPr/>
        </p:nvSpPr>
        <p:spPr bwMode="auto">
          <a:xfrm>
            <a:off x="304800" y="1143000"/>
            <a:ext cx="11544300" cy="5090945"/>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4.	Guard the Good Deposit</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Jesus “entrusted”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to Paul (1:12), is the “good deposit” (</a:t>
            </a:r>
            <a:r>
              <a:rPr lang="en-US" sz="3800" i="1" dirty="0" err="1">
                <a:solidFill>
                  <a:schemeClr val="bg1"/>
                </a:solidFill>
                <a:latin typeface="Aptos Display" panose="020B0004020202020204" pitchFamily="34" charset="0"/>
                <a:ea typeface="ＭＳ Ｐゴシック" charset="-128"/>
                <a:cs typeface="Calibri Light" panose="020F0302020204030204" pitchFamily="34" charset="0"/>
              </a:rPr>
              <a:t>parathēkē</a:t>
            </a: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 he gave to Timothy (1:14).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“What you heard from me” (1:13) is the same expression repeated in 2:2 (“the things you have heard me say”). </a:t>
            </a:r>
          </a:p>
          <a:p>
            <a:pPr marL="925513" lvl="0" indent="-463550">
              <a:lnSpc>
                <a:spcPct val="90000"/>
              </a:lnSpc>
              <a:spcBef>
                <a:spcPts val="0"/>
              </a:spcBef>
              <a:spcAft>
                <a:spcPts val="600"/>
              </a:spcAft>
              <a:buFont typeface="Wingdings" pitchFamily="2" charset="2"/>
              <a:buChar char="§"/>
            </a:pPr>
            <a:r>
              <a:rPr lang="en-US" sz="3800" dirty="0">
                <a:solidFill>
                  <a:schemeClr val="bg1"/>
                </a:solidFill>
                <a:latin typeface="Aptos Display" panose="020B0004020202020204" pitchFamily="34" charset="0"/>
                <a:ea typeface="ＭＳ Ｐゴシック" charset="-128"/>
                <a:cs typeface="Calibri Light" panose="020F0302020204030204" pitchFamily="34" charset="0"/>
              </a:rPr>
              <a:t>Reflecting on our mortality clarifies what’s important and creates urgency.</a:t>
            </a:r>
          </a:p>
        </p:txBody>
      </p:sp>
      <p:sp>
        <p:nvSpPr>
          <p:cNvPr id="8" name="TextBox 7">
            <a:extLst>
              <a:ext uri="{FF2B5EF4-FFF2-40B4-BE49-F238E27FC236}">
                <a16:creationId xmlns:a16="http://schemas.microsoft.com/office/drawing/2014/main" id="{2BC0BA6F-C638-0F15-010E-E32BCC9CBBF6}"/>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4" name="Rectangle 3">
            <a:extLst>
              <a:ext uri="{FF2B5EF4-FFF2-40B4-BE49-F238E27FC236}">
                <a16:creationId xmlns:a16="http://schemas.microsoft.com/office/drawing/2014/main" id="{A2C4B956-B56B-3AD9-AD6B-7642E222CCBC}"/>
              </a:ext>
            </a:extLst>
          </p:cNvPr>
          <p:cNvSpPr>
            <a:spLocks noChangeArrowheads="1"/>
          </p:cNvSpPr>
          <p:nvPr/>
        </p:nvSpPr>
        <p:spPr bwMode="auto">
          <a:xfrm>
            <a:off x="290698" y="992262"/>
            <a:ext cx="11672702" cy="5715634"/>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5" name="TextBox 4">
            <a:extLst>
              <a:ext uri="{FF2B5EF4-FFF2-40B4-BE49-F238E27FC236}">
                <a16:creationId xmlns:a16="http://schemas.microsoft.com/office/drawing/2014/main" id="{26C4A907-BFCD-3301-A683-A58240F922C6}"/>
              </a:ext>
            </a:extLst>
          </p:cNvPr>
          <p:cNvSpPr txBox="1">
            <a:spLocks noChangeArrowheads="1"/>
          </p:cNvSpPr>
          <p:nvPr/>
        </p:nvSpPr>
        <p:spPr bwMode="auto">
          <a:xfrm>
            <a:off x="374124" y="1053473"/>
            <a:ext cx="11471448" cy="4647426"/>
          </a:xfrm>
          <a:prstGeom prst="rect">
            <a:avLst/>
          </a:prstGeom>
          <a:noFill/>
          <a:ln w="38100">
            <a:noFill/>
            <a:miter lim="800000"/>
            <a:headEnd/>
            <a:tailEnd/>
          </a:ln>
        </p:spPr>
        <p:txBody>
          <a:bodyPr wrap="square">
            <a:spAutoFit/>
          </a:bodyPr>
          <a:lstStyle/>
          <a:p>
            <a:pPr marL="0" lvl="1" fontAlgn="auto">
              <a:spcBef>
                <a:spcPts val="0"/>
              </a:spcBef>
              <a:spcAft>
                <a:spcPts val="1800"/>
              </a:spcAft>
              <a:buSzPct val="100000"/>
              <a:defRPr/>
            </a:pPr>
            <a:r>
              <a:rPr lang="en-US" sz="3700" dirty="0">
                <a:solidFill>
                  <a:prstClr val="white"/>
                </a:solidFill>
                <a:latin typeface="Aptos Display" panose="020B0004020202020204" pitchFamily="34" charset="0"/>
                <a:cs typeface="Calibri Light" panose="020F0302020204030204" pitchFamily="34" charset="0"/>
              </a:rPr>
              <a:t>Ryan Holiday: “Reminding ourselves each day that we will die helps us treat our time as a gift. Someone on a deadline doesn’t indulge themselves with attempts at the impossible, they don’t waste time complaining about how they’d like things to be. They don’t take people for granted, they are grateful for everything. They figure out what they need to do and do it, fitting in as much as possible before the clock expires.”</a:t>
            </a:r>
          </a:p>
        </p:txBody>
      </p:sp>
    </p:spTree>
    <p:extLst>
      <p:ext uri="{BB962C8B-B14F-4D97-AF65-F5344CB8AC3E}">
        <p14:creationId xmlns:p14="http://schemas.microsoft.com/office/powerpoint/2010/main" val="4244559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1F2B-A340-FE36-72BB-9C5403FE410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F99E97B-F272-C107-B152-F8540645CF09}"/>
              </a:ext>
            </a:extLst>
          </p:cNvPr>
          <p:cNvSpPr txBox="1">
            <a:spLocks noChangeArrowheads="1"/>
          </p:cNvSpPr>
          <p:nvPr/>
        </p:nvSpPr>
        <p:spPr bwMode="auto">
          <a:xfrm>
            <a:off x="294564" y="1761382"/>
            <a:ext cx="11544300" cy="64992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5.	Be Diligent: (“the hardworking farmer” (2:6))</a:t>
            </a:r>
          </a:p>
        </p:txBody>
      </p:sp>
      <p:sp>
        <p:nvSpPr>
          <p:cNvPr id="8" name="TextBox 7">
            <a:extLst>
              <a:ext uri="{FF2B5EF4-FFF2-40B4-BE49-F238E27FC236}">
                <a16:creationId xmlns:a16="http://schemas.microsoft.com/office/drawing/2014/main" id="{74BDF5D0-9348-4E77-C2A1-BFD4FDAB734E}"/>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97481FCA-FE11-F4AA-F825-4A9B738D08E7}"/>
              </a:ext>
            </a:extLst>
          </p:cNvPr>
          <p:cNvSpPr>
            <a:spLocks noChangeArrowheads="1"/>
          </p:cNvSpPr>
          <p:nvPr/>
        </p:nvSpPr>
        <p:spPr bwMode="auto">
          <a:xfrm>
            <a:off x="457200" y="3203185"/>
            <a:ext cx="11353800" cy="3007678"/>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93CFE4FC-5197-E3FA-F578-DA8A8BBBC417}"/>
              </a:ext>
            </a:extLst>
          </p:cNvPr>
          <p:cNvSpPr txBox="1">
            <a:spLocks noChangeArrowheads="1"/>
          </p:cNvSpPr>
          <p:nvPr/>
        </p:nvSpPr>
        <p:spPr bwMode="auto">
          <a:xfrm>
            <a:off x="666035" y="3210119"/>
            <a:ext cx="11158044" cy="2862322"/>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Colossians 1:28-29: Christ is the one we proclaim, admonishing and teaching everyone with all wisdom, so that we may present everyone fully mature in Christ. To this end I strenuously contend with all the energy Christ so powerfully works in me. </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37988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1F2B-A340-FE36-72BB-9C5403FE410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F99E97B-F272-C107-B152-F8540645CF09}"/>
              </a:ext>
            </a:extLst>
          </p:cNvPr>
          <p:cNvSpPr txBox="1">
            <a:spLocks noChangeArrowheads="1"/>
          </p:cNvSpPr>
          <p:nvPr/>
        </p:nvSpPr>
        <p:spPr bwMode="auto">
          <a:xfrm>
            <a:off x="272234" y="1582024"/>
            <a:ext cx="11544300" cy="649922"/>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5.	Be Diligent: (“the hardworking farmer” (2:6))</a:t>
            </a:r>
          </a:p>
        </p:txBody>
      </p:sp>
      <p:sp>
        <p:nvSpPr>
          <p:cNvPr id="8" name="TextBox 7">
            <a:extLst>
              <a:ext uri="{FF2B5EF4-FFF2-40B4-BE49-F238E27FC236}">
                <a16:creationId xmlns:a16="http://schemas.microsoft.com/office/drawing/2014/main" id="{74BDF5D0-9348-4E77-C2A1-BFD4FDAB734E}"/>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97481FCA-FE11-F4AA-F825-4A9B738D08E7}"/>
              </a:ext>
            </a:extLst>
          </p:cNvPr>
          <p:cNvSpPr>
            <a:spLocks noChangeArrowheads="1"/>
          </p:cNvSpPr>
          <p:nvPr/>
        </p:nvSpPr>
        <p:spPr bwMode="auto">
          <a:xfrm>
            <a:off x="495300" y="1792922"/>
            <a:ext cx="11353800" cy="3007678"/>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3" name="TextBox 2">
            <a:extLst>
              <a:ext uri="{FF2B5EF4-FFF2-40B4-BE49-F238E27FC236}">
                <a16:creationId xmlns:a16="http://schemas.microsoft.com/office/drawing/2014/main" id="{93CFE4FC-5197-E3FA-F578-DA8A8BBBC417}"/>
              </a:ext>
            </a:extLst>
          </p:cNvPr>
          <p:cNvSpPr txBox="1">
            <a:spLocks noChangeArrowheads="1"/>
          </p:cNvSpPr>
          <p:nvPr/>
        </p:nvSpPr>
        <p:spPr bwMode="auto">
          <a:xfrm>
            <a:off x="593178" y="1865600"/>
            <a:ext cx="11158044" cy="2862322"/>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Colossians 1:28-29: Christ is the one we proclaim, admonishing and teaching everyone with all wisdom, so that we may present everyone fully mature in Christ. To this end I strenuously contend with all the energy Christ so powerfully works in me. </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0E49E722-624F-ECDF-7152-8BF4EC185C2B}"/>
              </a:ext>
            </a:extLst>
          </p:cNvPr>
          <p:cNvSpPr>
            <a:spLocks noChangeArrowheads="1"/>
          </p:cNvSpPr>
          <p:nvPr/>
        </p:nvSpPr>
        <p:spPr bwMode="auto">
          <a:xfrm>
            <a:off x="308212" y="1624073"/>
            <a:ext cx="113538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7" name="TextBox 6">
            <a:extLst>
              <a:ext uri="{FF2B5EF4-FFF2-40B4-BE49-F238E27FC236}">
                <a16:creationId xmlns:a16="http://schemas.microsoft.com/office/drawing/2014/main" id="{BB550179-DD26-0670-67D8-E7EDE50E8BB6}"/>
              </a:ext>
            </a:extLst>
          </p:cNvPr>
          <p:cNvSpPr txBox="1">
            <a:spLocks noChangeArrowheads="1"/>
          </p:cNvSpPr>
          <p:nvPr/>
        </p:nvSpPr>
        <p:spPr bwMode="auto">
          <a:xfrm>
            <a:off x="593178" y="1837393"/>
            <a:ext cx="11158044" cy="120032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Seneca: “The one thing all fools have in common is that they are always getting ready to start.”</a:t>
            </a:r>
            <a:endParaRPr lang="en-US" sz="3700" dirty="0">
              <a:solidFill>
                <a:prstClr val="white"/>
              </a:solidFill>
              <a:latin typeface="Aptos Display" panose="020B000402020202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0BFD5F0A-1FB3-E4D7-BDB8-0D3760DAFB62}"/>
              </a:ext>
            </a:extLst>
          </p:cNvPr>
          <p:cNvSpPr>
            <a:spLocks noChangeArrowheads="1"/>
          </p:cNvSpPr>
          <p:nvPr/>
        </p:nvSpPr>
        <p:spPr bwMode="auto">
          <a:xfrm>
            <a:off x="193259" y="3106788"/>
            <a:ext cx="11463066" cy="3476566"/>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Aptos Display" panose="020B0004020202020204" pitchFamily="34" charset="0"/>
              <a:ea typeface="+mn-ea"/>
            </a:endParaRPr>
          </a:p>
        </p:txBody>
      </p:sp>
      <p:sp>
        <p:nvSpPr>
          <p:cNvPr id="10" name="TextBox 9">
            <a:extLst>
              <a:ext uri="{FF2B5EF4-FFF2-40B4-BE49-F238E27FC236}">
                <a16:creationId xmlns:a16="http://schemas.microsoft.com/office/drawing/2014/main" id="{29703539-3952-8D78-B9A0-3D365009C0C3}"/>
              </a:ext>
            </a:extLst>
          </p:cNvPr>
          <p:cNvSpPr txBox="1">
            <a:spLocks noChangeArrowheads="1"/>
          </p:cNvSpPr>
          <p:nvPr/>
        </p:nvSpPr>
        <p:spPr bwMode="auto">
          <a:xfrm>
            <a:off x="360192" y="3093140"/>
            <a:ext cx="11265426" cy="2862322"/>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Aptos Display" panose="020B0004020202020204" pitchFamily="34" charset="0"/>
                <a:cs typeface="Calibri Light" panose="020F0302020204030204" pitchFamily="34" charset="0"/>
              </a:rPr>
              <a:t>Ryan Holiday: ‘Procrastination takes many forms—from telling yourself it’s impossible to telling yourself victory is guaranteed so you have all the time in the world—but where it leads is the same. Nowhere. Because “I’ll do it tomorrow” is one of the most insidious, seductive lies in the world.’</a:t>
            </a:r>
            <a:endParaRPr lang="en-US" sz="37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2713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6" grpId="0" animBg="1"/>
      <p:bldP spid="7" grpId="0" uiExpand="1" build="p"/>
      <p:bldP spid="9" grpId="0" animBg="1"/>
      <p:bldP spid="10"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EDB3A-838F-8C99-F624-0DF8DA556FD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AA6F663-3EBA-D227-0B31-1B9FDC806507}"/>
              </a:ext>
            </a:extLst>
          </p:cNvPr>
          <p:cNvSpPr txBox="1">
            <a:spLocks noChangeArrowheads="1"/>
          </p:cNvSpPr>
          <p:nvPr/>
        </p:nvSpPr>
        <p:spPr bwMode="auto">
          <a:xfrm>
            <a:off x="361950" y="2196098"/>
            <a:ext cx="11544300" cy="2465803"/>
          </a:xfrm>
          <a:prstGeom prst="rect">
            <a:avLst/>
          </a:prstGeom>
          <a:noFill/>
          <a:ln w="9525">
            <a:noFill/>
            <a:miter lim="800000"/>
            <a:headEnd/>
            <a:tailEnd/>
          </a:ln>
        </p:spPr>
        <p:txBody>
          <a:bodyPr wrap="square">
            <a:spAutoFit/>
          </a:bodyPr>
          <a:lstStyle/>
          <a:p>
            <a:pPr marL="461963" lvl="0" indent="-461963">
              <a:lnSpc>
                <a:spcPct val="90000"/>
              </a:lnSpc>
              <a:spcBef>
                <a:spcPts val="0"/>
              </a:spcBef>
              <a:spcAft>
                <a:spcPts val="600"/>
              </a:spcAft>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6.	Be Strong in the Grace of God</a:t>
            </a:r>
          </a:p>
          <a:p>
            <a:pPr marL="925513" lvl="0" indent="-463550">
              <a:lnSpc>
                <a:spcPct val="90000"/>
              </a:lnSpc>
              <a:spcBef>
                <a:spcPts val="0"/>
              </a:spcBef>
              <a:spcAft>
                <a:spcPts val="600"/>
              </a:spcAft>
              <a:buFont typeface="Wingdings" pitchFamily="2" charset="2"/>
              <a:buChar char="§"/>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When you are leading in a challenging situation, it’s tempting to grow angry or resentful.</a:t>
            </a:r>
          </a:p>
          <a:p>
            <a:pPr marL="925513" lvl="0" indent="-463550">
              <a:lnSpc>
                <a:spcPct val="90000"/>
              </a:lnSpc>
              <a:spcBef>
                <a:spcPts val="0"/>
              </a:spcBef>
              <a:spcAft>
                <a:spcPts val="600"/>
              </a:spcAft>
              <a:buFont typeface="Wingdings" pitchFamily="2" charset="2"/>
              <a:buChar char="§"/>
            </a:pPr>
            <a:r>
              <a:rPr lang="en-US" sz="4000" dirty="0">
                <a:solidFill>
                  <a:schemeClr val="bg1"/>
                </a:solidFill>
                <a:latin typeface="Aptos Display" panose="020B0004020202020204" pitchFamily="34" charset="0"/>
                <a:ea typeface="ＭＳ Ｐゴシック" charset="-128"/>
                <a:cs typeface="Calibri Light" panose="020F0302020204030204" pitchFamily="34" charset="0"/>
              </a:rPr>
              <a:t>It’s only by the grace of God that people change.</a:t>
            </a:r>
          </a:p>
        </p:txBody>
      </p:sp>
      <p:sp>
        <p:nvSpPr>
          <p:cNvPr id="8" name="TextBox 7">
            <a:extLst>
              <a:ext uri="{FF2B5EF4-FFF2-40B4-BE49-F238E27FC236}">
                <a16:creationId xmlns:a16="http://schemas.microsoft.com/office/drawing/2014/main" id="{A79483BE-25FF-94A4-A3A6-D714B467FF91}"/>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8504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8CAA-7913-0D82-415E-0DC2B588A0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D18262A-AADB-6F43-E052-8F89F69E2403}"/>
              </a:ext>
            </a:extLst>
          </p:cNvPr>
          <p:cNvSpPr>
            <a:spLocks noGrp="1"/>
          </p:cNvSpPr>
          <p:nvPr>
            <p:ph type="ctrTitle"/>
          </p:nvPr>
        </p:nvSpPr>
        <p:spPr>
          <a:xfrm>
            <a:off x="1524000" y="2336800"/>
            <a:ext cx="9144000" cy="2387600"/>
          </a:xfrm>
        </p:spPr>
        <p:txBody>
          <a:bodyPr>
            <a:normAutofit/>
          </a:bodyPr>
          <a:lstStyle/>
          <a:p>
            <a:r>
              <a:rPr lang="en-US" sz="12500" dirty="0">
                <a:solidFill>
                  <a:schemeClr val="bg1"/>
                </a:solidFill>
                <a:latin typeface="Aptos Display" panose="020B0004020202020204" pitchFamily="34" charset="0"/>
              </a:rPr>
              <a:t>2 Timothy</a:t>
            </a:r>
          </a:p>
        </p:txBody>
      </p:sp>
      <p:sp>
        <p:nvSpPr>
          <p:cNvPr id="8" name="TextBox 7">
            <a:extLst>
              <a:ext uri="{FF2B5EF4-FFF2-40B4-BE49-F238E27FC236}">
                <a16:creationId xmlns:a16="http://schemas.microsoft.com/office/drawing/2014/main" id="{560DB290-0B19-D8DD-39E5-B5DDCED644D7}"/>
              </a:ext>
            </a:extLst>
          </p:cNvPr>
          <p:cNvSpPr txBox="1"/>
          <p:nvPr/>
        </p:nvSpPr>
        <p:spPr>
          <a:xfrm>
            <a:off x="2911365" y="2313172"/>
            <a:ext cx="6369269" cy="584775"/>
          </a:xfrm>
          <a:prstGeom prst="rect">
            <a:avLst/>
          </a:prstGeom>
          <a:noFill/>
        </p:spPr>
        <p:txBody>
          <a:bodyPr wrap="square" rtlCol="0">
            <a:spAutoFit/>
          </a:bodyPr>
          <a:lstStyle/>
          <a:p>
            <a:pPr algn="ctr"/>
            <a:r>
              <a:rPr lang="en-US" sz="3200" dirty="0">
                <a:solidFill>
                  <a:schemeClr val="bg1"/>
                </a:solidFill>
                <a:latin typeface="Aptos Display" panose="020B0004020202020204" pitchFamily="34" charset="0"/>
              </a:rPr>
              <a:t>THE BOOK OF</a:t>
            </a:r>
          </a:p>
        </p:txBody>
      </p:sp>
    </p:spTree>
    <p:extLst>
      <p:ext uri="{BB962C8B-B14F-4D97-AF65-F5344CB8AC3E}">
        <p14:creationId xmlns:p14="http://schemas.microsoft.com/office/powerpoint/2010/main" val="199264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FBCC-1C53-EC05-1F05-17014FC26DE7}"/>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DDB7F9B-6EDF-285F-3BE0-7D80D0AC6022}"/>
              </a:ext>
            </a:extLst>
          </p:cNvPr>
          <p:cNvSpPr txBox="1">
            <a:spLocks noChangeArrowheads="1"/>
          </p:cNvSpPr>
          <p:nvPr/>
        </p:nvSpPr>
        <p:spPr bwMode="auto">
          <a:xfrm>
            <a:off x="304800" y="1143000"/>
            <a:ext cx="11544300" cy="5355312"/>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11 </a:t>
            </a:r>
            <a:r>
              <a:rPr lang="en-US" sz="3800" dirty="0">
                <a:solidFill>
                  <a:schemeClr val="bg1"/>
                </a:solidFill>
                <a:latin typeface="Aptos Display" panose="020B0004020202020204" pitchFamily="34" charset="0"/>
              </a:rPr>
              <a:t>And of this gospel I was appointed a herald and an apostle and a teacher. </a:t>
            </a:r>
            <a:r>
              <a:rPr lang="en-US" sz="3800" baseline="30000" dirty="0">
                <a:solidFill>
                  <a:schemeClr val="bg1"/>
                </a:solidFill>
                <a:latin typeface="Aptos Display" panose="020B0004020202020204" pitchFamily="34" charset="0"/>
              </a:rPr>
              <a:t>12 </a:t>
            </a:r>
            <a:r>
              <a:rPr lang="en-US" sz="3800" dirty="0">
                <a:solidFill>
                  <a:schemeClr val="bg1"/>
                </a:solidFill>
                <a:latin typeface="Aptos Display" panose="020B0004020202020204" pitchFamily="34" charset="0"/>
              </a:rPr>
              <a:t>That is why I am suffering as I am. Yet this is no cause for shame, because I know whom I have believed, and am convinced that he is able to guard what I have entrusted to him until that day. </a:t>
            </a:r>
          </a:p>
          <a:p>
            <a:r>
              <a:rPr lang="en-US" sz="3800" baseline="30000" dirty="0">
                <a:solidFill>
                  <a:schemeClr val="bg1"/>
                </a:solidFill>
                <a:latin typeface="Aptos Display" panose="020B0004020202020204" pitchFamily="34" charset="0"/>
              </a:rPr>
              <a:t>13 </a:t>
            </a:r>
            <a:r>
              <a:rPr lang="en-US" sz="3800" dirty="0">
                <a:solidFill>
                  <a:schemeClr val="bg1"/>
                </a:solidFill>
                <a:latin typeface="Aptos Display" panose="020B0004020202020204" pitchFamily="34" charset="0"/>
              </a:rPr>
              <a:t>What you heard from me, keep as the pattern of sound teaching, with faith and love in Christ Jesus. </a:t>
            </a:r>
            <a:r>
              <a:rPr lang="en-US" sz="3800" baseline="30000" dirty="0">
                <a:solidFill>
                  <a:schemeClr val="bg1"/>
                </a:solidFill>
                <a:latin typeface="Aptos Display" panose="020B0004020202020204" pitchFamily="34" charset="0"/>
              </a:rPr>
              <a:t>14 </a:t>
            </a:r>
            <a:r>
              <a:rPr lang="en-US" sz="3800" dirty="0">
                <a:solidFill>
                  <a:schemeClr val="bg1"/>
                </a:solidFill>
                <a:latin typeface="Aptos Display" panose="020B0004020202020204" pitchFamily="34" charset="0"/>
              </a:rPr>
              <a:t>Guard the good deposit that was entrusted to you—guard it with the help of the Holy Spirit who lives in us. </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D3180BF4-1465-FBB3-0EDA-B7D9DA7FE9C3}"/>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1</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362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8969-CC09-AD5F-5184-A4245C87C864}"/>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82E32B58-7446-28F3-08AB-1EBF1F26D473}"/>
              </a:ext>
            </a:extLst>
          </p:cNvPr>
          <p:cNvSpPr txBox="1">
            <a:spLocks noChangeArrowheads="1"/>
          </p:cNvSpPr>
          <p:nvPr/>
        </p:nvSpPr>
        <p:spPr bwMode="auto">
          <a:xfrm>
            <a:off x="304800" y="1143000"/>
            <a:ext cx="11544300" cy="4185761"/>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1 </a:t>
            </a:r>
            <a:r>
              <a:rPr lang="en-US" sz="3800" dirty="0">
                <a:solidFill>
                  <a:schemeClr val="bg1"/>
                </a:solidFill>
                <a:latin typeface="Aptos Display" panose="020B0004020202020204" pitchFamily="34" charset="0"/>
              </a:rPr>
              <a:t>You then, my son, be strong in the grace that is in Christ Jesus. </a:t>
            </a:r>
            <a:r>
              <a:rPr lang="en-US" sz="3800" baseline="30000" dirty="0">
                <a:solidFill>
                  <a:schemeClr val="bg1"/>
                </a:solidFill>
                <a:latin typeface="Aptos Display" panose="020B0004020202020204" pitchFamily="34" charset="0"/>
              </a:rPr>
              <a:t>2 </a:t>
            </a:r>
            <a:r>
              <a:rPr lang="en-US" sz="3800" dirty="0">
                <a:solidFill>
                  <a:schemeClr val="bg1"/>
                </a:solidFill>
                <a:latin typeface="Aptos Display" panose="020B0004020202020204" pitchFamily="34" charset="0"/>
              </a:rPr>
              <a:t>And the things you have heard me say in the presence of many witnesses entrust to reliable people who will also be qualified to teach others. </a:t>
            </a:r>
            <a:r>
              <a:rPr lang="en-US" sz="3800" baseline="30000" dirty="0">
                <a:solidFill>
                  <a:schemeClr val="bg1"/>
                </a:solidFill>
                <a:latin typeface="Aptos Display" panose="020B0004020202020204" pitchFamily="34" charset="0"/>
              </a:rPr>
              <a:t>3 </a:t>
            </a:r>
            <a:r>
              <a:rPr lang="en-US" sz="3800" dirty="0">
                <a:solidFill>
                  <a:schemeClr val="bg1"/>
                </a:solidFill>
                <a:latin typeface="Aptos Display" panose="020B0004020202020204" pitchFamily="34" charset="0"/>
              </a:rPr>
              <a:t>Join with me in suffering, like a good soldier of Christ Jesus. </a:t>
            </a:r>
            <a:r>
              <a:rPr lang="en-US" sz="3800" baseline="30000" dirty="0">
                <a:solidFill>
                  <a:schemeClr val="bg1"/>
                </a:solidFill>
                <a:latin typeface="Aptos Display" panose="020B0004020202020204" pitchFamily="34" charset="0"/>
              </a:rPr>
              <a:t>4 </a:t>
            </a:r>
            <a:r>
              <a:rPr lang="en-US" sz="3800" dirty="0">
                <a:solidFill>
                  <a:schemeClr val="bg1"/>
                </a:solidFill>
                <a:latin typeface="Aptos Display" panose="020B0004020202020204" pitchFamily="34" charset="0"/>
              </a:rPr>
              <a:t>No one serving as a soldier gets entangled in civilian affairs, but rather tries to please his commanding officer. </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3ED557A0-0C05-B32F-F7C9-C2239963509E}"/>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2</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39824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F773-820D-CC83-59DA-5821F570F03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F14E6A31-A21E-FCD3-92B3-7A1CA058E93A}"/>
              </a:ext>
            </a:extLst>
          </p:cNvPr>
          <p:cNvSpPr txBox="1">
            <a:spLocks noChangeArrowheads="1"/>
          </p:cNvSpPr>
          <p:nvPr/>
        </p:nvSpPr>
        <p:spPr bwMode="auto">
          <a:xfrm>
            <a:off x="304800" y="1143000"/>
            <a:ext cx="11544300" cy="2431435"/>
          </a:xfrm>
          <a:prstGeom prst="rect">
            <a:avLst/>
          </a:prstGeom>
          <a:noFill/>
          <a:ln w="9525">
            <a:noFill/>
            <a:miter lim="800000"/>
            <a:headEnd/>
            <a:tailEnd/>
          </a:ln>
        </p:spPr>
        <p:txBody>
          <a:bodyPr wrap="square">
            <a:spAutoFit/>
          </a:bodyPr>
          <a:lstStyle/>
          <a:p>
            <a:r>
              <a:rPr lang="en-US" sz="3800" baseline="30000" dirty="0">
                <a:solidFill>
                  <a:schemeClr val="bg1"/>
                </a:solidFill>
                <a:latin typeface="Aptos Display" panose="020B0004020202020204" pitchFamily="34" charset="0"/>
              </a:rPr>
              <a:t>5 </a:t>
            </a:r>
            <a:r>
              <a:rPr lang="en-US" sz="3800" dirty="0">
                <a:solidFill>
                  <a:schemeClr val="bg1"/>
                </a:solidFill>
                <a:latin typeface="Aptos Display" panose="020B0004020202020204" pitchFamily="34" charset="0"/>
              </a:rPr>
              <a:t>Similarly, anyone who competes as an athlete does not receive the victor’s crown except by competing according to the rules. </a:t>
            </a:r>
            <a:r>
              <a:rPr lang="en-US" sz="3800" baseline="30000" dirty="0">
                <a:solidFill>
                  <a:schemeClr val="bg1"/>
                </a:solidFill>
                <a:latin typeface="Aptos Display" panose="020B0004020202020204" pitchFamily="34" charset="0"/>
              </a:rPr>
              <a:t>6 </a:t>
            </a:r>
            <a:r>
              <a:rPr lang="en-US" sz="3800" dirty="0">
                <a:solidFill>
                  <a:schemeClr val="bg1"/>
                </a:solidFill>
                <a:latin typeface="Aptos Display" panose="020B0004020202020204" pitchFamily="34" charset="0"/>
              </a:rPr>
              <a:t>The hardworking farmer should be the first to receive a share of the crops. </a:t>
            </a:r>
            <a:endParaRPr lang="en-US" sz="3800" dirty="0">
              <a:solidFill>
                <a:schemeClr val="bg1"/>
              </a:solidFill>
              <a:latin typeface="Aptos Display" panose="020B0004020202020204" pitchFamily="34" charset="0"/>
              <a:ea typeface="ＭＳ Ｐゴシック" charset="-128"/>
              <a:cs typeface="Calibri Light" panose="020F0302020204030204" pitchFamily="34" charset="0"/>
            </a:endParaRPr>
          </a:p>
        </p:txBody>
      </p:sp>
      <p:sp>
        <p:nvSpPr>
          <p:cNvPr id="8" name="TextBox 7">
            <a:extLst>
              <a:ext uri="{FF2B5EF4-FFF2-40B4-BE49-F238E27FC236}">
                <a16:creationId xmlns:a16="http://schemas.microsoft.com/office/drawing/2014/main" id="{5B2AAEBE-141D-5A60-99CF-D4B35815A655}"/>
              </a:ext>
            </a:extLst>
          </p:cNvPr>
          <p:cNvSpPr txBox="1"/>
          <p:nvPr/>
        </p:nvSpPr>
        <p:spPr>
          <a:xfrm>
            <a:off x="228600" y="5"/>
            <a:ext cx="1097280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2 Timothy 2</a:t>
            </a:r>
            <a:endParaRPr kumimoji="0" lang="en-US" sz="60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774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6E875-8418-BDCB-2499-F1C81208A103}"/>
            </a:ext>
          </a:extLst>
        </p:cNvPr>
        <p:cNvGrpSpPr/>
        <p:nvPr/>
      </p:nvGrpSpPr>
      <p:grpSpPr>
        <a:xfrm>
          <a:off x="0" y="0"/>
          <a:ext cx="0" cy="0"/>
          <a:chOff x="0" y="0"/>
          <a:chExt cx="0" cy="0"/>
        </a:xfrm>
      </p:grpSpPr>
      <p:sp>
        <p:nvSpPr>
          <p:cNvPr id="54" name="TextBox 53">
            <a:extLst>
              <a:ext uri="{FF2B5EF4-FFF2-40B4-BE49-F238E27FC236}">
                <a16:creationId xmlns:a16="http://schemas.microsoft.com/office/drawing/2014/main" id="{81F1C44D-4D83-F8DA-AFE7-33B293CF4127}"/>
              </a:ext>
            </a:extLst>
          </p:cNvPr>
          <p:cNvSpPr txBox="1"/>
          <p:nvPr/>
        </p:nvSpPr>
        <p:spPr>
          <a:xfrm>
            <a:off x="228600" y="5"/>
            <a:ext cx="1181100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700" u="none" strike="noStrike" kern="1200" cap="none" spc="0" normalizeH="0" baseline="0" noProof="0" dirty="0">
                <a:ln>
                  <a:noFill/>
                </a:ln>
                <a:solidFill>
                  <a:prstClr val="white"/>
                </a:solidFill>
                <a:effectLst/>
                <a:uLnTx/>
                <a:uFillTx/>
                <a:latin typeface="Aptos Display" panose="020B0004020202020204" pitchFamily="34" charset="0"/>
                <a:ea typeface="ＭＳ Ｐゴシック" charset="-128"/>
                <a:cs typeface="Arial" charset="0"/>
              </a:rPr>
              <a:t>Taking Control of What’s In Your Control</a:t>
            </a:r>
            <a:endParaRPr kumimoji="0" lang="en-US" sz="5700" u="none" strike="noStrike" kern="1200" cap="all" spc="0" normalizeH="0" baseline="0" noProof="0" dirty="0">
              <a:ln>
                <a:noFill/>
              </a:ln>
              <a:solidFill>
                <a:prstClr val="white"/>
              </a:solidFill>
              <a:effectLst/>
              <a:uLnTx/>
              <a:uFillTx/>
              <a:latin typeface="Aptos Display" panose="020B0004020202020204" pitchFamily="34" charset="0"/>
              <a:ea typeface="ＭＳ Ｐゴシック" charset="-128"/>
              <a:cs typeface="Arial" panose="020B0604020202020204" pitchFamily="34" charset="0"/>
            </a:endParaRPr>
          </a:p>
        </p:txBody>
      </p:sp>
      <p:pic>
        <p:nvPicPr>
          <p:cNvPr id="52" name="Picture 51" descr="A house with trees in front of it&#10;&#10;AI-generated content may be incorrect.">
            <a:extLst>
              <a:ext uri="{FF2B5EF4-FFF2-40B4-BE49-F238E27FC236}">
                <a16:creationId xmlns:a16="http://schemas.microsoft.com/office/drawing/2014/main" id="{51B6A7DA-013B-F9DD-099B-DFD4B84D26E1}"/>
              </a:ext>
            </a:extLst>
          </p:cNvPr>
          <p:cNvPicPr>
            <a:picLocks noChangeAspect="1"/>
          </p:cNvPicPr>
          <p:nvPr/>
        </p:nvPicPr>
        <p:blipFill>
          <a:blip r:embed="rId3"/>
          <a:stretch>
            <a:fillRect/>
          </a:stretch>
        </p:blipFill>
        <p:spPr>
          <a:xfrm>
            <a:off x="3048000" y="1032599"/>
            <a:ext cx="7772400" cy="5965316"/>
          </a:xfrm>
          <a:prstGeom prst="rect">
            <a:avLst/>
          </a:prstGeom>
        </p:spPr>
      </p:pic>
      <p:pic>
        <p:nvPicPr>
          <p:cNvPr id="53" name="Picture 52" descr="A house with a tree in the back&#10;&#10;AI-generated content may be incorrect.">
            <a:extLst>
              <a:ext uri="{FF2B5EF4-FFF2-40B4-BE49-F238E27FC236}">
                <a16:creationId xmlns:a16="http://schemas.microsoft.com/office/drawing/2014/main" id="{922D4231-87FF-ED60-303F-4B886C22FA13}"/>
              </a:ext>
            </a:extLst>
          </p:cNvPr>
          <p:cNvPicPr>
            <a:picLocks noChangeAspect="1"/>
          </p:cNvPicPr>
          <p:nvPr/>
        </p:nvPicPr>
        <p:blipFill>
          <a:blip r:embed="rId4"/>
          <a:srcRect t="21910"/>
          <a:stretch/>
        </p:blipFill>
        <p:spPr>
          <a:xfrm>
            <a:off x="3276600" y="2590800"/>
            <a:ext cx="7772400" cy="4616992"/>
          </a:xfrm>
          <a:prstGeom prst="rect">
            <a:avLst/>
          </a:prstGeom>
        </p:spPr>
      </p:pic>
      <p:sp>
        <p:nvSpPr>
          <p:cNvPr id="55" name="Oval 54">
            <a:extLst>
              <a:ext uri="{FF2B5EF4-FFF2-40B4-BE49-F238E27FC236}">
                <a16:creationId xmlns:a16="http://schemas.microsoft.com/office/drawing/2014/main" id="{587CDEF7-E832-B5A8-B643-8A23645A7FF9}"/>
              </a:ext>
            </a:extLst>
          </p:cNvPr>
          <p:cNvSpPr/>
          <p:nvPr/>
        </p:nvSpPr>
        <p:spPr>
          <a:xfrm>
            <a:off x="3829792" y="3691801"/>
            <a:ext cx="2362200" cy="2133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A6B2606-C3D3-376C-F5C9-D350E042FB16}"/>
              </a:ext>
            </a:extLst>
          </p:cNvPr>
          <p:cNvSpPr/>
          <p:nvPr/>
        </p:nvSpPr>
        <p:spPr>
          <a:xfrm>
            <a:off x="7848600" y="3832496"/>
            <a:ext cx="2362200" cy="2133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1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992A-E62C-774A-00BB-15A67A7D923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375237-74B2-7797-F07D-51798C39D96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206FF1-8816-7CB7-6279-34913B86B7E7}"/>
              </a:ext>
            </a:extLst>
          </p:cNvPr>
          <p:cNvSpPr txBox="1"/>
          <p:nvPr/>
        </p:nvSpPr>
        <p:spPr>
          <a:xfrm>
            <a:off x="76200" y="2133600"/>
            <a:ext cx="72532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When it comes to perception, this is the crucial distinction to make: the difference between the things that are in our power and the things that aren’t.</a:t>
            </a:r>
          </a:p>
        </p:txBody>
      </p:sp>
      <p:sp>
        <p:nvSpPr>
          <p:cNvPr id="6" name="TextBox 5">
            <a:extLst>
              <a:ext uri="{FF2B5EF4-FFF2-40B4-BE49-F238E27FC236}">
                <a16:creationId xmlns:a16="http://schemas.microsoft.com/office/drawing/2014/main" id="{D160BD5B-BCF1-EA47-2ECE-BCE8773B1DAA}"/>
              </a:ext>
            </a:extLst>
          </p:cNvPr>
          <p:cNvSpPr txBox="1"/>
          <p:nvPr/>
        </p:nvSpPr>
        <p:spPr>
          <a:xfrm>
            <a:off x="175056" y="76200"/>
            <a:ext cx="715641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a:t>
            </a:r>
            <a:endParaRPr kumimoji="0" lang="en-US" sz="9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Ryan Holiday, </a:t>
            </a:r>
            <a:r>
              <a:rPr kumimoji="0" lang="en-US" sz="2000" b="0" i="1"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The Obstacle Is the Way: The Timeless Art of Turning Trials into Triumph. Expanded 10th Anniversary Edition. </a:t>
            </a:r>
            <a:r>
              <a:rPr kumimoji="0" lang="en-US" sz="2000" b="0" i="0" u="none" strike="noStrike" kern="1200" cap="none" spc="0" normalizeH="0" baseline="0" noProof="0" dirty="0">
                <a:ln>
                  <a:noFill/>
                </a:ln>
                <a:solidFill>
                  <a:srgbClr val="E5D1CC"/>
                </a:solidFill>
                <a:effectLst>
                  <a:outerShdw blurRad="38100" dist="38100" dir="2700000" algn="tl">
                    <a:srgbClr val="000000">
                      <a:alpha val="43137"/>
                    </a:srgbClr>
                  </a:outerShdw>
                </a:effectLst>
                <a:uLnTx/>
                <a:uFillTx/>
                <a:latin typeface="Aptos Display" panose="020B0004020202020204" pitchFamily="34" charset="0"/>
                <a:ea typeface="ＭＳ Ｐゴシック" charset="-128"/>
                <a:cs typeface="Times New Roman" pitchFamily="18" charset="0"/>
              </a:rPr>
              <a:t>(New York: Portfolio, 2024), 115.</a:t>
            </a:r>
          </a:p>
        </p:txBody>
      </p:sp>
    </p:spTree>
    <p:extLst>
      <p:ext uri="{BB962C8B-B14F-4D97-AF65-F5344CB8AC3E}">
        <p14:creationId xmlns:p14="http://schemas.microsoft.com/office/powerpoint/2010/main" val="181573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3208</Words>
  <Application>Microsoft Office PowerPoint</Application>
  <PresentationFormat>Widescreen</PresentationFormat>
  <Paragraphs>225</Paragraphs>
  <Slides>45</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ＭＳ Ｐゴシック</vt:lpstr>
      <vt:lpstr>Aptos</vt:lpstr>
      <vt:lpstr>Aptos Display</vt:lpstr>
      <vt:lpstr>Arial</vt:lpstr>
      <vt:lpstr>Calibri</vt:lpstr>
      <vt:lpstr>Calibri Light</vt:lpstr>
      <vt:lpstr>Times New Roman</vt:lpstr>
      <vt:lpstr>Wingdings</vt:lpstr>
      <vt:lpstr>1_Office Theme</vt:lpstr>
      <vt:lpstr>2_Office Theme</vt:lpstr>
      <vt:lpstr>2 Timothy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Timothy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2025-04-15T16:36:00Z</dcterms:created>
  <dcterms:modified xsi:type="dcterms:W3CDTF">2025-04-15T16:36:07Z</dcterms:modified>
</cp:coreProperties>
</file>