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7" r:id="rId4"/>
  </p:sldMasterIdLst>
  <p:notesMasterIdLst>
    <p:notesMasterId r:id="rId63"/>
  </p:notesMasterIdLst>
  <p:handoutMasterIdLst>
    <p:handoutMasterId r:id="rId64"/>
  </p:handoutMasterIdLst>
  <p:sldIdLst>
    <p:sldId id="256" r:id="rId5"/>
    <p:sldId id="356" r:id="rId6"/>
    <p:sldId id="420" r:id="rId7"/>
    <p:sldId id="358" r:id="rId8"/>
    <p:sldId id="360" r:id="rId9"/>
    <p:sldId id="362" r:id="rId10"/>
    <p:sldId id="42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3" r:id="rId19"/>
    <p:sldId id="374" r:id="rId20"/>
    <p:sldId id="375" r:id="rId21"/>
    <p:sldId id="376" r:id="rId22"/>
    <p:sldId id="377" r:id="rId23"/>
    <p:sldId id="380" r:id="rId24"/>
    <p:sldId id="370" r:id="rId25"/>
    <p:sldId id="372" r:id="rId26"/>
    <p:sldId id="381" r:id="rId27"/>
    <p:sldId id="382" r:id="rId28"/>
    <p:sldId id="384" r:id="rId29"/>
    <p:sldId id="383" r:id="rId30"/>
    <p:sldId id="385" r:id="rId31"/>
    <p:sldId id="408" r:id="rId32"/>
    <p:sldId id="416" r:id="rId33"/>
    <p:sldId id="417" r:id="rId34"/>
    <p:sldId id="418" r:id="rId35"/>
    <p:sldId id="419" r:id="rId36"/>
    <p:sldId id="386" r:id="rId37"/>
    <p:sldId id="409" r:id="rId38"/>
    <p:sldId id="410" r:id="rId39"/>
    <p:sldId id="387" r:id="rId40"/>
    <p:sldId id="388" r:id="rId41"/>
    <p:sldId id="389" r:id="rId42"/>
    <p:sldId id="390" r:id="rId43"/>
    <p:sldId id="411" r:id="rId44"/>
    <p:sldId id="421" r:id="rId45"/>
    <p:sldId id="412" r:id="rId46"/>
    <p:sldId id="413" r:id="rId47"/>
    <p:sldId id="414" r:id="rId48"/>
    <p:sldId id="398" r:id="rId49"/>
    <p:sldId id="397" r:id="rId50"/>
    <p:sldId id="393" r:id="rId51"/>
    <p:sldId id="399" r:id="rId52"/>
    <p:sldId id="400" r:id="rId53"/>
    <p:sldId id="396" r:id="rId54"/>
    <p:sldId id="401" r:id="rId55"/>
    <p:sldId id="402" r:id="rId56"/>
    <p:sldId id="403" r:id="rId57"/>
    <p:sldId id="404" r:id="rId58"/>
    <p:sldId id="405" r:id="rId59"/>
    <p:sldId id="406" r:id="rId60"/>
    <p:sldId id="407" r:id="rId61"/>
    <p:sldId id="415" r:id="rId6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FC133A-F319-40DE-A0A2-CEE6EBCDB939}" v="25" dt="2024-09-22T11:45:09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714550-BCBE-78B1-ADA9-FB8F7BB04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99B81-80FB-C732-6AE0-2D41DCA05D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C08CE-3219-4238-B574-370E22D45DF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C97F3-EEEF-5790-A18D-4D90F73D39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70287-28BC-14B3-CE69-14B1667487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D49D3-F05F-4BB3-994C-846AACE79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20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67694-8537-4B84-B1E6-626C9E61F95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94745-AF18-4ED7-B455-67EBFF3E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9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71C8D-3AA7-4DDA-9FF6-C8E294DB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08170-802F-46B2-833C-93FE9900F10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EE19A-40FB-4CB1-BB5C-F62CFC60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2AABA-238D-4843-A1AF-9E36B60F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A4622-588B-4229-8564-105F105D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C22E1-F5F3-4AD9-A9C4-B2920460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08170-802F-46B2-833C-93FE9900F10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F5AFB-BA83-427C-9B5F-3F5A8366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95483-8BF6-45DD-9DCC-E768E8E3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A4622-588B-4229-8564-105F105D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2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B597D-7D93-45C0-A36D-9291D652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08170-802F-46B2-833C-93FE9900F10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BF754-641E-4D17-9B02-0A592566D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F189D-B412-4EB7-AE0C-7E726DF8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A4622-588B-4229-8564-105F105D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0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71690-BEE3-4E61-815A-532DEE5D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EC0CF-0544-44E1-AD28-146876DAE5A0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C3710-97A4-4345-909B-A623FE05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B4436-D82E-43F1-ABDE-EE5B60D4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9BF69-5F42-4159-B1B5-46431B99C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02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40C58-77B4-4B56-B417-D9CF36BD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AF16-D8A7-476A-8D5D-797F2213905C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04668-E1CC-4213-A3F5-C9F0C157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7C4F6-25D7-4E1E-B0D5-500A490C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40932-5499-4F16-8FC7-D28BE80769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72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6F3C0-3614-4AEB-BD90-D1A7C5F5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4A07-FE09-42E8-B781-486D8F9D97DA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F48AF-A461-4D39-91F0-8660B944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80F2A-2635-4F41-8A25-B0518E5B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BD768-149F-4120-A5C7-287D26FAE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00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989A31-C841-4BB0-8A1B-6B008C12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0EFF-63B1-4985-B5DB-7E1D33AFA6B3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FF7068-C866-47ED-9FB4-4798F91F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BAA811-1F53-4547-BD83-ACB94DC9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014F7-DA6B-4267-B171-BB9B110DC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834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6F7B0B-1CB8-4ED6-8770-E12B0288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3B91-B7A6-46A2-BE4C-45A32D6514E4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9C2AFB-8334-4894-86D6-4BD24106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2005A7-CEE5-4BFE-9B04-82108EC6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24FEA-A5E4-41FB-8BA8-F117DA2F8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73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40330C-830F-49CA-AB54-3D6A632ED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FA72-830C-4B1B-A9A3-7E3CFFAA97AA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412CA4-44DD-44CF-9D78-50E0F9B41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F025B-AF65-4964-B4AC-BDEBAB24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A9A49-5182-4417-82B4-2A2D1F790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583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833D6E-4F7A-45A0-B592-A884B1BC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0E70-A63C-4C4E-A6ED-61DD1E7D3B8F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1447B7-A9DC-46FC-99C4-42308245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B29E2F-B7BC-4B4E-AF8C-33DC77FD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E0E55-9A68-44FB-92BD-CD242546A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878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D29433-EE42-499D-98E5-3B9FE4AB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6C82-1532-4703-A098-EEF3E3FD04FD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6E202F-0031-4171-B418-6FF57E69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5A1FA7-FA94-429D-8747-D0098498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0ABF1-6E96-42D0-947E-44975CE31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44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CFD5-1C97-40CA-B48D-0D8EBD8B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08170-802F-46B2-833C-93FE9900F10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68017-D53D-4017-A73B-885463EE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A11B3-73F7-4C42-AB1E-E676EC3A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A4622-588B-4229-8564-105F105D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40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2AC9E4-7871-4A80-A7EC-B0C5B920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8166-549E-4252-9C2B-E20510DD1581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F39868-B4A3-4213-87D2-C66E8D541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BF4C82-DFB2-4AFE-A2DF-1181FDD2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9375-2007-4EA4-AC99-F991AEB51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14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662BB-7E11-4BC2-BD24-8E9687D0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1F799-C877-4DF4-AFEC-4BD000E23A6A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84814-6E9A-45AA-B2AE-F9AA51B7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03BBA-2F7D-45F3-866B-244F6BC8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7290E-77A2-495C-A812-C4309417E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209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23A3D-448D-4610-9EA6-D8E190E1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680C-6E1B-49A6-922B-AD5CCE72CBC4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9F905-9659-48F5-8A4E-ED4D071A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D0BAB-B7F5-4D20-915B-FA2E9E15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DD2BC-4E7D-49EE-B3C3-674CCCB16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224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000"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cap="all" baseline="0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87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0" y="202881"/>
            <a:ext cx="11798135" cy="1478570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accent5">
                    <a:lumMod val="7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0" y="1804161"/>
            <a:ext cx="11798135" cy="4537262"/>
          </a:xfrm>
        </p:spPr>
        <p:txBody>
          <a:bodyPr/>
          <a:lstStyle>
            <a:lvl1pPr>
              <a:defRPr sz="4400"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defRPr sz="3600"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defRPr sz="3200"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defRPr sz="2800"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defRPr sz="2400"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18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7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66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7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0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8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8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25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8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1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1CCF3-7816-4945-9C30-E15AD186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08170-802F-46B2-833C-93FE9900F10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0A10-B782-41FE-902F-AD097152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8E01A-97D4-4487-B968-3922DD0B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A4622-588B-4229-8564-105F105D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18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0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2" y="609602"/>
            <a:ext cx="3666690" cy="5181599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41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5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6"/>
            <a:ext cx="9912354" cy="3299778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2DB2B"/>
                </a:solidFill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47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0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22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981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134042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72DB2B"/>
                </a:solidFill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45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7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04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9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8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6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3" y="2666998"/>
            <a:ext cx="3194969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0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391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1" y="609600"/>
            <a:ext cx="12184849" cy="1209014"/>
          </a:xfrm>
          <a:prstGeom prst="rect">
            <a:avLst/>
          </a:prstGeom>
          <a:gradFill>
            <a:gsLst>
              <a:gs pos="72000">
                <a:srgbClr val="8E0101">
                  <a:lumMod val="74000"/>
                </a:srgbClr>
              </a:gs>
              <a:gs pos="57000">
                <a:schemeClr val="bg2">
                  <a:lumMod val="75000"/>
                </a:schemeClr>
              </a:gs>
              <a:gs pos="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73638"/>
            <a:ext cx="11741057" cy="108093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58" y="2091519"/>
            <a:ext cx="11741057" cy="4617012"/>
          </a:xfrm>
          <a:prstGeom prst="rect">
            <a:avLst/>
          </a:prstGeom>
          <a:solidFill>
            <a:schemeClr val="accent6">
              <a:lumMod val="50000"/>
              <a:alpha val="12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6E9C9B-4C0B-4A09-AE6C-EEA53B90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08170-802F-46B2-833C-93FE9900F10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A0E57E-C124-4297-AEDE-661236C6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38F14E-15A2-45FE-80B0-BBB58A1E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A4622-588B-4229-8564-105F105D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53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1" y="609600"/>
            <a:ext cx="3261945" cy="1209014"/>
          </a:xfrm>
          <a:prstGeom prst="rect">
            <a:avLst/>
          </a:prstGeom>
          <a:gradFill>
            <a:gsLst>
              <a:gs pos="72000">
                <a:srgbClr val="8E0101">
                  <a:lumMod val="74000"/>
                </a:srgbClr>
              </a:gs>
              <a:gs pos="57000">
                <a:schemeClr val="bg2">
                  <a:lumMod val="75000"/>
                </a:schemeClr>
              </a:gs>
              <a:gs pos="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582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rgbClr val="03272D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2"/>
            <a:ext cx="27432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2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2" y="5410200"/>
            <a:ext cx="77108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61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12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7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69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9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7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0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8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8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14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89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51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20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2" y="609602"/>
            <a:ext cx="3666690" cy="5181599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5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77996F-479E-4330-81CB-3DEBA553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08170-802F-46B2-833C-93FE9900F10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A039B8-A5BE-4F6B-96F7-76DA9FAD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FCE742-59EE-40D1-91B8-EDC81FC3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A4622-588B-4229-8564-105F105D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79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5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6"/>
            <a:ext cx="9912354" cy="3299778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881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0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8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2118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134042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66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7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40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9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8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6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3" y="2666998"/>
            <a:ext cx="3194969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987AC0-CBE3-4181-9982-2F27BB50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08170-802F-46B2-833C-93FE9900F10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ACEA41-5BD7-479D-86E0-ABCFCB4F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A12DD4-57ED-4D7E-9B69-75A465DA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A4622-588B-4229-8564-105F105D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1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388C94-B7DC-4279-B5F7-F800F71A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08170-802F-46B2-833C-93FE9900F10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02354A-674C-4557-B26D-85DDE551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610FC1-516F-41B5-B78F-94252713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A4622-588B-4229-8564-105F105D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9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A0F040-665C-4A0D-9953-AE0BDB49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08170-802F-46B2-833C-93FE9900F10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4F328E-AB21-4C37-8E59-E8745587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9D3599-A5CA-4274-9D97-12EA13F6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A4622-588B-4229-8564-105F105D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9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A43136-8547-458B-BACF-E41BB740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08170-802F-46B2-833C-93FE9900F10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2C9D73-952E-49D9-BF9F-EEFB7929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108484-B80F-4037-A3F1-4A784EF3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A4622-588B-4229-8564-105F105D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3EA478C-2E17-424F-B4D2-5441E7CE1F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F2A682-15C4-422A-9DDA-2539834318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83373-4AEE-44FB-AA1F-281610CBF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A908170-802F-46B2-833C-93FE9900F10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0669-06AF-471A-B129-A74ECE827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6F0B2-EACC-4C04-B393-C1A994C38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6A4622-588B-4229-8564-105F105D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8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46B7C40-4EA3-4671-BC50-8D90D11F75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D355C69-1A52-496A-BF84-9A8A73AFCF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7EDF6-3997-43C8-8F83-0631E5D40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005B93D-2B25-41F8-BAA5-19CFD39C1836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74B6D-4F60-4548-A28B-F6C86934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358B2-3266-48DD-87F9-3E9717881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4394D9E-91B4-4369-A405-3AA4D8991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52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8170-802F-46B2-833C-93FE9900F10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6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A4622-588B-4229-8564-105F105D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26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686" r:id="rId17"/>
    <p:sldLayoutId id="2147483689" r:id="rId18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272D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6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rgbClr val="03272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272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64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3272D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rgbClr val="03272D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rgbClr val="03272D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rgbClr val="03272D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rgbClr val="03272D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rgbClr val="03272D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70ACC-7D74-416C-BB4A-969F87D514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Hebrews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1FD4C-4A24-4C0E-92C8-BD778A8D3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Persevering in faith</a:t>
            </a:r>
          </a:p>
        </p:txBody>
      </p:sp>
    </p:spTree>
    <p:extLst>
      <p:ext uri="{BB962C8B-B14F-4D97-AF65-F5344CB8AC3E}">
        <p14:creationId xmlns:p14="http://schemas.microsoft.com/office/powerpoint/2010/main" val="229831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160C-9F61-41E4-AFC5-10893732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3:7–11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9F9AF-957B-4DC8-A9A0-13C765171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7</a:t>
            </a:r>
            <a:r>
              <a:rPr lang="en-US" dirty="0"/>
              <a:t> Therefore, just as the Holy Spirit says, “</a:t>
            </a:r>
            <a:r>
              <a:rPr lang="en-US" cap="small" dirty="0"/>
              <a:t>Today if you hear His voice</a:t>
            </a:r>
            <a:r>
              <a:rPr lang="en-US" dirty="0"/>
              <a:t>, </a:t>
            </a:r>
            <a:r>
              <a:rPr lang="en-US" b="1" dirty="0"/>
              <a:t>8</a:t>
            </a:r>
            <a:r>
              <a:rPr lang="en-US" dirty="0"/>
              <a:t> </a:t>
            </a:r>
            <a:r>
              <a:rPr lang="en-US" cap="small" dirty="0"/>
              <a:t>Do not harden your hearts as</a:t>
            </a:r>
            <a:r>
              <a:rPr lang="en-US" dirty="0"/>
              <a:t> </a:t>
            </a:r>
            <a:r>
              <a:rPr lang="en-US" cap="small" dirty="0"/>
              <a:t>when they provoked Me</a:t>
            </a:r>
            <a:r>
              <a:rPr lang="en-US" dirty="0"/>
              <a:t>, </a:t>
            </a:r>
            <a:r>
              <a:rPr lang="en-US" cap="small" dirty="0"/>
              <a:t>As in the day of trial in the wilderness</a:t>
            </a:r>
            <a:r>
              <a:rPr lang="en-US" dirty="0"/>
              <a:t>, </a:t>
            </a:r>
            <a:r>
              <a:rPr lang="en-US" b="1" dirty="0"/>
              <a:t>9</a:t>
            </a:r>
            <a:r>
              <a:rPr lang="en-US" dirty="0"/>
              <a:t> </a:t>
            </a:r>
            <a:r>
              <a:rPr lang="en-US" cap="small" dirty="0"/>
              <a:t>Where your fathers tried</a:t>
            </a:r>
            <a:r>
              <a:rPr lang="en-US" dirty="0"/>
              <a:t> Me </a:t>
            </a:r>
            <a:r>
              <a:rPr lang="en-US" cap="small" dirty="0"/>
              <a:t>by testing</a:t>
            </a:r>
            <a:r>
              <a:rPr lang="en-US" dirty="0"/>
              <a:t> Me, </a:t>
            </a:r>
            <a:r>
              <a:rPr lang="en-US" cap="small" dirty="0"/>
              <a:t>And saw My works for</a:t>
            </a:r>
            <a:r>
              <a:rPr lang="en-US" dirty="0"/>
              <a:t> </a:t>
            </a:r>
            <a:r>
              <a:rPr lang="en-US" cap="small" dirty="0"/>
              <a:t>forty years</a:t>
            </a:r>
            <a:r>
              <a:rPr lang="en-US" dirty="0"/>
              <a:t>. </a:t>
            </a:r>
            <a:r>
              <a:rPr lang="en-US" b="1" dirty="0"/>
              <a:t>10</a:t>
            </a:r>
            <a:r>
              <a:rPr lang="en-US" dirty="0"/>
              <a:t> “</a:t>
            </a:r>
            <a:r>
              <a:rPr lang="en-US" cap="small" dirty="0"/>
              <a:t>Therefore</a:t>
            </a:r>
            <a:r>
              <a:rPr lang="en-US" dirty="0"/>
              <a:t> I </a:t>
            </a:r>
            <a:r>
              <a:rPr lang="en-US" cap="small" dirty="0"/>
              <a:t>was angry with this generation</a:t>
            </a:r>
            <a:r>
              <a:rPr lang="en-US" dirty="0"/>
              <a:t>, </a:t>
            </a:r>
            <a:r>
              <a:rPr lang="en-US" cap="small" dirty="0"/>
              <a:t>And said</a:t>
            </a:r>
            <a:r>
              <a:rPr lang="en-US" dirty="0"/>
              <a:t>, ‘</a:t>
            </a:r>
            <a:r>
              <a:rPr lang="en-US" cap="small" dirty="0"/>
              <a:t>They always go astray in their heart</a:t>
            </a:r>
            <a:r>
              <a:rPr lang="en-US" dirty="0"/>
              <a:t>, </a:t>
            </a:r>
            <a:r>
              <a:rPr lang="en-US" cap="small" dirty="0"/>
              <a:t>And they did not know My ways</a:t>
            </a:r>
            <a:r>
              <a:rPr lang="en-US" dirty="0"/>
              <a:t>’; </a:t>
            </a:r>
            <a:r>
              <a:rPr lang="en-US" b="1" dirty="0"/>
              <a:t>11</a:t>
            </a:r>
            <a:r>
              <a:rPr lang="en-US" dirty="0"/>
              <a:t> </a:t>
            </a:r>
            <a:r>
              <a:rPr lang="en-US" cap="small" dirty="0"/>
              <a:t>As</a:t>
            </a:r>
            <a:r>
              <a:rPr lang="en-US" dirty="0"/>
              <a:t> I </a:t>
            </a:r>
            <a:r>
              <a:rPr lang="en-US" cap="small" dirty="0"/>
              <a:t>swore in My wrath</a:t>
            </a:r>
            <a:r>
              <a:rPr lang="en-US" dirty="0"/>
              <a:t>, ‘</a:t>
            </a:r>
            <a:r>
              <a:rPr lang="en-US" cap="small" dirty="0"/>
              <a:t>They shall not enter My rest</a:t>
            </a:r>
            <a:r>
              <a:rPr lang="en-US" dirty="0"/>
              <a:t>.’ 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B57B8-7CE9-4195-91E6-571808F7BD5E}"/>
              </a:ext>
            </a:extLst>
          </p:cNvPr>
          <p:cNvSpPr txBox="1"/>
          <p:nvPr/>
        </p:nvSpPr>
        <p:spPr>
          <a:xfrm>
            <a:off x="7826929" y="985135"/>
            <a:ext cx="2793533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/>
              <a:t>Psalm 95</a:t>
            </a:r>
            <a:endParaRPr lang="en-US" sz="4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40CE19-1973-4B36-B30F-7CAB080A7AEB}"/>
              </a:ext>
            </a:extLst>
          </p:cNvPr>
          <p:cNvCxnSpPr>
            <a:cxnSpLocks/>
          </p:cNvCxnSpPr>
          <p:nvPr/>
        </p:nvCxnSpPr>
        <p:spPr>
          <a:xfrm>
            <a:off x="2676088" y="2891166"/>
            <a:ext cx="493272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0B1D8F-8A88-448A-99EA-AAB0AE3F0F52}"/>
              </a:ext>
            </a:extLst>
          </p:cNvPr>
          <p:cNvCxnSpPr>
            <a:cxnSpLocks/>
          </p:cNvCxnSpPr>
          <p:nvPr/>
        </p:nvCxnSpPr>
        <p:spPr>
          <a:xfrm>
            <a:off x="3112978" y="3429000"/>
            <a:ext cx="57967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9B30FE-AEC1-42B1-8124-C10C209A2EA1}"/>
              </a:ext>
            </a:extLst>
          </p:cNvPr>
          <p:cNvCxnSpPr>
            <a:cxnSpLocks/>
          </p:cNvCxnSpPr>
          <p:nvPr/>
        </p:nvCxnSpPr>
        <p:spPr>
          <a:xfrm>
            <a:off x="3112978" y="3924870"/>
            <a:ext cx="237408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2BD459-A04E-4904-BA97-750C8334E99D}"/>
              </a:ext>
            </a:extLst>
          </p:cNvPr>
          <p:cNvCxnSpPr>
            <a:cxnSpLocks/>
          </p:cNvCxnSpPr>
          <p:nvPr/>
        </p:nvCxnSpPr>
        <p:spPr>
          <a:xfrm>
            <a:off x="225630" y="6055747"/>
            <a:ext cx="632390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CB64D6-697C-497A-9195-CF6A408BECC5}"/>
              </a:ext>
            </a:extLst>
          </p:cNvPr>
          <p:cNvCxnSpPr>
            <a:cxnSpLocks/>
          </p:cNvCxnSpPr>
          <p:nvPr/>
        </p:nvCxnSpPr>
        <p:spPr>
          <a:xfrm>
            <a:off x="814431" y="4475361"/>
            <a:ext cx="3723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7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160C-9F61-41E4-AFC5-10893732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3:7–11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9F9AF-957B-4DC8-A9A0-13C765171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7</a:t>
            </a:r>
            <a:r>
              <a:rPr lang="en-US" dirty="0"/>
              <a:t> Therefore, just as the Holy Spirit says, “</a:t>
            </a:r>
            <a:r>
              <a:rPr lang="en-US" cap="small" dirty="0"/>
              <a:t>Today if you hear His voice</a:t>
            </a:r>
            <a:r>
              <a:rPr lang="en-US" dirty="0"/>
              <a:t>, </a:t>
            </a:r>
            <a:r>
              <a:rPr lang="en-US" b="1" dirty="0"/>
              <a:t>8</a:t>
            </a:r>
            <a:r>
              <a:rPr lang="en-US" dirty="0"/>
              <a:t> </a:t>
            </a:r>
            <a:r>
              <a:rPr lang="en-US" cap="small" dirty="0"/>
              <a:t>Do not harden your hearts as</a:t>
            </a:r>
            <a:r>
              <a:rPr lang="en-US" dirty="0"/>
              <a:t> </a:t>
            </a:r>
            <a:r>
              <a:rPr lang="en-US" cap="small" dirty="0"/>
              <a:t>when they provoked Me</a:t>
            </a:r>
            <a:r>
              <a:rPr lang="en-US" dirty="0"/>
              <a:t>, </a:t>
            </a:r>
            <a:r>
              <a:rPr lang="en-US" cap="small" dirty="0"/>
              <a:t>As in the day of trial in the wilderness</a:t>
            </a:r>
            <a:r>
              <a:rPr lang="en-US" dirty="0"/>
              <a:t>, </a:t>
            </a:r>
            <a:r>
              <a:rPr lang="en-US" b="1" dirty="0"/>
              <a:t>9</a:t>
            </a:r>
            <a:r>
              <a:rPr lang="en-US" dirty="0"/>
              <a:t> </a:t>
            </a:r>
            <a:r>
              <a:rPr lang="en-US" cap="small" dirty="0"/>
              <a:t>Where your fathers tried</a:t>
            </a:r>
            <a:r>
              <a:rPr lang="en-US" dirty="0"/>
              <a:t> Me </a:t>
            </a:r>
            <a:r>
              <a:rPr lang="en-US" cap="small" dirty="0"/>
              <a:t>by testing</a:t>
            </a:r>
            <a:r>
              <a:rPr lang="en-US" dirty="0"/>
              <a:t> Me, </a:t>
            </a:r>
            <a:r>
              <a:rPr lang="en-US" cap="small" dirty="0"/>
              <a:t>And saw My works for</a:t>
            </a:r>
            <a:r>
              <a:rPr lang="en-US" dirty="0"/>
              <a:t> </a:t>
            </a:r>
            <a:r>
              <a:rPr lang="en-US" cap="small" dirty="0"/>
              <a:t>forty years</a:t>
            </a:r>
            <a:r>
              <a:rPr lang="en-US" dirty="0"/>
              <a:t>. </a:t>
            </a:r>
            <a:r>
              <a:rPr lang="en-US" b="1" dirty="0"/>
              <a:t>10</a:t>
            </a:r>
            <a:r>
              <a:rPr lang="en-US" dirty="0"/>
              <a:t> “</a:t>
            </a:r>
            <a:r>
              <a:rPr lang="en-US" cap="small" dirty="0"/>
              <a:t>Therefore</a:t>
            </a:r>
            <a:r>
              <a:rPr lang="en-US" dirty="0"/>
              <a:t> I </a:t>
            </a:r>
            <a:r>
              <a:rPr lang="en-US" cap="small" dirty="0"/>
              <a:t>was angry with this generation</a:t>
            </a:r>
            <a:r>
              <a:rPr lang="en-US" dirty="0"/>
              <a:t>, </a:t>
            </a:r>
            <a:r>
              <a:rPr lang="en-US" cap="small" dirty="0"/>
              <a:t>And said</a:t>
            </a:r>
            <a:r>
              <a:rPr lang="en-US" dirty="0"/>
              <a:t>, ‘</a:t>
            </a:r>
            <a:r>
              <a:rPr lang="en-US" cap="small" dirty="0"/>
              <a:t>They always go astray in their heart</a:t>
            </a:r>
            <a:r>
              <a:rPr lang="en-US" dirty="0"/>
              <a:t>, </a:t>
            </a:r>
            <a:r>
              <a:rPr lang="en-US" cap="small" dirty="0"/>
              <a:t>And they did not know My ways</a:t>
            </a:r>
            <a:r>
              <a:rPr lang="en-US" dirty="0"/>
              <a:t>’; </a:t>
            </a:r>
            <a:r>
              <a:rPr lang="en-US" b="1" dirty="0"/>
              <a:t>11</a:t>
            </a:r>
            <a:r>
              <a:rPr lang="en-US" dirty="0"/>
              <a:t> </a:t>
            </a:r>
            <a:r>
              <a:rPr lang="en-US" cap="small" dirty="0"/>
              <a:t>As</a:t>
            </a:r>
            <a:r>
              <a:rPr lang="en-US" dirty="0"/>
              <a:t> I </a:t>
            </a:r>
            <a:r>
              <a:rPr lang="en-US" cap="small" dirty="0"/>
              <a:t>swore in My wrath</a:t>
            </a:r>
            <a:r>
              <a:rPr lang="en-US" dirty="0"/>
              <a:t>, ‘</a:t>
            </a:r>
            <a:r>
              <a:rPr lang="en-US" cap="small" dirty="0"/>
              <a:t>They shall not enter My rest</a:t>
            </a:r>
            <a:r>
              <a:rPr lang="en-US" dirty="0"/>
              <a:t>.’ 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B57B8-7CE9-4195-91E6-571808F7BD5E}"/>
              </a:ext>
            </a:extLst>
          </p:cNvPr>
          <p:cNvSpPr txBox="1"/>
          <p:nvPr/>
        </p:nvSpPr>
        <p:spPr>
          <a:xfrm>
            <a:off x="7826929" y="985135"/>
            <a:ext cx="2793533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/>
              <a:t>Psalm 95</a:t>
            </a:r>
            <a:endParaRPr lang="en-US" sz="4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40CE19-1973-4B36-B30F-7CAB080A7AEB}"/>
              </a:ext>
            </a:extLst>
          </p:cNvPr>
          <p:cNvCxnSpPr>
            <a:cxnSpLocks/>
          </p:cNvCxnSpPr>
          <p:nvPr/>
        </p:nvCxnSpPr>
        <p:spPr>
          <a:xfrm>
            <a:off x="5780015" y="3053593"/>
            <a:ext cx="493272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0B1D8F-8A88-448A-99EA-AAB0AE3F0F52}"/>
              </a:ext>
            </a:extLst>
          </p:cNvPr>
          <p:cNvCxnSpPr>
            <a:cxnSpLocks/>
          </p:cNvCxnSpPr>
          <p:nvPr/>
        </p:nvCxnSpPr>
        <p:spPr>
          <a:xfrm>
            <a:off x="5687736" y="3549941"/>
            <a:ext cx="57967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9B30FE-AEC1-42B1-8124-C10C209A2EA1}"/>
              </a:ext>
            </a:extLst>
          </p:cNvPr>
          <p:cNvCxnSpPr>
            <a:cxnSpLocks/>
          </p:cNvCxnSpPr>
          <p:nvPr/>
        </p:nvCxnSpPr>
        <p:spPr>
          <a:xfrm>
            <a:off x="302004" y="4021122"/>
            <a:ext cx="237408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2BD459-A04E-4904-BA97-750C8334E99D}"/>
              </a:ext>
            </a:extLst>
          </p:cNvPr>
          <p:cNvCxnSpPr>
            <a:cxnSpLocks/>
          </p:cNvCxnSpPr>
          <p:nvPr/>
        </p:nvCxnSpPr>
        <p:spPr>
          <a:xfrm>
            <a:off x="496349" y="6488884"/>
            <a:ext cx="632390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CB64D6-697C-497A-9195-CF6A408BECC5}"/>
              </a:ext>
            </a:extLst>
          </p:cNvPr>
          <p:cNvCxnSpPr>
            <a:cxnSpLocks/>
          </p:cNvCxnSpPr>
          <p:nvPr/>
        </p:nvCxnSpPr>
        <p:spPr>
          <a:xfrm>
            <a:off x="1377193" y="4517471"/>
            <a:ext cx="3723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BDC9FA3-B250-4398-A5E9-C26C3119594A}"/>
              </a:ext>
            </a:extLst>
          </p:cNvPr>
          <p:cNvSpPr/>
          <p:nvPr/>
        </p:nvSpPr>
        <p:spPr>
          <a:xfrm>
            <a:off x="496349" y="1222498"/>
            <a:ext cx="10665868" cy="51517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atin typeface="Calibri" panose="020F0502020204030204" pitchFamily="34" charset="0"/>
              </a:rPr>
              <a:t>Psalm 95:6–9 (NASB95) — 6</a:t>
            </a:r>
            <a:r>
              <a:rPr lang="en-US" sz="3600" dirty="0">
                <a:latin typeface="Calibri" panose="020F0502020204030204" pitchFamily="34" charset="0"/>
              </a:rPr>
              <a:t> Come, let us worship and bow down, Let us kneel before the </a:t>
            </a:r>
            <a:r>
              <a:rPr lang="en-US" sz="3600" cap="small" dirty="0">
                <a:latin typeface="Calibri" panose="020F0502020204030204" pitchFamily="34" charset="0"/>
              </a:rPr>
              <a:t>Lord</a:t>
            </a:r>
            <a:r>
              <a:rPr lang="en-US" sz="3600" dirty="0">
                <a:latin typeface="Calibri" panose="020F0502020204030204" pitchFamily="34" charset="0"/>
              </a:rPr>
              <a:t> our Maker. </a:t>
            </a:r>
            <a:r>
              <a:rPr lang="en-US" sz="3600" b="1" dirty="0">
                <a:latin typeface="Calibri" panose="020F0502020204030204" pitchFamily="34" charset="0"/>
              </a:rPr>
              <a:t>7</a:t>
            </a:r>
            <a:r>
              <a:rPr lang="en-US" sz="3600" dirty="0">
                <a:latin typeface="Calibri" panose="020F0502020204030204" pitchFamily="34" charset="0"/>
              </a:rPr>
              <a:t> For He is our God, And we are the people of His pasture and the sheep of His hand. Today, if you would hear His voice, </a:t>
            </a:r>
            <a:r>
              <a:rPr lang="en-US" sz="3600" b="1" dirty="0">
                <a:latin typeface="Calibri" panose="020F0502020204030204" pitchFamily="34" charset="0"/>
              </a:rPr>
              <a:t>8</a:t>
            </a:r>
            <a:r>
              <a:rPr lang="en-US" sz="3600" dirty="0">
                <a:latin typeface="Calibri" panose="020F0502020204030204" pitchFamily="34" charset="0"/>
              </a:rPr>
              <a:t> Do not harden your hearts, as at </a:t>
            </a:r>
            <a:r>
              <a:rPr lang="en-US" sz="3600" u="sng" dirty="0" err="1">
                <a:latin typeface="Calibri" panose="020F0502020204030204" pitchFamily="34" charset="0"/>
              </a:rPr>
              <a:t>Meribah</a:t>
            </a:r>
            <a:r>
              <a:rPr lang="en-US" sz="3600" dirty="0">
                <a:latin typeface="Calibri" panose="020F0502020204030204" pitchFamily="34" charset="0"/>
              </a:rPr>
              <a:t>, As in the day of </a:t>
            </a:r>
            <a:r>
              <a:rPr lang="en-US" sz="3600" u="sng" dirty="0" err="1">
                <a:latin typeface="Calibri" panose="020F0502020204030204" pitchFamily="34" charset="0"/>
              </a:rPr>
              <a:t>Massah</a:t>
            </a:r>
            <a:r>
              <a:rPr lang="en-US" sz="3600" dirty="0">
                <a:latin typeface="Calibri" panose="020F0502020204030204" pitchFamily="34" charset="0"/>
              </a:rPr>
              <a:t> in the wilderness, </a:t>
            </a:r>
            <a:r>
              <a:rPr lang="en-US" sz="3600" b="1" dirty="0">
                <a:latin typeface="Calibri" panose="020F0502020204030204" pitchFamily="34" charset="0"/>
              </a:rPr>
              <a:t>9</a:t>
            </a:r>
            <a:r>
              <a:rPr lang="en-US" sz="3600" dirty="0">
                <a:latin typeface="Calibri" panose="020F0502020204030204" pitchFamily="34" charset="0"/>
              </a:rPr>
              <a:t> “When your fathers tested Me, They tried Me, though they had seen My work. </a:t>
            </a:r>
            <a:endParaRPr lang="en-US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0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269C-C607-4AF5-8257-A6F224B9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2B444-ED06-442F-91CB-2BD2E0F47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“Hardening your heart”?</a:t>
            </a:r>
          </a:p>
          <a:p>
            <a:r>
              <a:rPr lang="en-US" dirty="0"/>
              <a:t>What happened at “</a:t>
            </a:r>
            <a:r>
              <a:rPr lang="en-US" dirty="0" err="1">
                <a:latin typeface="Calibri" panose="020F0502020204030204" pitchFamily="34" charset="0"/>
              </a:rPr>
              <a:t>Meribah</a:t>
            </a:r>
            <a:r>
              <a:rPr lang="en-US" dirty="0">
                <a:latin typeface="Calibri" panose="020F0502020204030204" pitchFamily="34" charset="0"/>
              </a:rPr>
              <a:t>” and “</a:t>
            </a:r>
            <a:r>
              <a:rPr lang="en-US" dirty="0" err="1">
                <a:latin typeface="Calibri" panose="020F0502020204030204" pitchFamily="34" charset="0"/>
              </a:rPr>
              <a:t>Massah</a:t>
            </a:r>
            <a:r>
              <a:rPr lang="en-US" dirty="0">
                <a:latin typeface="Calibri" panose="020F0502020204030204" pitchFamily="34" charset="0"/>
              </a:rPr>
              <a:t>”?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9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269C-C607-4AF5-8257-A6F224B9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2B444-ED06-442F-91CB-2BD2E0F47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“Hardening your heart”?</a:t>
            </a:r>
          </a:p>
          <a:p>
            <a:r>
              <a:rPr lang="en-US" dirty="0"/>
              <a:t>What happened at “</a:t>
            </a:r>
            <a:r>
              <a:rPr lang="en-US" dirty="0" err="1">
                <a:latin typeface="Calibri" panose="020F0502020204030204" pitchFamily="34" charset="0"/>
              </a:rPr>
              <a:t>Meribah</a:t>
            </a:r>
            <a:r>
              <a:rPr lang="en-US" dirty="0">
                <a:latin typeface="Calibri" panose="020F0502020204030204" pitchFamily="34" charset="0"/>
              </a:rPr>
              <a:t>” and “</a:t>
            </a:r>
            <a:r>
              <a:rPr lang="en-US" dirty="0" err="1">
                <a:latin typeface="Calibri" panose="020F0502020204030204" pitchFamily="34" charset="0"/>
              </a:rPr>
              <a:t>Massah</a:t>
            </a:r>
            <a:r>
              <a:rPr lang="en-US" dirty="0">
                <a:latin typeface="Calibri" panose="020F0502020204030204" pitchFamily="34" charset="0"/>
              </a:rPr>
              <a:t>”?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B19F8-25CD-4CE8-9369-F4CF72CD15F8}"/>
              </a:ext>
            </a:extLst>
          </p:cNvPr>
          <p:cNvSpPr/>
          <p:nvPr/>
        </p:nvSpPr>
        <p:spPr>
          <a:xfrm>
            <a:off x="204758" y="836240"/>
            <a:ext cx="11188117" cy="56323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Exodus 17:3–4 (NASB95) — 3</a:t>
            </a:r>
            <a:r>
              <a:rPr lang="en-US" sz="4000" dirty="0">
                <a:latin typeface="Calibri" panose="020F0502020204030204" pitchFamily="34" charset="0"/>
              </a:rPr>
              <a:t> But the people thirsted there for water; and they grumbled against Moses and said, “Why, now, have you brought us up from Egypt, to kill us and our children and our livestock with thirst?” </a:t>
            </a:r>
            <a:r>
              <a:rPr lang="en-US" sz="4000" b="1" dirty="0">
                <a:latin typeface="Calibri" panose="020F0502020204030204" pitchFamily="34" charset="0"/>
              </a:rPr>
              <a:t>4</a:t>
            </a:r>
            <a:r>
              <a:rPr lang="en-US" sz="4000" dirty="0">
                <a:latin typeface="Calibri" panose="020F0502020204030204" pitchFamily="34" charset="0"/>
              </a:rPr>
              <a:t> So Moses cried out to the </a:t>
            </a:r>
            <a:r>
              <a:rPr lang="en-US" sz="4000" cap="small" dirty="0">
                <a:latin typeface="Calibri" panose="020F0502020204030204" pitchFamily="34" charset="0"/>
              </a:rPr>
              <a:t>Lord</a:t>
            </a:r>
            <a:r>
              <a:rPr lang="en-US" sz="4000" dirty="0">
                <a:latin typeface="Calibri" panose="020F0502020204030204" pitchFamily="34" charset="0"/>
              </a:rPr>
              <a:t>, saying, “What shall I do to this people? A little more and they will stone me.”…7 He named the place </a:t>
            </a:r>
            <a:r>
              <a:rPr lang="en-US" sz="4000" dirty="0" err="1">
                <a:latin typeface="Calibri" panose="020F0502020204030204" pitchFamily="34" charset="0"/>
              </a:rPr>
              <a:t>Massah</a:t>
            </a:r>
            <a:r>
              <a:rPr lang="en-US" sz="4000" dirty="0">
                <a:latin typeface="Calibri" panose="020F0502020204030204" pitchFamily="34" charset="0"/>
              </a:rPr>
              <a:t> and </a:t>
            </a:r>
            <a:r>
              <a:rPr lang="en-US" sz="4000" dirty="0" err="1">
                <a:latin typeface="Calibri" panose="020F0502020204030204" pitchFamily="34" charset="0"/>
              </a:rPr>
              <a:t>Meribah</a:t>
            </a:r>
            <a:r>
              <a:rPr lang="en-US" sz="4000" dirty="0">
                <a:latin typeface="Calibri" panose="020F0502020204030204" pitchFamily="34" charset="0"/>
              </a:rPr>
              <a:t> because of the quarrel of the sons of Israel, </a:t>
            </a:r>
          </a:p>
        </p:txBody>
      </p:sp>
    </p:spTree>
    <p:extLst>
      <p:ext uri="{BB962C8B-B14F-4D97-AF65-F5344CB8AC3E}">
        <p14:creationId xmlns:p14="http://schemas.microsoft.com/office/powerpoint/2010/main" val="155403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269C-C607-4AF5-8257-A6F224B9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2B444-ED06-442F-91CB-2BD2E0F47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“Hardening your heart”?</a:t>
            </a:r>
          </a:p>
          <a:p>
            <a:r>
              <a:rPr lang="en-US" dirty="0"/>
              <a:t>What happened at “</a:t>
            </a:r>
            <a:r>
              <a:rPr lang="en-US" dirty="0" err="1">
                <a:latin typeface="Calibri" panose="020F0502020204030204" pitchFamily="34" charset="0"/>
              </a:rPr>
              <a:t>Meribah</a:t>
            </a:r>
            <a:r>
              <a:rPr lang="en-US" dirty="0">
                <a:latin typeface="Calibri" panose="020F0502020204030204" pitchFamily="34" charset="0"/>
              </a:rPr>
              <a:t>” and “</a:t>
            </a:r>
            <a:r>
              <a:rPr lang="en-US" dirty="0" err="1">
                <a:latin typeface="Calibri" panose="020F0502020204030204" pitchFamily="34" charset="0"/>
              </a:rPr>
              <a:t>Massah</a:t>
            </a:r>
            <a:r>
              <a:rPr lang="en-US" dirty="0">
                <a:latin typeface="Calibri" panose="020F0502020204030204" pitchFamily="34" charset="0"/>
              </a:rPr>
              <a:t>”?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The people grumbled against God’s leadership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They wanted to go back to Egypt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4203E-1B06-4493-B703-279EEC3EE4A7}"/>
              </a:ext>
            </a:extLst>
          </p:cNvPr>
          <p:cNvSpPr/>
          <p:nvPr/>
        </p:nvSpPr>
        <p:spPr>
          <a:xfrm>
            <a:off x="328569" y="4796208"/>
            <a:ext cx="10665868" cy="13291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atin typeface="Calibri" panose="020F0502020204030204" pitchFamily="34" charset="0"/>
              </a:rPr>
              <a:t>Psalm 95 (NASB95) 9</a:t>
            </a:r>
            <a:r>
              <a:rPr lang="en-US" sz="3600" dirty="0">
                <a:latin typeface="Calibri" panose="020F0502020204030204" pitchFamily="34" charset="0"/>
              </a:rPr>
              <a:t> “When your fathers tested Me, They tried Me, though they had seen My work. </a:t>
            </a:r>
            <a:endParaRPr lang="en-US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1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A410-63B1-4C8D-BDED-54D907EF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wilderness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28AF2-0C63-4C7E-AD47-2A915A92A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</a:rPr>
              <a:t>Massah</a:t>
            </a:r>
            <a:r>
              <a:rPr lang="en-US" dirty="0">
                <a:latin typeface="Calibri" panose="020F0502020204030204" pitchFamily="34" charset="0"/>
              </a:rPr>
              <a:t> and </a:t>
            </a:r>
            <a:r>
              <a:rPr lang="en-US" dirty="0" err="1">
                <a:latin typeface="Calibri" panose="020F0502020204030204" pitchFamily="34" charset="0"/>
              </a:rPr>
              <a:t>Meribah</a:t>
            </a:r>
            <a:r>
              <a:rPr lang="en-US" dirty="0">
                <a:latin typeface="Calibri" panose="020F0502020204030204" pitchFamily="34" charset="0"/>
              </a:rPr>
              <a:t> were not unique incidents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A410-63B1-4C8D-BDED-54D907EF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wilderness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28AF2-0C63-4C7E-AD47-2A915A92A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They saw the plagues</a:t>
            </a:r>
          </a:p>
          <a:p>
            <a:r>
              <a:rPr lang="en-US" dirty="0">
                <a:latin typeface="Calibri" panose="020F0502020204030204" pitchFamily="34" charset="0"/>
              </a:rPr>
              <a:t>The Red Sea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A410-63B1-4C8D-BDED-54D907EF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wilderness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28AF2-0C63-4C7E-AD47-2A915A92A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They saw the plagues</a:t>
            </a:r>
          </a:p>
          <a:p>
            <a:r>
              <a:rPr lang="en-US" dirty="0">
                <a:latin typeface="Calibri" panose="020F0502020204030204" pitchFamily="34" charset="0"/>
              </a:rPr>
              <a:t>The Red Sea</a:t>
            </a:r>
          </a:p>
          <a:p>
            <a:r>
              <a:rPr lang="en-US" dirty="0">
                <a:latin typeface="Calibri" panose="020F0502020204030204" pitchFamily="34" charset="0"/>
              </a:rPr>
              <a:t>Manna provided each morning (Ex. 16)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87F5F-878A-4652-B03C-9337E7C6EDC8}"/>
              </a:ext>
            </a:extLst>
          </p:cNvPr>
          <p:cNvSpPr txBox="1"/>
          <p:nvPr/>
        </p:nvSpPr>
        <p:spPr>
          <a:xfrm>
            <a:off x="1346209" y="4507900"/>
            <a:ext cx="976898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Numbers 11:5–6 (NASB95) — 5</a:t>
            </a:r>
            <a:r>
              <a:rPr lang="en-US" sz="2800" dirty="0"/>
              <a:t> “We remember the fish which we used to eat free in Egypt, the cucumbers and the melons and the leeks and the onions and the garlic, </a:t>
            </a:r>
            <a:r>
              <a:rPr lang="en-US" sz="2800" b="1" dirty="0"/>
              <a:t>6</a:t>
            </a:r>
            <a:r>
              <a:rPr lang="en-US" sz="2800" dirty="0"/>
              <a:t> but now our appetite is gone. There is nothing at all to look at except this manna.” </a:t>
            </a:r>
          </a:p>
        </p:txBody>
      </p:sp>
    </p:spTree>
    <p:extLst>
      <p:ext uri="{BB962C8B-B14F-4D97-AF65-F5344CB8AC3E}">
        <p14:creationId xmlns:p14="http://schemas.microsoft.com/office/powerpoint/2010/main" val="15862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A410-63B1-4C8D-BDED-54D907EF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wilderness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28AF2-0C63-4C7E-AD47-2A915A92A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They saw the plagues</a:t>
            </a:r>
          </a:p>
          <a:p>
            <a:r>
              <a:rPr lang="en-US" dirty="0">
                <a:latin typeface="Calibri" panose="020F0502020204030204" pitchFamily="34" charset="0"/>
              </a:rPr>
              <a:t>The Red Sea</a:t>
            </a:r>
          </a:p>
          <a:p>
            <a:r>
              <a:rPr lang="en-US" dirty="0">
                <a:latin typeface="Calibri" panose="020F0502020204030204" pitchFamily="34" charset="0"/>
              </a:rPr>
              <a:t>Manna provided each morning (Ex. 16)</a:t>
            </a:r>
          </a:p>
          <a:p>
            <a:r>
              <a:rPr lang="en-US" dirty="0">
                <a:latin typeface="Calibri" panose="020F0502020204030204" pitchFamily="34" charset="0"/>
              </a:rPr>
              <a:t>They crossed the Sinai peninsula and came to the land God had promised (Num 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87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A410-63B1-4C8D-BDED-54D907EF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wilderness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28AF2-0C63-4C7E-AD47-2A915A92A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They say the plagues</a:t>
            </a:r>
          </a:p>
          <a:p>
            <a:r>
              <a:rPr lang="en-US" dirty="0">
                <a:latin typeface="Calibri" panose="020F0502020204030204" pitchFamily="34" charset="0"/>
              </a:rPr>
              <a:t>The Red Sea</a:t>
            </a:r>
          </a:p>
          <a:p>
            <a:r>
              <a:rPr lang="en-US" dirty="0">
                <a:latin typeface="Calibri" panose="020F0502020204030204" pitchFamily="34" charset="0"/>
              </a:rPr>
              <a:t>Manna provided each morning (Ex. 16)</a:t>
            </a:r>
          </a:p>
          <a:p>
            <a:r>
              <a:rPr lang="en-US" dirty="0">
                <a:latin typeface="Calibri" panose="020F0502020204030204" pitchFamily="34" charset="0"/>
              </a:rPr>
              <a:t>They cross the Sinai peninsula and come to the land God had promised (Num 13)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746FDA-DE29-491F-8DF9-50D8E8F17903}"/>
              </a:ext>
            </a:extLst>
          </p:cNvPr>
          <p:cNvSpPr/>
          <p:nvPr/>
        </p:nvSpPr>
        <p:spPr>
          <a:xfrm>
            <a:off x="298543" y="276838"/>
            <a:ext cx="11647272" cy="64259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atin typeface="Calibri" panose="020F0502020204030204" pitchFamily="34" charset="0"/>
              </a:rPr>
              <a:t>Numbers 14:1–4 (NASB95) — 1</a:t>
            </a:r>
            <a:r>
              <a:rPr lang="en-US" sz="3600" dirty="0">
                <a:latin typeface="Calibri" panose="020F0502020204030204" pitchFamily="34" charset="0"/>
              </a:rPr>
              <a:t> Then all the congregation lifted up their voices and cried, and the people wept that night. </a:t>
            </a:r>
            <a:r>
              <a:rPr lang="en-US" sz="3600" b="1" dirty="0">
                <a:latin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</a:rPr>
              <a:t> All the sons of Israel grumbled against Moses and Aaron; and the whole congregation said to them, “Would that we had died in the land of Egypt! Or would that we had died in this wilderness! </a:t>
            </a:r>
            <a:r>
              <a:rPr lang="en-US" sz="3600" b="1" dirty="0">
                <a:latin typeface="Calibri" panose="020F0502020204030204" pitchFamily="34" charset="0"/>
              </a:rPr>
              <a:t>3</a:t>
            </a:r>
            <a:r>
              <a:rPr lang="en-US" sz="3600" dirty="0">
                <a:latin typeface="Calibri" panose="020F0502020204030204" pitchFamily="34" charset="0"/>
              </a:rPr>
              <a:t> “Why is the </a:t>
            </a:r>
            <a:r>
              <a:rPr lang="en-US" sz="3600" cap="small" dirty="0">
                <a:latin typeface="Calibri" panose="020F0502020204030204" pitchFamily="34" charset="0"/>
              </a:rPr>
              <a:t>Lord</a:t>
            </a:r>
            <a:r>
              <a:rPr lang="en-US" sz="3600" dirty="0">
                <a:latin typeface="Calibri" panose="020F0502020204030204" pitchFamily="34" charset="0"/>
              </a:rPr>
              <a:t> bringing us into this land, to fall by the sword? Our wives and our little ones will become plunder; would it not be better for us to return to Egypt?” </a:t>
            </a:r>
            <a:r>
              <a:rPr lang="en-US" sz="3600" b="1" dirty="0">
                <a:latin typeface="Calibri" panose="020F0502020204030204" pitchFamily="34" charset="0"/>
              </a:rPr>
              <a:t>4</a:t>
            </a:r>
            <a:r>
              <a:rPr lang="en-US" sz="3600" dirty="0">
                <a:latin typeface="Calibri" panose="020F0502020204030204" pitchFamily="34" charset="0"/>
              </a:rPr>
              <a:t> So they said to one another, “Let us appoint a leader and return to Egypt.” </a:t>
            </a:r>
            <a:endParaRPr lang="en-US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2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031A-D79C-496B-A616-B5E7D974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Hebrew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13826-7358-4FFF-AF34-EE5D19F4A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Families and synagogues divided</a:t>
            </a:r>
          </a:p>
          <a:p>
            <a:r>
              <a:rPr lang="en-US" dirty="0"/>
              <a:t>Was Jesus the Messiah?</a:t>
            </a:r>
          </a:p>
          <a:p>
            <a:r>
              <a:rPr lang="en-US" dirty="0"/>
              <a:t>Was Jesus God?</a:t>
            </a:r>
          </a:p>
          <a:p>
            <a:r>
              <a:rPr lang="en-US" dirty="0"/>
              <a:t>Was Jesus Human?</a:t>
            </a:r>
          </a:p>
          <a:p>
            <a:r>
              <a:rPr lang="en-US" dirty="0"/>
              <a:t>Tensions between Hebraic and Hellenistic Jewish culture</a:t>
            </a:r>
          </a:p>
        </p:txBody>
      </p:sp>
    </p:spTree>
    <p:extLst>
      <p:ext uri="{BB962C8B-B14F-4D97-AF65-F5344CB8AC3E}">
        <p14:creationId xmlns:p14="http://schemas.microsoft.com/office/powerpoint/2010/main" val="5673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A410-63B1-4C8D-BDED-54D907EF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wilderness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28AF2-0C63-4C7E-AD47-2A915A92A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They saw the plagues</a:t>
            </a:r>
          </a:p>
          <a:p>
            <a:r>
              <a:rPr lang="en-US" dirty="0">
                <a:latin typeface="Calibri" panose="020F0502020204030204" pitchFamily="34" charset="0"/>
              </a:rPr>
              <a:t>The Red Sea</a:t>
            </a:r>
          </a:p>
          <a:p>
            <a:r>
              <a:rPr lang="en-US" dirty="0">
                <a:latin typeface="Calibri" panose="020F0502020204030204" pitchFamily="34" charset="0"/>
              </a:rPr>
              <a:t>Manna provided each morning (Ex. 16)</a:t>
            </a:r>
          </a:p>
          <a:p>
            <a:r>
              <a:rPr lang="en-US" dirty="0">
                <a:latin typeface="Calibri" panose="020F0502020204030204" pitchFamily="34" charset="0"/>
              </a:rPr>
              <a:t>They cross the Sinai peninsula and come to the land God had promised (Num 13)</a:t>
            </a:r>
          </a:p>
          <a:p>
            <a:r>
              <a:rPr lang="en-US" dirty="0">
                <a:latin typeface="Calibri" panose="020F0502020204030204" pitchFamily="34" charset="0"/>
              </a:rPr>
              <a:t>10 times they rebelled against God’s leadership!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28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269C-C607-4AF5-8257-A6F224B9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2B444-ED06-442F-91CB-2BD2E0F47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is “Hardening your heart”?</a:t>
            </a:r>
          </a:p>
          <a:p>
            <a:pPr lvl="1"/>
            <a:r>
              <a:rPr lang="en-US" dirty="0"/>
              <a:t>Having been rescued by God</a:t>
            </a:r>
          </a:p>
          <a:p>
            <a:pPr lvl="1"/>
            <a:r>
              <a:rPr lang="en-US" dirty="0"/>
              <a:t>Having seen incredible acts of His power and faithfulness</a:t>
            </a:r>
          </a:p>
          <a:p>
            <a:pPr lvl="1"/>
            <a:r>
              <a:rPr lang="en-US" dirty="0"/>
              <a:t>Refusing to continue to trust God because circumstances are difficult</a:t>
            </a:r>
          </a:p>
          <a:p>
            <a:pPr lvl="1"/>
            <a:r>
              <a:rPr lang="en-US" dirty="0"/>
              <a:t>Saying no to God</a:t>
            </a:r>
          </a:p>
        </p:txBody>
      </p:sp>
    </p:spTree>
    <p:extLst>
      <p:ext uri="{BB962C8B-B14F-4D97-AF65-F5344CB8AC3E}">
        <p14:creationId xmlns:p14="http://schemas.microsoft.com/office/powerpoint/2010/main" val="20262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8E8D-55AE-4DF8-9B6C-46BF6E65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serious warning!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AD432-C5F1-40BC-BBE5-0B1AA27B4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“harden your heart”</a:t>
            </a:r>
          </a:p>
          <a:p>
            <a:r>
              <a:rPr lang="en-US" dirty="0"/>
              <a:t>The result “You shall not enter God’s rest”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3827A-3794-4AC3-BF31-F81B6C57A5CC}"/>
              </a:ext>
            </a:extLst>
          </p:cNvPr>
          <p:cNvSpPr txBox="1"/>
          <p:nvPr/>
        </p:nvSpPr>
        <p:spPr>
          <a:xfrm>
            <a:off x="4513277" y="3674378"/>
            <a:ext cx="5956184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What does that mean!?</a:t>
            </a:r>
          </a:p>
        </p:txBody>
      </p:sp>
    </p:spTree>
    <p:extLst>
      <p:ext uri="{BB962C8B-B14F-4D97-AF65-F5344CB8AC3E}">
        <p14:creationId xmlns:p14="http://schemas.microsoft.com/office/powerpoint/2010/main" val="207599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8D95-C223-449A-8681-349C979D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3:12–19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550CF-031C-48B7-9CAB-DD82E4211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12</a:t>
            </a:r>
            <a:r>
              <a:rPr lang="en-US" dirty="0"/>
              <a:t> Take care, brethren, that there not be in any one of you an evil, unbelieving heart that falls away from the living God. </a:t>
            </a:r>
            <a:r>
              <a:rPr lang="en-US" b="1" dirty="0"/>
              <a:t>13</a:t>
            </a:r>
            <a:r>
              <a:rPr lang="en-US" dirty="0"/>
              <a:t> But encourage one another day after day, as long as it is still called “Today,” so that none of you will be hardened by the deceitfulness of sin. </a:t>
            </a:r>
            <a:r>
              <a:rPr lang="en-US" b="1" dirty="0"/>
              <a:t>14</a:t>
            </a:r>
            <a:r>
              <a:rPr lang="en-US" dirty="0"/>
              <a:t> For we have become partakers of Christ, if we hold fast the beginning of our assurance firm until the end, </a:t>
            </a:r>
            <a:r>
              <a:rPr lang="en-US" b="1" dirty="0"/>
              <a:t>15</a:t>
            </a:r>
            <a:r>
              <a:rPr lang="en-US" dirty="0"/>
              <a:t> while it is said, “</a:t>
            </a:r>
            <a:r>
              <a:rPr lang="en-US" cap="small" dirty="0"/>
              <a:t>Today if you hear His voice</a:t>
            </a:r>
            <a:r>
              <a:rPr lang="en-US" dirty="0"/>
              <a:t>, </a:t>
            </a:r>
            <a:r>
              <a:rPr lang="en-US" cap="small" dirty="0"/>
              <a:t>Do not harden your hearts</a:t>
            </a:r>
            <a:r>
              <a:rPr lang="en-US" dirty="0"/>
              <a:t>, </a:t>
            </a:r>
            <a:r>
              <a:rPr lang="en-US" cap="small" dirty="0"/>
              <a:t>as</a:t>
            </a:r>
            <a:r>
              <a:rPr lang="en-US" dirty="0"/>
              <a:t> </a:t>
            </a:r>
            <a:r>
              <a:rPr lang="en-US" cap="small" dirty="0"/>
              <a:t>when they provoked Me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272718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8D95-C223-449A-8681-349C979D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3:12–19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550CF-031C-48B7-9CAB-DD82E4211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16</a:t>
            </a:r>
            <a:r>
              <a:rPr lang="en-US" dirty="0"/>
              <a:t> For who provoked Him when they had heard? Indeed, did not all those who came out of Egypt led by Moses? </a:t>
            </a:r>
            <a:r>
              <a:rPr lang="en-US" b="1" dirty="0"/>
              <a:t>17</a:t>
            </a:r>
            <a:r>
              <a:rPr lang="en-US" dirty="0"/>
              <a:t> And with whom was He angry for forty years? Was it not with those who sinned, whose bodies fell in the wilderness? </a:t>
            </a:r>
            <a:r>
              <a:rPr lang="en-US" b="1" dirty="0"/>
              <a:t>18</a:t>
            </a:r>
            <a:r>
              <a:rPr lang="en-US" dirty="0"/>
              <a:t> And to whom did He swear that they would not enter His rest, but to those who were disobedient? </a:t>
            </a:r>
            <a:r>
              <a:rPr lang="en-US" b="1" dirty="0"/>
              <a:t>19</a:t>
            </a:r>
            <a:r>
              <a:rPr lang="en-US" dirty="0"/>
              <a:t> So we see that they were not able to enter because of unbelief. </a:t>
            </a:r>
          </a:p>
        </p:txBody>
      </p:sp>
    </p:spTree>
    <p:extLst>
      <p:ext uri="{BB962C8B-B14F-4D97-AF65-F5344CB8AC3E}">
        <p14:creationId xmlns:p14="http://schemas.microsoft.com/office/powerpoint/2010/main" val="1794401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269C-C607-4AF5-8257-A6F224B9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2B444-ED06-442F-91CB-2BD2E0F47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What is entering God’s rest?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2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49851-BA61-40A3-9C17-3C764FFE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5C086-586B-4E34-B21B-58331BB03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entering “God’s rest” heaven?</a:t>
            </a:r>
          </a:p>
          <a:p>
            <a:r>
              <a:rPr lang="en-US" dirty="0"/>
              <a:t>Is entering “God’s rest” the land?</a:t>
            </a:r>
          </a:p>
        </p:txBody>
      </p:sp>
    </p:spTree>
    <p:extLst>
      <p:ext uri="{BB962C8B-B14F-4D97-AF65-F5344CB8AC3E}">
        <p14:creationId xmlns:p14="http://schemas.microsoft.com/office/powerpoint/2010/main" val="401137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FB7B-3BAD-4988-82ED-A228A13E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parallels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4E60F2-3CBC-405A-BED7-54235DD86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462621"/>
              </p:ext>
            </p:extLst>
          </p:nvPr>
        </p:nvGraphicFramePr>
        <p:xfrm>
          <a:off x="225425" y="1803400"/>
          <a:ext cx="117983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9150">
                  <a:extLst>
                    <a:ext uri="{9D8B030D-6E8A-4147-A177-3AD203B41FA5}">
                      <a16:colId xmlns:a16="http://schemas.microsoft.com/office/drawing/2014/main" val="141329997"/>
                    </a:ext>
                  </a:extLst>
                </a:gridCol>
                <a:gridCol w="5899150">
                  <a:extLst>
                    <a:ext uri="{9D8B030D-6E8A-4147-A177-3AD203B41FA5}">
                      <a16:colId xmlns:a16="http://schemas.microsoft.com/office/drawing/2014/main" val="2416383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Wilderness Generation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Audience of Hebrews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26541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God rescued them from Egypt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592327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God did incredible miracles to prove He is trustworthy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01417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people rebelled whenever they fell on hard times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428132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They refused to follow God any further and wanted to go back to Egypt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25144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They didn’t “enter God’s rest” and fell in the wilderness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1560215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008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FB7B-3BAD-4988-82ED-A228A13E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parallels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4E60F2-3CBC-405A-BED7-54235DD86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713032"/>
              </p:ext>
            </p:extLst>
          </p:nvPr>
        </p:nvGraphicFramePr>
        <p:xfrm>
          <a:off x="225425" y="1803400"/>
          <a:ext cx="117983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9150">
                  <a:extLst>
                    <a:ext uri="{9D8B030D-6E8A-4147-A177-3AD203B41FA5}">
                      <a16:colId xmlns:a16="http://schemas.microsoft.com/office/drawing/2014/main" val="141329997"/>
                    </a:ext>
                  </a:extLst>
                </a:gridCol>
                <a:gridCol w="5899150">
                  <a:extLst>
                    <a:ext uri="{9D8B030D-6E8A-4147-A177-3AD203B41FA5}">
                      <a16:colId xmlns:a16="http://schemas.microsoft.com/office/drawing/2014/main" val="2416383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Wilderness Generation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Audience of Hebrews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26541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God rescued them from Egypt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Jesus rescued them from judgment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592327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God did incredible miracles to prove He is trustworthy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01417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people rebelled whenever they fell on hard times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428132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They refused to follow God any further and wanted to go back to Egypt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25144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They didn’t “enter God’s rest” and fell in the wilderness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1560215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651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FB7B-3BAD-4988-82ED-A228A13E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parallels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4E60F2-3CBC-405A-BED7-54235DD86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695116"/>
              </p:ext>
            </p:extLst>
          </p:nvPr>
        </p:nvGraphicFramePr>
        <p:xfrm>
          <a:off x="225425" y="1803400"/>
          <a:ext cx="117983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9150">
                  <a:extLst>
                    <a:ext uri="{9D8B030D-6E8A-4147-A177-3AD203B41FA5}">
                      <a16:colId xmlns:a16="http://schemas.microsoft.com/office/drawing/2014/main" val="141329997"/>
                    </a:ext>
                  </a:extLst>
                </a:gridCol>
                <a:gridCol w="5899150">
                  <a:extLst>
                    <a:ext uri="{9D8B030D-6E8A-4147-A177-3AD203B41FA5}">
                      <a16:colId xmlns:a16="http://schemas.microsoft.com/office/drawing/2014/main" val="2416383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Wilderness Generation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Audience of Hebrews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26541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God rescued them from Egypt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Jesus rescued them from judgment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592327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God did incredible miracles to prove He is trustworthy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Jesus did incredible miracles to prove He is from God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01417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people rebelled whenever they fell on hard times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428132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They refused to follow God any further and wanted to go back to Egypt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25144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They didn’t “enter God’s rest” and fell in the wilderness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1560215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03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4695-2CF2-47D5-A8B5-358F1419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3:3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E2B7-F114-442C-810F-6B79E4162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</a:t>
            </a:r>
            <a:r>
              <a:rPr lang="en-US" dirty="0"/>
              <a:t> For He has been counted worthy of more glory than Moses, by just so much as the builder of the house has more honor than the house.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67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FB7B-3BAD-4988-82ED-A228A13E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parallels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4E60F2-3CBC-405A-BED7-54235DD86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509174"/>
              </p:ext>
            </p:extLst>
          </p:nvPr>
        </p:nvGraphicFramePr>
        <p:xfrm>
          <a:off x="225425" y="1803400"/>
          <a:ext cx="117983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9150">
                  <a:extLst>
                    <a:ext uri="{9D8B030D-6E8A-4147-A177-3AD203B41FA5}">
                      <a16:colId xmlns:a16="http://schemas.microsoft.com/office/drawing/2014/main" val="141329997"/>
                    </a:ext>
                  </a:extLst>
                </a:gridCol>
                <a:gridCol w="5899150">
                  <a:extLst>
                    <a:ext uri="{9D8B030D-6E8A-4147-A177-3AD203B41FA5}">
                      <a16:colId xmlns:a16="http://schemas.microsoft.com/office/drawing/2014/main" val="2416383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Wilderness Generation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Audience of Hebrews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26541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God rescued them from Egypt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Jesus rescued them from judgment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592327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God did incredible miracles to prove He is trustworthy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Jesus did incredible miracles to prove He is from God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01417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people rebelled whenever they fell on hard times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are falling on hard times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428132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They refused to follow God any further and wanted to go back to Egypt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25144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They didn’t “enter God’s rest” and fell in the wilderness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1560215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069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FB7B-3BAD-4988-82ED-A228A13E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parallels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4E60F2-3CBC-405A-BED7-54235DD86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895558"/>
              </p:ext>
            </p:extLst>
          </p:nvPr>
        </p:nvGraphicFramePr>
        <p:xfrm>
          <a:off x="225425" y="1803400"/>
          <a:ext cx="117983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9150">
                  <a:extLst>
                    <a:ext uri="{9D8B030D-6E8A-4147-A177-3AD203B41FA5}">
                      <a16:colId xmlns:a16="http://schemas.microsoft.com/office/drawing/2014/main" val="141329997"/>
                    </a:ext>
                  </a:extLst>
                </a:gridCol>
                <a:gridCol w="5899150">
                  <a:extLst>
                    <a:ext uri="{9D8B030D-6E8A-4147-A177-3AD203B41FA5}">
                      <a16:colId xmlns:a16="http://schemas.microsoft.com/office/drawing/2014/main" val="2416383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Wilderness Generation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Audience of Hebrews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26541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God rescued them from Egypt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Jesus rescued them from judgment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592327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God did incredible miracles to prove He is trustworthy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Jesus did incredible miracles to prove He is from God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01417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people rebelled whenever they fell on hard times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are falling on hard times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428132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They refused to follow God any further and wanted to go back to Egypt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are in danger of giving up on Christ and going back to the synagogue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25144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They didn’t “enter God’s rest” and fell in the wilderness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1560215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994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FB7B-3BAD-4988-82ED-A228A13E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parallels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4E60F2-3CBC-405A-BED7-54235DD86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144386"/>
              </p:ext>
            </p:extLst>
          </p:nvPr>
        </p:nvGraphicFramePr>
        <p:xfrm>
          <a:off x="225425" y="1803400"/>
          <a:ext cx="117983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9150">
                  <a:extLst>
                    <a:ext uri="{9D8B030D-6E8A-4147-A177-3AD203B41FA5}">
                      <a16:colId xmlns:a16="http://schemas.microsoft.com/office/drawing/2014/main" val="141329997"/>
                    </a:ext>
                  </a:extLst>
                </a:gridCol>
                <a:gridCol w="5899150">
                  <a:extLst>
                    <a:ext uri="{9D8B030D-6E8A-4147-A177-3AD203B41FA5}">
                      <a16:colId xmlns:a16="http://schemas.microsoft.com/office/drawing/2014/main" val="2416383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Wilderness Generation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Audience of Hebrews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26541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God rescued them from Egypt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Jesus rescued them from judgment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592327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God did incredible miracles to prove He is trustworthy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Jesus did incredible miracles to prove He is from God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01417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people rebelled whenever they fell on hard times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are falling on hard times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428132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They refused to follow God any further and wanted to go back to Egypt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are in danger of giving up on Christ and going back to the synagogue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25144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They didn’t “enter God’s rest” and fell in the wilderness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are in danger of the same fate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1560215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066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FB7B-3BAD-4988-82ED-A228A13E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parallels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4E60F2-3CBC-405A-BED7-54235DD86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060035"/>
              </p:ext>
            </p:extLst>
          </p:nvPr>
        </p:nvGraphicFramePr>
        <p:xfrm>
          <a:off x="225425" y="1803400"/>
          <a:ext cx="117983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9150">
                  <a:extLst>
                    <a:ext uri="{9D8B030D-6E8A-4147-A177-3AD203B41FA5}">
                      <a16:colId xmlns:a16="http://schemas.microsoft.com/office/drawing/2014/main" val="141329997"/>
                    </a:ext>
                  </a:extLst>
                </a:gridCol>
                <a:gridCol w="5899150">
                  <a:extLst>
                    <a:ext uri="{9D8B030D-6E8A-4147-A177-3AD203B41FA5}">
                      <a16:colId xmlns:a16="http://schemas.microsoft.com/office/drawing/2014/main" val="2416383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Wilderness Generation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Audience of Hebrews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26541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God rescued them from Egypt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Jesus rescued them from judgment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592327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God did incredible miracles to prove He is trustworthy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Jesus did incredible miracles to prove He is from God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01417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 people rebelled whenever the fell on hard times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are falling on hard times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428132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They refused to follow God any further and wanted to go back to Egypt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are in danger of giving up on Christ and going back to the synagogue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325144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They didn’t “enter God’s rest” and fell in the wilderness</a:t>
                      </a:r>
                    </a:p>
                  </a:txBody>
                  <a:tcPr marL="91885" marR="918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are in danger of the same fate</a:t>
                      </a:r>
                    </a:p>
                  </a:txBody>
                  <a:tcPr marL="91885" marR="91885"/>
                </a:tc>
                <a:extLst>
                  <a:ext uri="{0D108BD9-81ED-4DB2-BD59-A6C34878D82A}">
                    <a16:rowId xmlns:a16="http://schemas.microsoft.com/office/drawing/2014/main" val="15602151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8DB800-52EC-4243-8A08-F0872AEA9CF6}"/>
              </a:ext>
            </a:extLst>
          </p:cNvPr>
          <p:cNvSpPr txBox="1"/>
          <p:nvPr/>
        </p:nvSpPr>
        <p:spPr>
          <a:xfrm>
            <a:off x="822120" y="3078760"/>
            <a:ext cx="928661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Does “entering God’s rest” mean going to hell?</a:t>
            </a:r>
          </a:p>
        </p:txBody>
      </p:sp>
    </p:spTree>
    <p:extLst>
      <p:ext uri="{BB962C8B-B14F-4D97-AF65-F5344CB8AC3E}">
        <p14:creationId xmlns:p14="http://schemas.microsoft.com/office/powerpoint/2010/main" val="1032215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40E3-22FD-4CB5-95DF-DC5B6AF5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17D0F-4C57-4A4A-9E75-E09AC81FB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the wilderness generation go to hell because they refused to enter the land?</a:t>
            </a:r>
          </a:p>
          <a:p>
            <a:pPr lvl="1"/>
            <a:r>
              <a:rPr lang="en-US" dirty="0"/>
              <a:t>They had problems</a:t>
            </a:r>
          </a:p>
          <a:p>
            <a:pPr lvl="1"/>
            <a:r>
              <a:rPr lang="en-US" dirty="0"/>
              <a:t>But they had followed God so far</a:t>
            </a:r>
          </a:p>
        </p:txBody>
      </p:sp>
    </p:spTree>
    <p:extLst>
      <p:ext uri="{BB962C8B-B14F-4D97-AF65-F5344CB8AC3E}">
        <p14:creationId xmlns:p14="http://schemas.microsoft.com/office/powerpoint/2010/main" val="7912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40E3-22FD-4CB5-95DF-DC5B6AF5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17D0F-4C57-4A4A-9E75-E09AC81FB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they were judged then this would mean that the Hebrew audience is in danger of hell if they fall away</a:t>
            </a:r>
          </a:p>
        </p:txBody>
      </p:sp>
    </p:spTree>
    <p:extLst>
      <p:ext uri="{BB962C8B-B14F-4D97-AF65-F5344CB8AC3E}">
        <p14:creationId xmlns:p14="http://schemas.microsoft.com/office/powerpoint/2010/main" val="2498079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47CF99-B162-822E-F7AC-B181843C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98DC4-BD90-72B5-A8BC-000C3DB26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8DE70-E885-4178-997E-FD8FC5220262}"/>
              </a:ext>
            </a:extLst>
          </p:cNvPr>
          <p:cNvSpPr/>
          <p:nvPr/>
        </p:nvSpPr>
        <p:spPr>
          <a:xfrm>
            <a:off x="83890" y="468250"/>
            <a:ext cx="11955710" cy="57888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atin typeface="Calibri" panose="020F0502020204030204" pitchFamily="34" charset="0"/>
              </a:rPr>
              <a:t>Numbers 14:17–23 (NASB95) — 17</a:t>
            </a:r>
            <a:r>
              <a:rPr lang="en-US" sz="3600" dirty="0">
                <a:latin typeface="Calibri" panose="020F0502020204030204" pitchFamily="34" charset="0"/>
              </a:rPr>
              <a:t> “But now, I pray, let the power of the Lord be great, just as You have declared, </a:t>
            </a:r>
            <a:r>
              <a:rPr lang="en-US" sz="3600" b="1" dirty="0">
                <a:latin typeface="Calibri" panose="020F0502020204030204" pitchFamily="34" charset="0"/>
              </a:rPr>
              <a:t>18</a:t>
            </a:r>
            <a:r>
              <a:rPr lang="en-US" sz="3600" dirty="0">
                <a:latin typeface="Calibri" panose="020F0502020204030204" pitchFamily="34" charset="0"/>
              </a:rPr>
              <a:t> ‘The </a:t>
            </a:r>
            <a:r>
              <a:rPr lang="en-US" sz="3600" cap="small" dirty="0">
                <a:latin typeface="Calibri" panose="020F0502020204030204" pitchFamily="34" charset="0"/>
              </a:rPr>
              <a:t>Lord</a:t>
            </a:r>
            <a:r>
              <a:rPr lang="en-US" sz="3600" dirty="0">
                <a:latin typeface="Calibri" panose="020F0502020204030204" pitchFamily="34" charset="0"/>
              </a:rPr>
              <a:t> is slow to anger and abundant in lovingkindness, forgiving iniquity and transgression; but He will by no means clear the guilty, visiting the iniquity of the fathers on the children to the third and the fourth generations.’ </a:t>
            </a:r>
            <a:r>
              <a:rPr lang="en-US" sz="3600" b="1" dirty="0">
                <a:latin typeface="Calibri" panose="020F0502020204030204" pitchFamily="34" charset="0"/>
              </a:rPr>
              <a:t>19</a:t>
            </a:r>
            <a:r>
              <a:rPr lang="en-US" sz="3600" dirty="0">
                <a:latin typeface="Calibri" panose="020F0502020204030204" pitchFamily="34" charset="0"/>
              </a:rPr>
              <a:t> “Pardon, I pray, the iniquity of this people according to the greatness of Your lovingkindness, just as You also have forgiven this people, from Egypt even until now.”</a:t>
            </a:r>
            <a:endParaRPr lang="en-US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45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5586BD-D0D5-E100-8775-44773204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155A7-336A-4E49-AD36-9EE1DD551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8DE70-E885-4178-997E-FD8FC5220262}"/>
              </a:ext>
            </a:extLst>
          </p:cNvPr>
          <p:cNvSpPr/>
          <p:nvPr/>
        </p:nvSpPr>
        <p:spPr>
          <a:xfrm>
            <a:off x="83890" y="468250"/>
            <a:ext cx="11955710" cy="51517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atin typeface="Calibri" panose="020F0502020204030204" pitchFamily="34" charset="0"/>
              </a:rPr>
              <a:t>20</a:t>
            </a:r>
            <a:r>
              <a:rPr lang="en-US" sz="3600" dirty="0">
                <a:latin typeface="Calibri" panose="020F0502020204030204" pitchFamily="34" charset="0"/>
              </a:rPr>
              <a:t> So the </a:t>
            </a:r>
            <a:r>
              <a:rPr lang="en-US" sz="3600" cap="small" dirty="0">
                <a:latin typeface="Calibri" panose="020F0502020204030204" pitchFamily="34" charset="0"/>
              </a:rPr>
              <a:t>Lord</a:t>
            </a:r>
            <a:r>
              <a:rPr lang="en-US" sz="3600" dirty="0">
                <a:latin typeface="Calibri" panose="020F0502020204030204" pitchFamily="34" charset="0"/>
              </a:rPr>
              <a:t> said, “I have pardoned them according to your word; </a:t>
            </a:r>
            <a:r>
              <a:rPr lang="en-US" sz="3600" b="1" dirty="0">
                <a:latin typeface="Calibri" panose="020F0502020204030204" pitchFamily="34" charset="0"/>
              </a:rPr>
              <a:t>21</a:t>
            </a:r>
            <a:r>
              <a:rPr lang="en-US" sz="3600" dirty="0">
                <a:latin typeface="Calibri" panose="020F0502020204030204" pitchFamily="34" charset="0"/>
              </a:rPr>
              <a:t> but indeed, as I live, all the earth will be filled with the glory of the </a:t>
            </a:r>
            <a:r>
              <a:rPr lang="en-US" sz="3600" cap="small" dirty="0">
                <a:latin typeface="Calibri" panose="020F0502020204030204" pitchFamily="34" charset="0"/>
              </a:rPr>
              <a:t>Lord</a:t>
            </a:r>
            <a:r>
              <a:rPr lang="en-US" sz="3600" dirty="0">
                <a:latin typeface="Calibri" panose="020F0502020204030204" pitchFamily="34" charset="0"/>
              </a:rPr>
              <a:t>. </a:t>
            </a:r>
            <a:r>
              <a:rPr lang="en-US" sz="3600" b="1" dirty="0">
                <a:latin typeface="Calibri" panose="020F0502020204030204" pitchFamily="34" charset="0"/>
              </a:rPr>
              <a:t>22</a:t>
            </a:r>
            <a:r>
              <a:rPr lang="en-US" sz="3600" dirty="0">
                <a:latin typeface="Calibri" panose="020F0502020204030204" pitchFamily="34" charset="0"/>
              </a:rPr>
              <a:t> “Surely all the men who have seen My glory and My signs which I performed in Egypt and in the wilderness, yet have put Me to the test these ten times and have not listened to My voice, </a:t>
            </a:r>
            <a:r>
              <a:rPr lang="en-US" sz="3600" b="1" dirty="0">
                <a:latin typeface="Calibri" panose="020F0502020204030204" pitchFamily="34" charset="0"/>
              </a:rPr>
              <a:t>23</a:t>
            </a:r>
            <a:r>
              <a:rPr lang="en-US" sz="3600" dirty="0">
                <a:latin typeface="Calibri" panose="020F0502020204030204" pitchFamily="34" charset="0"/>
              </a:rPr>
              <a:t> shall by no means see the land which I swore to their fathers, nor shall any of those who spurned Me see it.</a:t>
            </a:r>
            <a:endParaRPr lang="en-US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80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49851-BA61-40A3-9C17-3C764FFE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5C086-586B-4E34-B21B-58331BB03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God forgave them</a:t>
            </a:r>
          </a:p>
          <a:p>
            <a:r>
              <a:rPr lang="en-US" dirty="0"/>
              <a:t>There would be consequences, but not eternal judgment</a:t>
            </a:r>
          </a:p>
          <a:p>
            <a:r>
              <a:rPr lang="en-US" dirty="0"/>
              <a:t>“Not entering God’s rest”= not entering the land</a:t>
            </a:r>
          </a:p>
          <a:p>
            <a:r>
              <a:rPr lang="en-US" dirty="0"/>
              <a:t>Not seeing the full promise of God fulfilled </a:t>
            </a:r>
          </a:p>
          <a:p>
            <a:r>
              <a:rPr lang="en-US" dirty="0"/>
              <a:t>They missed out because of their unbelief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C366-39F1-487A-B23A-60337A77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author saying?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EF6C-CAE9-4F76-95D1-4BF0A6E13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Don’t give up!</a:t>
            </a:r>
          </a:p>
          <a:p>
            <a:r>
              <a:rPr lang="en-US" dirty="0"/>
              <a:t>Don’t start saying no to God</a:t>
            </a:r>
          </a:p>
          <a:p>
            <a:r>
              <a:rPr lang="en-US" dirty="0"/>
              <a:t>Yes circumstance are hard</a:t>
            </a:r>
          </a:p>
          <a:p>
            <a:r>
              <a:rPr lang="en-US" dirty="0"/>
              <a:t>But you won’t see God’s will for your life if you start to turn away from Him</a:t>
            </a:r>
          </a:p>
          <a:p>
            <a:r>
              <a:rPr lang="en-US" dirty="0"/>
              <a:t>You will miss out on blessings God has for you!</a:t>
            </a:r>
          </a:p>
        </p:txBody>
      </p:sp>
    </p:spTree>
    <p:extLst>
      <p:ext uri="{BB962C8B-B14F-4D97-AF65-F5344CB8AC3E}">
        <p14:creationId xmlns:p14="http://schemas.microsoft.com/office/powerpoint/2010/main" val="12252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031A-D79C-496B-A616-B5E7D974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13826-7358-4FFF-AF34-EE5D19F4A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Hebrews 3a</a:t>
            </a:r>
          </a:p>
          <a:p>
            <a:pPr lvl="1"/>
            <a:r>
              <a:rPr lang="en-US" dirty="0"/>
              <a:t>Jesus is higher than Moses</a:t>
            </a:r>
          </a:p>
          <a:p>
            <a:pPr lvl="2"/>
            <a:r>
              <a:rPr lang="en-US" dirty="0"/>
              <a:t>Moses in Hebrew legend</a:t>
            </a:r>
          </a:p>
          <a:p>
            <a:pPr lvl="3"/>
            <a:r>
              <a:rPr lang="en-US" sz="3200" dirty="0"/>
              <a:t>He was born circumcised (</a:t>
            </a:r>
            <a:r>
              <a:rPr lang="en-US" sz="3200" dirty="0" err="1"/>
              <a:t>Soṭah</a:t>
            </a:r>
            <a:r>
              <a:rPr lang="en-US" sz="3200" dirty="0"/>
              <a:t> 12a), </a:t>
            </a:r>
          </a:p>
          <a:p>
            <a:pPr lvl="3"/>
            <a:r>
              <a:rPr lang="en-US" sz="3200" dirty="0"/>
              <a:t>Was able to walk immediately after his birth (</a:t>
            </a:r>
            <a:r>
              <a:rPr lang="en-US" sz="3200" dirty="0" err="1"/>
              <a:t>Yalḳ</a:t>
            </a:r>
            <a:r>
              <a:rPr lang="en-US" sz="3200" dirty="0"/>
              <a:t>., </a:t>
            </a:r>
            <a:r>
              <a:rPr lang="en-US" sz="3200" dirty="0" err="1"/>
              <a:t>Wayelek</a:t>
            </a:r>
            <a:r>
              <a:rPr lang="en-US" sz="3200" dirty="0"/>
              <a:t>, 940)</a:t>
            </a:r>
          </a:p>
          <a:p>
            <a:pPr lvl="3"/>
            <a:r>
              <a:rPr lang="en-US" sz="3200" dirty="0"/>
              <a:t>He spoke with his father and mother on the day of his birth (</a:t>
            </a:r>
            <a:r>
              <a:rPr lang="en-US" sz="3200" dirty="0" err="1"/>
              <a:t>Midr</a:t>
            </a:r>
            <a:r>
              <a:rPr lang="en-US" sz="3200" dirty="0"/>
              <a:t>. </a:t>
            </a:r>
            <a:r>
              <a:rPr lang="en-US" sz="3200" dirty="0" err="1"/>
              <a:t>Peṭirat</a:t>
            </a:r>
            <a:r>
              <a:rPr lang="en-US" sz="3200" dirty="0"/>
              <a:t> </a:t>
            </a:r>
            <a:r>
              <a:rPr lang="en-US" sz="3200" dirty="0" err="1"/>
              <a:t>Mosheh</a:t>
            </a:r>
            <a:r>
              <a:rPr lang="en-US" sz="3200" dirty="0"/>
              <a:t>, in </a:t>
            </a:r>
            <a:r>
              <a:rPr lang="en-US" sz="3200" dirty="0" err="1"/>
              <a:t>Jellinek</a:t>
            </a:r>
            <a:r>
              <a:rPr lang="en-US" sz="3200" dirty="0"/>
              <a:t>, "B. H." </a:t>
            </a:r>
            <a:r>
              <a:rPr lang="en-US" sz="3200" dirty="0" err="1"/>
              <a:t>i</a:t>
            </a:r>
            <a:r>
              <a:rPr lang="en-US" sz="3200" dirty="0"/>
              <a:t>. 128)</a:t>
            </a:r>
          </a:p>
        </p:txBody>
      </p:sp>
    </p:spTree>
    <p:extLst>
      <p:ext uri="{BB962C8B-B14F-4D97-AF65-F5344CB8AC3E}">
        <p14:creationId xmlns:p14="http://schemas.microsoft.com/office/powerpoint/2010/main" val="30522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C366-39F1-487A-B23A-60337A77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author saying?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EF6C-CAE9-4F76-95D1-4BF0A6E13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Don’t give up!</a:t>
            </a:r>
          </a:p>
          <a:p>
            <a:r>
              <a:rPr lang="en-US" dirty="0"/>
              <a:t>Don’t start saying no to God</a:t>
            </a:r>
          </a:p>
          <a:p>
            <a:r>
              <a:rPr lang="en-US" dirty="0"/>
              <a:t>Yes circumstance are hard</a:t>
            </a:r>
          </a:p>
          <a:p>
            <a:r>
              <a:rPr lang="en-US" dirty="0"/>
              <a:t>But you won’t see God’s will for your life if you start to turn away from Him</a:t>
            </a:r>
          </a:p>
          <a:p>
            <a:r>
              <a:rPr lang="en-US" dirty="0"/>
              <a:t>You will miss out on blessings God has for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62073-FBF7-49E4-8067-170258EBC208}"/>
              </a:ext>
            </a:extLst>
          </p:cNvPr>
          <p:cNvSpPr txBox="1"/>
          <p:nvPr/>
        </p:nvSpPr>
        <p:spPr>
          <a:xfrm>
            <a:off x="622394" y="1536174"/>
            <a:ext cx="8912132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Heaven or Hell are not the concern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They are in danger of falling short of all the blessings God has for them</a:t>
            </a:r>
          </a:p>
        </p:txBody>
      </p:sp>
    </p:spTree>
    <p:extLst>
      <p:ext uri="{BB962C8B-B14F-4D97-AF65-F5344CB8AC3E}">
        <p14:creationId xmlns:p14="http://schemas.microsoft.com/office/powerpoint/2010/main" val="11998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56D7-4D57-43E6-876E-A063A089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Saying no to God is a slippery slope!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3361-854E-4035-AE00-DDCDE3C27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They didn’t say no once</a:t>
            </a:r>
          </a:p>
          <a:p>
            <a:r>
              <a:rPr lang="en-US" dirty="0"/>
              <a:t>They did it ten times</a:t>
            </a:r>
          </a:p>
          <a:p>
            <a:r>
              <a:rPr lang="en-US" dirty="0"/>
              <a:t>When we harden our heart it gets tougher, less flexible</a:t>
            </a:r>
          </a:p>
          <a:p>
            <a:r>
              <a:rPr lang="en-US" dirty="0"/>
              <a:t>It becomes easier to say no to God next time</a:t>
            </a:r>
          </a:p>
          <a:p>
            <a:r>
              <a:rPr lang="en-US" dirty="0"/>
              <a:t>Our conscience becomes less sensitive</a:t>
            </a:r>
          </a:p>
          <a:p>
            <a:r>
              <a:rPr lang="en-US" dirty="0"/>
              <a:t>This is an experience MANY of us have had</a:t>
            </a:r>
          </a:p>
        </p:txBody>
      </p:sp>
    </p:spTree>
    <p:extLst>
      <p:ext uri="{BB962C8B-B14F-4D97-AF65-F5344CB8AC3E}">
        <p14:creationId xmlns:p14="http://schemas.microsoft.com/office/powerpoint/2010/main" val="18746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not to live in fear of losing our salvation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FB689-6B6F-4172-BB5C-83D603BF8AD7}"/>
              </a:ext>
            </a:extLst>
          </p:cNvPr>
          <p:cNvSpPr txBox="1"/>
          <p:nvPr/>
        </p:nvSpPr>
        <p:spPr>
          <a:xfrm>
            <a:off x="685800" y="3705225"/>
            <a:ext cx="35433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Romans 8:1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28ABB-D2A3-4579-9208-76E91ACB7CF2}"/>
              </a:ext>
            </a:extLst>
          </p:cNvPr>
          <p:cNvSpPr txBox="1"/>
          <p:nvPr/>
        </p:nvSpPr>
        <p:spPr>
          <a:xfrm>
            <a:off x="5734049" y="3705225"/>
            <a:ext cx="3971925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Romans 8:38</a:t>
            </a:r>
          </a:p>
        </p:txBody>
      </p:sp>
    </p:spTree>
    <p:extLst>
      <p:ext uri="{BB962C8B-B14F-4D97-AF65-F5344CB8AC3E}">
        <p14:creationId xmlns:p14="http://schemas.microsoft.com/office/powerpoint/2010/main" val="360773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 are not to live in fear of losing our salvation</a:t>
            </a:r>
          </a:p>
          <a:p>
            <a:r>
              <a:rPr lang="en-US" dirty="0"/>
              <a:t>We should take heed that saying no to God may mean missing out!</a:t>
            </a:r>
          </a:p>
          <a:p>
            <a:r>
              <a:rPr lang="en-US" dirty="0"/>
              <a:t>Is your spiritual life dry?</a:t>
            </a:r>
          </a:p>
          <a:p>
            <a:r>
              <a:rPr lang="en-US" dirty="0"/>
              <a:t>Have you lost your joy?</a:t>
            </a:r>
          </a:p>
          <a:p>
            <a:r>
              <a:rPr lang="en-US" dirty="0"/>
              <a:t>Does God seem far off?</a:t>
            </a:r>
          </a:p>
          <a:p>
            <a:r>
              <a:rPr lang="en-US" dirty="0"/>
              <a:t>Check your heart!</a:t>
            </a:r>
          </a:p>
        </p:txBody>
      </p:sp>
    </p:spTree>
    <p:extLst>
      <p:ext uri="{BB962C8B-B14F-4D97-AF65-F5344CB8AC3E}">
        <p14:creationId xmlns:p14="http://schemas.microsoft.com/office/powerpoint/2010/main" val="25405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FFAB-4757-462B-A61F-EB7C7DAA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ways to check your heart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07430-3209-B2B9-2155-766810D67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43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avoid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Hebrews 3:7–8 (NASB95) — 7</a:t>
            </a:r>
            <a:r>
              <a:rPr lang="en-US" dirty="0"/>
              <a:t> Therefore, just as the Holy Spirit says, “</a:t>
            </a:r>
            <a:r>
              <a:rPr lang="en-US" cap="small" dirty="0"/>
              <a:t>Today </a:t>
            </a:r>
            <a:r>
              <a:rPr lang="en-US" u="sng" cap="small" dirty="0"/>
              <a:t>if you hear His voice</a:t>
            </a:r>
            <a:r>
              <a:rPr lang="en-US" dirty="0"/>
              <a:t>, </a:t>
            </a:r>
            <a:r>
              <a:rPr lang="en-US" b="1" dirty="0"/>
              <a:t>8</a:t>
            </a:r>
            <a:r>
              <a:rPr lang="en-US" dirty="0"/>
              <a:t> </a:t>
            </a:r>
            <a:r>
              <a:rPr lang="en-US" cap="small" dirty="0"/>
              <a:t>Do not harden your hearts as</a:t>
            </a:r>
            <a:r>
              <a:rPr lang="en-US" dirty="0"/>
              <a:t> </a:t>
            </a:r>
            <a:r>
              <a:rPr lang="en-US" cap="small" dirty="0"/>
              <a:t>when they provoked Me</a:t>
            </a:r>
            <a:r>
              <a:rPr lang="en-US" dirty="0"/>
              <a:t>, </a:t>
            </a:r>
            <a:r>
              <a:rPr lang="en-US" cap="small" dirty="0"/>
              <a:t>As in the day of trial in the wilderness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74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avoid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1) You have to be listening</a:t>
            </a:r>
          </a:p>
          <a:p>
            <a:pPr lvl="1"/>
            <a:r>
              <a:rPr lang="en-US" dirty="0"/>
              <a:t>Spend time being quiet with God</a:t>
            </a:r>
          </a:p>
          <a:p>
            <a:pPr lvl="1"/>
            <a:r>
              <a:rPr lang="en-US" dirty="0"/>
              <a:t>Up your awareness</a:t>
            </a:r>
          </a:p>
          <a:p>
            <a:pPr lvl="1"/>
            <a:r>
              <a:rPr lang="en-US" dirty="0"/>
              <a:t>Be Alert!</a:t>
            </a:r>
          </a:p>
          <a:p>
            <a:pPr lvl="1"/>
            <a:r>
              <a:rPr lang="en-US" dirty="0"/>
              <a:t>God is not far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avoid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Hebrews 3:7–8 (NASB95) — 7</a:t>
            </a:r>
            <a:r>
              <a:rPr lang="en-US" dirty="0"/>
              <a:t> Therefore, just as the Holy Spirit says, “</a:t>
            </a:r>
            <a:r>
              <a:rPr lang="en-US" cap="small" dirty="0"/>
              <a:t>Today if you hear His voice</a:t>
            </a:r>
            <a:r>
              <a:rPr lang="en-US" dirty="0"/>
              <a:t>, </a:t>
            </a:r>
            <a:r>
              <a:rPr lang="en-US" b="1" dirty="0"/>
              <a:t>8</a:t>
            </a:r>
            <a:r>
              <a:rPr lang="en-US" dirty="0"/>
              <a:t> </a:t>
            </a:r>
            <a:r>
              <a:rPr lang="en-US" u="sng" cap="small" dirty="0"/>
              <a:t>Do not harden your hearts </a:t>
            </a:r>
            <a:r>
              <a:rPr lang="en-US" cap="small" dirty="0"/>
              <a:t>as</a:t>
            </a:r>
            <a:r>
              <a:rPr lang="en-US" dirty="0"/>
              <a:t> </a:t>
            </a:r>
            <a:r>
              <a:rPr lang="en-US" cap="small" dirty="0"/>
              <a:t>when they provoked Me</a:t>
            </a:r>
            <a:r>
              <a:rPr lang="en-US" dirty="0"/>
              <a:t>, </a:t>
            </a:r>
            <a:r>
              <a:rPr lang="en-US" cap="small" dirty="0"/>
              <a:t>As in the day of trial in the wilderness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89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avoid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2) Guard your heart!</a:t>
            </a:r>
          </a:p>
          <a:p>
            <a:pPr lvl="1"/>
            <a:r>
              <a:rPr lang="en-US" dirty="0"/>
              <a:t>Are you increasingly aversive to spiritual things?</a:t>
            </a:r>
          </a:p>
          <a:p>
            <a:pPr lvl="1"/>
            <a:r>
              <a:rPr lang="en-US" dirty="0"/>
              <a:t>Is temptation becoming stronger?</a:t>
            </a:r>
          </a:p>
          <a:p>
            <a:pPr lvl="1"/>
            <a:r>
              <a:rPr lang="en-US" dirty="0"/>
              <a:t>Are you moving away from people?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1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avoid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2) Guard your heart!</a:t>
            </a:r>
          </a:p>
          <a:p>
            <a:pPr lvl="1"/>
            <a:r>
              <a:rPr lang="en-US" dirty="0"/>
              <a:t>Are you increasingly aversive to spiritual things?</a:t>
            </a:r>
          </a:p>
          <a:p>
            <a:pPr lvl="1"/>
            <a:r>
              <a:rPr lang="en-US" dirty="0"/>
              <a:t>Is temptation becoming stronger?</a:t>
            </a:r>
          </a:p>
          <a:p>
            <a:pPr lvl="1"/>
            <a:r>
              <a:rPr lang="en-US" dirty="0"/>
              <a:t>Are you moving away from people?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9C6903-9D1D-491B-81C4-DEDBDF449D5E}"/>
              </a:ext>
            </a:extLst>
          </p:cNvPr>
          <p:cNvSpPr/>
          <p:nvPr/>
        </p:nvSpPr>
        <p:spPr>
          <a:xfrm>
            <a:off x="713064" y="2852257"/>
            <a:ext cx="8732939" cy="2882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latin typeface="Calibri" panose="020F0502020204030204" pitchFamily="34" charset="0"/>
              </a:rPr>
              <a:t>Hebrews 3:12 (NASB95) — 12</a:t>
            </a:r>
            <a:r>
              <a:rPr lang="en-US" sz="4000" dirty="0">
                <a:latin typeface="Calibri" panose="020F0502020204030204" pitchFamily="34" charset="0"/>
              </a:rPr>
              <a:t> </a:t>
            </a:r>
            <a:r>
              <a:rPr lang="en-US" sz="4000" u="sng" dirty="0">
                <a:latin typeface="Calibri" panose="020F0502020204030204" pitchFamily="34" charset="0"/>
              </a:rPr>
              <a:t>Take care</a:t>
            </a:r>
            <a:r>
              <a:rPr lang="en-US" sz="4000" dirty="0">
                <a:latin typeface="Calibri" panose="020F0502020204030204" pitchFamily="34" charset="0"/>
              </a:rPr>
              <a:t>, brethren, that there not be in any one of you an evil, unbelieving heart that falls away from the living God. </a:t>
            </a:r>
            <a:endParaRPr lang="en-US" sz="40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5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4695-2CF2-47D5-A8B5-358F1419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3:5–6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E2B7-F114-442C-810F-6B79E4162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5</a:t>
            </a:r>
            <a:r>
              <a:rPr lang="en-US" dirty="0"/>
              <a:t> Now </a:t>
            </a:r>
            <a:r>
              <a:rPr lang="en-US" u="sng" dirty="0"/>
              <a:t>Moses</a:t>
            </a:r>
            <a:r>
              <a:rPr lang="en-US" dirty="0"/>
              <a:t> was faithful in all His house as </a:t>
            </a:r>
            <a:r>
              <a:rPr lang="en-US" u="sng" dirty="0"/>
              <a:t>a servant</a:t>
            </a:r>
            <a:r>
              <a:rPr lang="en-US" dirty="0"/>
              <a:t>, for a testimony of those things which were to be spoken later; </a:t>
            </a:r>
            <a:r>
              <a:rPr lang="en-US" b="1" dirty="0"/>
              <a:t>6</a:t>
            </a:r>
            <a:r>
              <a:rPr lang="en-US" dirty="0"/>
              <a:t> but </a:t>
            </a:r>
            <a:r>
              <a:rPr lang="en-US" u="sng" dirty="0"/>
              <a:t>Christ</a:t>
            </a:r>
            <a:r>
              <a:rPr lang="en-US" dirty="0"/>
              <a:t> was faithful as </a:t>
            </a:r>
            <a:r>
              <a:rPr lang="en-US" u="sng" dirty="0"/>
              <a:t>a Son </a:t>
            </a:r>
            <a:r>
              <a:rPr lang="en-US" dirty="0"/>
              <a:t>over His house—whose house we are, if we hold fast our confidence and the boast of our hope firm until the end. </a:t>
            </a:r>
          </a:p>
        </p:txBody>
      </p:sp>
    </p:spTree>
    <p:extLst>
      <p:ext uri="{BB962C8B-B14F-4D97-AF65-F5344CB8AC3E}">
        <p14:creationId xmlns:p14="http://schemas.microsoft.com/office/powerpoint/2010/main" val="1524038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avoid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Hebrews 3:13 (NASB95) — 13</a:t>
            </a:r>
            <a:r>
              <a:rPr lang="en-US" dirty="0"/>
              <a:t> But </a:t>
            </a:r>
            <a:r>
              <a:rPr lang="en-US" u="sng" dirty="0"/>
              <a:t>encourage one another day after day</a:t>
            </a:r>
            <a:r>
              <a:rPr lang="en-US" dirty="0"/>
              <a:t>, as long as it is still called “Today,” so that none of you will be hardened by the deceitfulness of sin. </a:t>
            </a:r>
          </a:p>
        </p:txBody>
      </p:sp>
    </p:spTree>
    <p:extLst>
      <p:ext uri="{BB962C8B-B14F-4D97-AF65-F5344CB8AC3E}">
        <p14:creationId xmlns:p14="http://schemas.microsoft.com/office/powerpoint/2010/main" val="34666478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avoid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3) Give generously of yourself to others</a:t>
            </a:r>
          </a:p>
          <a:p>
            <a:pPr lvl="1"/>
            <a:r>
              <a:rPr lang="en-US" dirty="0"/>
              <a:t>Lift others up in prayer</a:t>
            </a:r>
          </a:p>
          <a:p>
            <a:pPr lvl="1"/>
            <a:r>
              <a:rPr lang="en-US" dirty="0"/>
              <a:t>Build REAL relationships with spiritual people</a:t>
            </a:r>
          </a:p>
          <a:p>
            <a:pPr lvl="1"/>
            <a:r>
              <a:rPr lang="en-US" dirty="0"/>
              <a:t>Speak bold words of love</a:t>
            </a:r>
          </a:p>
        </p:txBody>
      </p:sp>
    </p:spTree>
    <p:extLst>
      <p:ext uri="{BB962C8B-B14F-4D97-AF65-F5344CB8AC3E}">
        <p14:creationId xmlns:p14="http://schemas.microsoft.com/office/powerpoint/2010/main" val="15626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avoid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Hebrews 3:13 (NASB95) —…</a:t>
            </a:r>
            <a:r>
              <a:rPr lang="en-US" dirty="0"/>
              <a:t>so that none of you will be hardened by the deceitfulness of sin. </a:t>
            </a:r>
          </a:p>
        </p:txBody>
      </p:sp>
    </p:spTree>
    <p:extLst>
      <p:ext uri="{BB962C8B-B14F-4D97-AF65-F5344CB8AC3E}">
        <p14:creationId xmlns:p14="http://schemas.microsoft.com/office/powerpoint/2010/main" val="18740271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avoid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4) Beware of the trap of sin</a:t>
            </a:r>
          </a:p>
          <a:p>
            <a:r>
              <a:rPr lang="en-US" dirty="0"/>
              <a:t>Ongoing sin makes it harder to hear God’s voice</a:t>
            </a:r>
          </a:p>
          <a:p>
            <a:r>
              <a:rPr lang="en-US" dirty="0"/>
              <a:t>Bitterness towards others clouds our judgment</a:t>
            </a:r>
          </a:p>
          <a:p>
            <a:r>
              <a:rPr lang="en-US" dirty="0"/>
              <a:t>The more we compromise the easier it is to rebel</a:t>
            </a:r>
          </a:p>
        </p:txBody>
      </p:sp>
    </p:spTree>
    <p:extLst>
      <p:ext uri="{BB962C8B-B14F-4D97-AF65-F5344CB8AC3E}">
        <p14:creationId xmlns:p14="http://schemas.microsoft.com/office/powerpoint/2010/main" val="8484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avoid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Hebrews 3:14 (NASB95) — 14</a:t>
            </a:r>
            <a:r>
              <a:rPr lang="en-US" dirty="0"/>
              <a:t> For we have become partakers of Christ, </a:t>
            </a:r>
            <a:r>
              <a:rPr lang="en-US" u="sng" dirty="0"/>
              <a:t>if we hold fast the beginning of our assurance firm until the end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7968355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avoid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5) Don’t quit!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wilderness generation</a:t>
            </a:r>
          </a:p>
          <a:p>
            <a:r>
              <a:rPr lang="en-US" dirty="0"/>
              <a:t>The Hebrews audience</a:t>
            </a:r>
          </a:p>
          <a:p>
            <a:r>
              <a:rPr lang="en-US" dirty="0"/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25449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avoid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5) </a:t>
            </a:r>
            <a:r>
              <a:rPr lang="en-US" dirty="0"/>
              <a:t>Don’t quit!</a:t>
            </a:r>
          </a:p>
          <a:p>
            <a:r>
              <a:rPr lang="en-US" dirty="0"/>
              <a:t>Persevere and see what great things God has for you!</a:t>
            </a:r>
          </a:p>
          <a:p>
            <a:r>
              <a:rPr lang="en-US" dirty="0"/>
              <a:t>Life is hard!</a:t>
            </a:r>
          </a:p>
          <a:p>
            <a:r>
              <a:rPr lang="en-US" dirty="0"/>
              <a:t>Settling for less than God’s best is ALWAYS a losing bet</a:t>
            </a:r>
          </a:p>
        </p:txBody>
      </p:sp>
    </p:spTree>
    <p:extLst>
      <p:ext uri="{BB962C8B-B14F-4D97-AF65-F5344CB8AC3E}">
        <p14:creationId xmlns:p14="http://schemas.microsoft.com/office/powerpoint/2010/main" val="30114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C3EE-C073-4F91-B07F-040E65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avoid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713-050E-448F-96CE-01E2AA8C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5) Don’t quit!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Persevere and see what great things God has for you!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757D3-10C4-4172-85F3-A588EBCABCC2}"/>
              </a:ext>
            </a:extLst>
          </p:cNvPr>
          <p:cNvSpPr/>
          <p:nvPr/>
        </p:nvSpPr>
        <p:spPr>
          <a:xfrm>
            <a:off x="298543" y="360727"/>
            <a:ext cx="11026595" cy="57138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latin typeface="Calibri" panose="020F0502020204030204" pitchFamily="34" charset="0"/>
              </a:rPr>
              <a:t>Romans 5:3–5 (NASB95) — 3</a:t>
            </a:r>
            <a:r>
              <a:rPr lang="en-US" sz="4000" dirty="0">
                <a:latin typeface="Calibri" panose="020F0502020204030204" pitchFamily="34" charset="0"/>
              </a:rPr>
              <a:t> And not only this, but we also exult in our tribulations, knowing that tribulation brings about perseverance; </a:t>
            </a:r>
            <a:r>
              <a:rPr lang="en-US" sz="4000" b="1" dirty="0">
                <a:latin typeface="Calibri" panose="020F0502020204030204" pitchFamily="34" charset="0"/>
              </a:rPr>
              <a:t>4</a:t>
            </a:r>
            <a:r>
              <a:rPr lang="en-US" sz="4000" dirty="0">
                <a:latin typeface="Calibri" panose="020F0502020204030204" pitchFamily="34" charset="0"/>
              </a:rPr>
              <a:t> and perseverance, proven character; and proven character, hope; </a:t>
            </a:r>
            <a:r>
              <a:rPr lang="en-US" sz="4000" b="1" dirty="0">
                <a:latin typeface="Calibri" panose="020F0502020204030204" pitchFamily="34" charset="0"/>
              </a:rPr>
              <a:t>5</a:t>
            </a:r>
            <a:r>
              <a:rPr lang="en-US" sz="4000" dirty="0">
                <a:latin typeface="Calibri" panose="020F0502020204030204" pitchFamily="34" charset="0"/>
              </a:rPr>
              <a:t> and hope does not disappoint, because the love of God has been poured out within our hearts through the Holy Spirit who was given to us. </a:t>
            </a:r>
            <a:endParaRPr lang="en-US" sz="40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500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9E17B-12DF-4BBF-A670-FC5D1BEB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winter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5F7EC-10A4-4487-A760-45137A2EE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Hebrews </a:t>
            </a:r>
            <a:r>
              <a:rPr lang="en-US" dirty="0"/>
              <a:t>4 Entering God’s rest</a:t>
            </a:r>
          </a:p>
        </p:txBody>
      </p:sp>
    </p:spTree>
    <p:extLst>
      <p:ext uri="{BB962C8B-B14F-4D97-AF65-F5344CB8AC3E}">
        <p14:creationId xmlns:p14="http://schemas.microsoft.com/office/powerpoint/2010/main" val="143887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DA4B-B530-48B3-BE6C-1B64269B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the object of our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732E-BC47-4C9A-8FA0-A50A83E72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most trustworthy, accurate, depiction of who God is</a:t>
            </a:r>
          </a:p>
          <a:p>
            <a:r>
              <a:rPr lang="en-US" sz="4000" dirty="0"/>
              <a:t>The most authoritative source for understanding God’s will</a:t>
            </a:r>
          </a:p>
        </p:txBody>
      </p:sp>
    </p:spTree>
    <p:extLst>
      <p:ext uri="{BB962C8B-B14F-4D97-AF65-F5344CB8AC3E}">
        <p14:creationId xmlns:p14="http://schemas.microsoft.com/office/powerpoint/2010/main" val="26005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DA4B-B530-48B3-BE6C-1B64269B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the object of our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732E-BC47-4C9A-8FA0-A50A83E72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angels, the prophets, the scriptures and Moses are all servants of God who point to Jesus Christ the son of God</a:t>
            </a:r>
          </a:p>
        </p:txBody>
      </p:sp>
    </p:spTree>
    <p:extLst>
      <p:ext uri="{BB962C8B-B14F-4D97-AF65-F5344CB8AC3E}">
        <p14:creationId xmlns:p14="http://schemas.microsoft.com/office/powerpoint/2010/main" val="409044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DA4B-B530-48B3-BE6C-1B64269B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Hebrews 3b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732E-BC47-4C9A-8FA0-A50A83E72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from the object of faith to the nature of our faith</a:t>
            </a:r>
          </a:p>
        </p:txBody>
      </p:sp>
    </p:spTree>
    <p:extLst>
      <p:ext uri="{BB962C8B-B14F-4D97-AF65-F5344CB8AC3E}">
        <p14:creationId xmlns:p14="http://schemas.microsoft.com/office/powerpoint/2010/main" val="25506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160C-9F61-41E4-AFC5-10893732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3:7–11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9F9AF-957B-4DC8-A9A0-13C765171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7</a:t>
            </a:r>
            <a:r>
              <a:rPr lang="en-US" dirty="0"/>
              <a:t> Therefore, just as the Holy Spirit says, “</a:t>
            </a:r>
            <a:r>
              <a:rPr lang="en-US" cap="small" dirty="0"/>
              <a:t>Today if you hear His voice</a:t>
            </a:r>
            <a:r>
              <a:rPr lang="en-US" dirty="0"/>
              <a:t>, </a:t>
            </a:r>
            <a:r>
              <a:rPr lang="en-US" b="1" dirty="0"/>
              <a:t>8</a:t>
            </a:r>
            <a:r>
              <a:rPr lang="en-US" dirty="0"/>
              <a:t> </a:t>
            </a:r>
            <a:r>
              <a:rPr lang="en-US" cap="small" dirty="0"/>
              <a:t>Do not harden your hearts as</a:t>
            </a:r>
            <a:r>
              <a:rPr lang="en-US" dirty="0"/>
              <a:t> </a:t>
            </a:r>
            <a:r>
              <a:rPr lang="en-US" cap="small" dirty="0"/>
              <a:t>when they provoked Me</a:t>
            </a:r>
            <a:r>
              <a:rPr lang="en-US" dirty="0"/>
              <a:t>, </a:t>
            </a:r>
            <a:r>
              <a:rPr lang="en-US" cap="small" dirty="0"/>
              <a:t>As in the day of trial in the wilderness</a:t>
            </a:r>
            <a:r>
              <a:rPr lang="en-US" dirty="0"/>
              <a:t>, </a:t>
            </a:r>
            <a:r>
              <a:rPr lang="en-US" b="1" dirty="0"/>
              <a:t>9</a:t>
            </a:r>
            <a:r>
              <a:rPr lang="en-US" dirty="0"/>
              <a:t> </a:t>
            </a:r>
            <a:r>
              <a:rPr lang="en-US" cap="small" dirty="0"/>
              <a:t>Where your fathers tried</a:t>
            </a:r>
            <a:r>
              <a:rPr lang="en-US" dirty="0"/>
              <a:t> Me </a:t>
            </a:r>
            <a:r>
              <a:rPr lang="en-US" cap="small" dirty="0"/>
              <a:t>by testing</a:t>
            </a:r>
            <a:r>
              <a:rPr lang="en-US" dirty="0"/>
              <a:t> Me, </a:t>
            </a:r>
            <a:r>
              <a:rPr lang="en-US" cap="small" dirty="0"/>
              <a:t>And saw My works for</a:t>
            </a:r>
            <a:r>
              <a:rPr lang="en-US" dirty="0"/>
              <a:t> </a:t>
            </a:r>
            <a:r>
              <a:rPr lang="en-US" cap="small" dirty="0"/>
              <a:t>forty years</a:t>
            </a:r>
            <a:r>
              <a:rPr lang="en-US" dirty="0"/>
              <a:t>. </a:t>
            </a:r>
            <a:r>
              <a:rPr lang="en-US" b="1" dirty="0"/>
              <a:t>10</a:t>
            </a:r>
            <a:r>
              <a:rPr lang="en-US" dirty="0"/>
              <a:t> “</a:t>
            </a:r>
            <a:r>
              <a:rPr lang="en-US" cap="small" dirty="0"/>
              <a:t>Therefore</a:t>
            </a:r>
            <a:r>
              <a:rPr lang="en-US" dirty="0"/>
              <a:t> I </a:t>
            </a:r>
            <a:r>
              <a:rPr lang="en-US" cap="small" dirty="0"/>
              <a:t>was angry with this generation</a:t>
            </a:r>
            <a:r>
              <a:rPr lang="en-US" dirty="0"/>
              <a:t>, </a:t>
            </a:r>
            <a:r>
              <a:rPr lang="en-US" cap="small" dirty="0"/>
              <a:t>And said</a:t>
            </a:r>
            <a:r>
              <a:rPr lang="en-US" dirty="0"/>
              <a:t>, ‘</a:t>
            </a:r>
            <a:r>
              <a:rPr lang="en-US" cap="small" dirty="0"/>
              <a:t>They always go astray in their heart</a:t>
            </a:r>
            <a:r>
              <a:rPr lang="en-US" dirty="0"/>
              <a:t>, </a:t>
            </a:r>
            <a:r>
              <a:rPr lang="en-US" cap="small" dirty="0"/>
              <a:t>And they did not know My ways</a:t>
            </a:r>
            <a:r>
              <a:rPr lang="en-US" dirty="0"/>
              <a:t>’; </a:t>
            </a:r>
            <a:r>
              <a:rPr lang="en-US" b="1" dirty="0"/>
              <a:t>11</a:t>
            </a:r>
            <a:r>
              <a:rPr lang="en-US" dirty="0"/>
              <a:t> </a:t>
            </a:r>
            <a:r>
              <a:rPr lang="en-US" cap="small" dirty="0"/>
              <a:t>As</a:t>
            </a:r>
            <a:r>
              <a:rPr lang="en-US" dirty="0"/>
              <a:t> I </a:t>
            </a:r>
            <a:r>
              <a:rPr lang="en-US" cap="small" dirty="0"/>
              <a:t>swore in My wrath</a:t>
            </a:r>
            <a:r>
              <a:rPr lang="en-US" dirty="0"/>
              <a:t>, ‘</a:t>
            </a:r>
            <a:r>
              <a:rPr lang="en-US" cap="small" dirty="0"/>
              <a:t>They shall not enter My rest</a:t>
            </a:r>
            <a:r>
              <a:rPr lang="en-US" dirty="0"/>
              <a:t>.’ 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9389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hn20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well-Theme">
  <a:themeElements>
    <a:clrScheme name="Dwell">
      <a:dk1>
        <a:sysClr val="windowText" lastClr="000000"/>
      </a:dk1>
      <a:lt1>
        <a:sysClr val="window" lastClr="FFFFFF"/>
      </a:lt1>
      <a:dk2>
        <a:srgbClr val="03272D"/>
      </a:dk2>
      <a:lt2>
        <a:srgbClr val="FFFFFF"/>
      </a:lt2>
      <a:accent1>
        <a:srgbClr val="72DB2B"/>
      </a:accent1>
      <a:accent2>
        <a:srgbClr val="07841B"/>
      </a:accent2>
      <a:accent3>
        <a:srgbClr val="515E61"/>
      </a:accent3>
      <a:accent4>
        <a:srgbClr val="FFFFFF"/>
      </a:accent4>
      <a:accent5>
        <a:srgbClr val="72DB2B"/>
      </a:accent5>
      <a:accent6>
        <a:srgbClr val="07841B"/>
      </a:accent6>
      <a:hlink>
        <a:srgbClr val="72DB2B"/>
      </a:hlink>
      <a:folHlink>
        <a:srgbClr val="07841B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well.potx" id="{8A96B63A-8E18-4EFD-A8EA-3DF58B5B819D}" vid="{E3FF578F-C8CA-49D9-9AE1-32F0078E233A}"/>
    </a:ext>
  </a:extLst>
</a:theme>
</file>

<file path=ppt/theme/theme4.xml><?xml version="1.0" encoding="utf-8"?>
<a:theme xmlns:a="http://schemas.openxmlformats.org/drawingml/2006/main" name="Dwell-Light-Theme">
  <a:themeElements>
    <a:clrScheme name="Dwell">
      <a:dk1>
        <a:sysClr val="windowText" lastClr="000000"/>
      </a:dk1>
      <a:lt1>
        <a:sysClr val="window" lastClr="FFFFFF"/>
      </a:lt1>
      <a:dk2>
        <a:srgbClr val="03272D"/>
      </a:dk2>
      <a:lt2>
        <a:srgbClr val="FFFFFF"/>
      </a:lt2>
      <a:accent1>
        <a:srgbClr val="72DB2B"/>
      </a:accent1>
      <a:accent2>
        <a:srgbClr val="07841B"/>
      </a:accent2>
      <a:accent3>
        <a:srgbClr val="515E61"/>
      </a:accent3>
      <a:accent4>
        <a:srgbClr val="FFFFFF"/>
      </a:accent4>
      <a:accent5>
        <a:srgbClr val="72DB2B"/>
      </a:accent5>
      <a:accent6>
        <a:srgbClr val="07841B"/>
      </a:accent6>
      <a:hlink>
        <a:srgbClr val="72DB2B"/>
      </a:hlink>
      <a:folHlink>
        <a:srgbClr val="07841B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well.potx" id="{8A96B63A-8E18-4EFD-A8EA-3DF58B5B819D}" vid="{80E3CF16-4259-4D38-946D-3E9B025F2D9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john20-1</Template>
  <TotalTime>6046</TotalTime>
  <Words>3229</Words>
  <Application>Microsoft Office PowerPoint</Application>
  <PresentationFormat>Widescreen</PresentationFormat>
  <Paragraphs>274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Lao UI</vt:lpstr>
      <vt:lpstr>Tw Cen MT</vt:lpstr>
      <vt:lpstr>john20-1</vt:lpstr>
      <vt:lpstr>1_Office Theme</vt:lpstr>
      <vt:lpstr>Dwell-Theme</vt:lpstr>
      <vt:lpstr>Dwell-Light-Theme</vt:lpstr>
      <vt:lpstr>Hebrews 3</vt:lpstr>
      <vt:lpstr>Our Hebrew audience</vt:lpstr>
      <vt:lpstr>Hebrews 3:3 (NASB95)</vt:lpstr>
      <vt:lpstr>Context</vt:lpstr>
      <vt:lpstr>Hebrews 3:5–6 (NASB95)</vt:lpstr>
      <vt:lpstr>Jesus the object of our faith</vt:lpstr>
      <vt:lpstr>Jesus the object of our faith</vt:lpstr>
      <vt:lpstr>Hebrews 3b</vt:lpstr>
      <vt:lpstr>Hebrews 3:7–11 (NASB95)</vt:lpstr>
      <vt:lpstr>Hebrews 3:7–11 (NASB95)</vt:lpstr>
      <vt:lpstr>Hebrews 3:7–11 (NASB95)</vt:lpstr>
      <vt:lpstr>What does this mean</vt:lpstr>
      <vt:lpstr>What does this mean</vt:lpstr>
      <vt:lpstr>What does this mean</vt:lpstr>
      <vt:lpstr>The wilderness generation</vt:lpstr>
      <vt:lpstr>The wilderness generation</vt:lpstr>
      <vt:lpstr>The wilderness generation</vt:lpstr>
      <vt:lpstr>The wilderness generation</vt:lpstr>
      <vt:lpstr>The wilderness generation</vt:lpstr>
      <vt:lpstr>The wilderness generation</vt:lpstr>
      <vt:lpstr>What does this mean</vt:lpstr>
      <vt:lpstr>A very serious warning!</vt:lpstr>
      <vt:lpstr>Hebrews 3:12–19 (NASB95) </vt:lpstr>
      <vt:lpstr>Hebrews 3:12–19 (NASB95) </vt:lpstr>
      <vt:lpstr>What does this mean?</vt:lpstr>
      <vt:lpstr>God’s rest</vt:lpstr>
      <vt:lpstr>Look at the parallels</vt:lpstr>
      <vt:lpstr>Look at the parallels</vt:lpstr>
      <vt:lpstr>Look at the parallels</vt:lpstr>
      <vt:lpstr>Look at the parallels</vt:lpstr>
      <vt:lpstr>Look at the parallels</vt:lpstr>
      <vt:lpstr>Look at the parallels</vt:lpstr>
      <vt:lpstr>Look at the parallels</vt:lpstr>
      <vt:lpstr>The Implications</vt:lpstr>
      <vt:lpstr>The Implications</vt:lpstr>
      <vt:lpstr>PowerPoint Presentation</vt:lpstr>
      <vt:lpstr>PowerPoint Presentation</vt:lpstr>
      <vt:lpstr>God’s rest</vt:lpstr>
      <vt:lpstr>What is the author saying?</vt:lpstr>
      <vt:lpstr>What is the author saying?</vt:lpstr>
      <vt:lpstr>Saying no to God is a slippery slope!</vt:lpstr>
      <vt:lpstr>What does this mean for us?</vt:lpstr>
      <vt:lpstr>What does this mean for us?</vt:lpstr>
      <vt:lpstr>5 ways to check your heart</vt:lpstr>
      <vt:lpstr>How can we avoid this?</vt:lpstr>
      <vt:lpstr>How can we avoid this?</vt:lpstr>
      <vt:lpstr>How can we avoid this?</vt:lpstr>
      <vt:lpstr>How can we avoid this?</vt:lpstr>
      <vt:lpstr>How can we avoid this?</vt:lpstr>
      <vt:lpstr>How can we avoid this?</vt:lpstr>
      <vt:lpstr>How can we avoid this?</vt:lpstr>
      <vt:lpstr>How can we avoid this?</vt:lpstr>
      <vt:lpstr>How can we avoid this?</vt:lpstr>
      <vt:lpstr>How can we avoid this?</vt:lpstr>
      <vt:lpstr>How can we avoid this?</vt:lpstr>
      <vt:lpstr>How can we avoid this?</vt:lpstr>
      <vt:lpstr>How can we avoid this?</vt:lpstr>
      <vt:lpstr>In the winter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21</dc:title>
  <dc:creator>LoweryR</dc:creator>
  <cp:lastModifiedBy>Haley</cp:lastModifiedBy>
  <cp:revision>3</cp:revision>
  <dcterms:created xsi:type="dcterms:W3CDTF">2018-09-15T01:18:19Z</dcterms:created>
  <dcterms:modified xsi:type="dcterms:W3CDTF">2024-10-02T05:12:56Z</dcterms:modified>
</cp:coreProperties>
</file>