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9"/>
  </p:notesMasterIdLst>
  <p:sldIdLst>
    <p:sldId id="1325" r:id="rId3"/>
    <p:sldId id="1546" r:id="rId4"/>
    <p:sldId id="1581" r:id="rId5"/>
    <p:sldId id="1742" r:id="rId6"/>
    <p:sldId id="1582" r:id="rId7"/>
    <p:sldId id="1583" r:id="rId8"/>
    <p:sldId id="1748" r:id="rId9"/>
    <p:sldId id="1575" r:id="rId10"/>
    <p:sldId id="1576" r:id="rId11"/>
    <p:sldId id="1561" r:id="rId12"/>
    <p:sldId id="1747" r:id="rId13"/>
    <p:sldId id="1745" r:id="rId14"/>
    <p:sldId id="1734" r:id="rId15"/>
    <p:sldId id="1735" r:id="rId16"/>
    <p:sldId id="1746" r:id="rId17"/>
    <p:sldId id="1743" r:id="rId18"/>
    <p:sldId id="1585" r:id="rId19"/>
    <p:sldId id="1586" r:id="rId20"/>
    <p:sldId id="1573" r:id="rId21"/>
    <p:sldId id="1587" r:id="rId22"/>
    <p:sldId id="1740" r:id="rId23"/>
    <p:sldId id="1754" r:id="rId24"/>
    <p:sldId id="1753" r:id="rId25"/>
    <p:sldId id="1752" r:id="rId26"/>
    <p:sldId id="1750" r:id="rId27"/>
    <p:sldId id="1749" r:id="rId28"/>
    <p:sldId id="1562" r:id="rId29"/>
    <p:sldId id="1580" r:id="rId30"/>
    <p:sldId id="1756" r:id="rId31"/>
    <p:sldId id="1755" r:id="rId32"/>
    <p:sldId id="1578" r:id="rId33"/>
    <p:sldId id="1563" r:id="rId34"/>
    <p:sldId id="1757" r:id="rId35"/>
    <p:sldId id="1564" r:id="rId36"/>
    <p:sldId id="1565" r:id="rId37"/>
    <p:sldId id="13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3748B"/>
    <a:srgbClr val="CBDFED"/>
    <a:srgbClr val="E3EDF5"/>
    <a:srgbClr val="DAE8F2"/>
    <a:srgbClr val="90B4CC"/>
    <a:srgbClr val="D0DAE6"/>
    <a:srgbClr val="486674"/>
    <a:srgbClr val="365464"/>
    <a:srgbClr val="18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3" autoAdjust="0"/>
    <p:restoredTop sz="89495" autoAdjust="0"/>
  </p:normalViewPr>
  <p:slideViewPr>
    <p:cSldViewPr>
      <p:cViewPr varScale="1">
        <p:scale>
          <a:sx n="66" d="100"/>
          <a:sy n="66" d="100"/>
        </p:scale>
        <p:origin x="8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27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37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0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821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81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9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9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67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87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27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14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88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05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91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72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87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84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84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37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5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19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210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62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62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650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05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09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4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41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8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8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77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0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1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B918B4-D9D8-4C3D-B03C-29558B63A5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8818" r="3351" b="10877"/>
          <a:stretch/>
        </p:blipFill>
        <p:spPr>
          <a:xfrm>
            <a:off x="6133071" y="3608172"/>
            <a:ext cx="5257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5:3) But immorality or any impurity or greed must not even be named among you, as is proper among saints.</a:t>
            </a:r>
          </a:p>
        </p:txBody>
      </p:sp>
    </p:spTree>
    <p:extLst>
      <p:ext uri="{BB962C8B-B14F-4D97-AF65-F5344CB8AC3E}">
        <p14:creationId xmlns:p14="http://schemas.microsoft.com/office/powerpoint/2010/main" val="11482552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5:3) 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immorality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any impurity or greed must not even be named among you, as is proper among saints.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4AE1DE37-178D-4121-8471-73799EDAE200}"/>
              </a:ext>
            </a:extLst>
          </p:cNvPr>
          <p:cNvSpPr/>
          <p:nvPr/>
        </p:nvSpPr>
        <p:spPr>
          <a:xfrm>
            <a:off x="2617572" y="877329"/>
            <a:ext cx="9181070" cy="3797643"/>
          </a:xfrm>
          <a:prstGeom prst="roundRect">
            <a:avLst/>
          </a:prstGeom>
          <a:gradFill flip="none" rotWithShape="1">
            <a:gsLst>
              <a:gs pos="0">
                <a:srgbClr val="53748B">
                  <a:shade val="30000"/>
                  <a:satMod val="115000"/>
                </a:srgbClr>
              </a:gs>
              <a:gs pos="50000">
                <a:srgbClr val="53748B">
                  <a:shade val="67500"/>
                  <a:satMod val="115000"/>
                </a:srgbClr>
              </a:gs>
              <a:gs pos="100000">
                <a:srgbClr val="5374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“Immorality” (</a:t>
            </a:r>
            <a:r>
              <a:rPr kumimoji="0" lang="en-US" sz="4800" b="1" i="1" u="none" strike="noStrike" kern="1200" cap="none" spc="-150" normalizeH="0" baseline="0" noProof="0" dirty="0" err="1">
                <a:ln>
                  <a:noFill/>
                </a:ln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porneia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in the OT for “fornication” 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zānâh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refers to “any kind of illegitimate sexual intercourse.”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Colin Brown,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International Dictionary of New Testament Theology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Zondervan Publishing House, 1986), 498, 500.</a:t>
            </a:r>
          </a:p>
        </p:txBody>
      </p:sp>
    </p:spTree>
    <p:extLst>
      <p:ext uri="{BB962C8B-B14F-4D97-AF65-F5344CB8AC3E}">
        <p14:creationId xmlns:p14="http://schemas.microsoft.com/office/powerpoint/2010/main" val="36351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Sam Harris</a:t>
            </a:r>
          </a:p>
          <a:p>
            <a:pPr lvl="0" algn="ctr"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(“New Atheist”)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 Harris,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Letter to a Christian Nation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(Vintage, 2008), p.26.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14" y="2157948"/>
            <a:ext cx="7391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[Christianity’s] principal concern appears to be that the Creator of the universe will take offense at something people do while naked.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="" xmlns:a16="http://schemas.microsoft.com/office/drawing/2014/main" id="{4E4E5471-87E9-4236-A9DA-DB7410325FFA}"/>
              </a:ext>
            </a:extLst>
          </p:cNvPr>
          <p:cNvSpPr/>
          <p:nvPr/>
        </p:nvSpPr>
        <p:spPr>
          <a:xfrm>
            <a:off x="8058661" y="4114800"/>
            <a:ext cx="3999471" cy="25969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our sexuality </a:t>
            </a:r>
            <a:r>
              <a:rPr lang="en-US" sz="4800" b="1" i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en-US" sz="4800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not?</a:t>
            </a:r>
            <a:endParaRPr lang="en-US" sz="2400" b="1" spc="-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Rachael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Denhollander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(Lawyer; gymnast; survivor of sexual assault)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BBC News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“Larry Nassar victim: ‘How much is a little girl worth’?” (January 2018)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2" y="2362200"/>
            <a:ext cx="7772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have many factors to consider when you fashion your sentence, but I submit to you that the pre-eminent question in this case… is the… question: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much is a little girl worth?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much is a young woman worth?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="" xmlns:a16="http://schemas.microsoft.com/office/drawing/2014/main" id="{5D97C9C4-BCD5-4C9E-B218-DA0C2D1816E5}"/>
              </a:ext>
            </a:extLst>
          </p:cNvPr>
          <p:cNvSpPr/>
          <p:nvPr/>
        </p:nvSpPr>
        <p:spPr>
          <a:xfrm>
            <a:off x="8066901" y="4191000"/>
            <a:ext cx="3999471" cy="25969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our sexuality </a:t>
            </a:r>
            <a:r>
              <a:rPr lang="en-US" sz="4800" b="1" i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en-US" sz="4800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not?</a:t>
            </a:r>
            <a:endParaRPr lang="en-US" sz="2400" b="1" spc="-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79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Rachael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Denhollander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(Lawyer; gymnast; survivor of sexual assault)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BBC News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“Larry Nassar victim: ‘How much is a little girl worth’?” (January 2018)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2" y="2362200"/>
            <a:ext cx="777239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…I submit to you that these children are worth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everything</a:t>
            </a:r>
            <a:r>
              <a:rPr kumimoji="0" lang="en-US" sz="115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115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FD910F55-DEAB-4DC0-B518-039A98CD9C23}"/>
              </a:ext>
            </a:extLst>
          </p:cNvPr>
          <p:cNvSpPr/>
          <p:nvPr/>
        </p:nvSpPr>
        <p:spPr>
          <a:xfrm>
            <a:off x="8066901" y="4191000"/>
            <a:ext cx="3999471" cy="25969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our sexuality </a:t>
            </a:r>
            <a:r>
              <a:rPr lang="en-US" sz="4800" b="1" i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valuable</a:t>
            </a:r>
            <a:r>
              <a:rPr lang="en-US" sz="4800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not?</a:t>
            </a:r>
            <a:endParaRPr lang="en-US" sz="2400" b="1" spc="-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600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Rachael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Denhollander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(Lawyer; gymnast; survivor of sexual assault)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BBC News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“Larry Nassar victim: ‘How much is a little girl worth’?” (January 2018)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2" y="2362200"/>
            <a:ext cx="777239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…I submit to you that these children are worth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everything</a:t>
            </a:r>
            <a:r>
              <a:rPr kumimoji="0" lang="en-US" sz="115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115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FD910F55-DEAB-4DC0-B518-039A98CD9C23}"/>
              </a:ext>
            </a:extLst>
          </p:cNvPr>
          <p:cNvSpPr/>
          <p:nvPr/>
        </p:nvSpPr>
        <p:spPr>
          <a:xfrm>
            <a:off x="8066901" y="4191000"/>
            <a:ext cx="3999471" cy="25969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our sexuality have a </a:t>
            </a:r>
            <a:r>
              <a:rPr lang="en-US" sz="4800" b="1" i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48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not?</a:t>
            </a:r>
          </a:p>
        </p:txBody>
      </p:sp>
    </p:spTree>
    <p:extLst>
      <p:ext uri="{BB962C8B-B14F-4D97-AF65-F5344CB8AC3E}">
        <p14:creationId xmlns:p14="http://schemas.microsoft.com/office/powerpoint/2010/main" val="38007970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5:3) 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immorality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any impurity or greed must not even be named among you, as is proper among saints.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EC76E686-E302-4EB7-9C8F-A5DA07BE8987}"/>
              </a:ext>
            </a:extLst>
          </p:cNvPr>
          <p:cNvSpPr/>
          <p:nvPr/>
        </p:nvSpPr>
        <p:spPr>
          <a:xfrm>
            <a:off x="3429000" y="1143000"/>
            <a:ext cx="8217241" cy="556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Rejecting God’s Design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Cheapens and dehumanizes others.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6:12-20; Matthew 5:28; 1 Timothy 5:2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5:3) 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immorality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any impurity or greed must not even be named among you, as is proper among saints.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4AE1DE37-178D-4121-8471-73799EDAE200}"/>
              </a:ext>
            </a:extLst>
          </p:cNvPr>
          <p:cNvSpPr/>
          <p:nvPr/>
        </p:nvSpPr>
        <p:spPr>
          <a:xfrm>
            <a:off x="3770871" y="1091514"/>
            <a:ext cx="8217241" cy="556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Rejecting God’s Design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Cheapens and dehumanizes others.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6:12-20; Matthew 5:28; 1 Timothy 5:2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 is no longer “making love.”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You’re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love, but what are you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holding back?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5:3) 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immorality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any impurity or greed must not even be named among you, as is proper among saints.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4AE1DE37-178D-4121-8471-73799EDAE200}"/>
              </a:ext>
            </a:extLst>
          </p:cNvPr>
          <p:cNvSpPr/>
          <p:nvPr/>
        </p:nvSpPr>
        <p:spPr>
          <a:xfrm>
            <a:off x="3770871" y="1091514"/>
            <a:ext cx="8217241" cy="556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Rejecting God’s Design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Cheapens and dehumanizes others.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6:12-20; Matthew 5:28; 1 Timothy 5:2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 is no longer “making love.”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You’re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love, but what are you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holding back?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 leads to career loss, fractured families, tarnished reputations, etc.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Pastors, politicians, professionals, public figures, etc.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668F06-4B03-4504-9AE0-3678060FF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3275" r="7792" b="10576"/>
          <a:stretch/>
        </p:blipFill>
        <p:spPr>
          <a:xfrm>
            <a:off x="7867816" y="1142559"/>
            <a:ext cx="4114800" cy="4495800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="" xmlns:a16="http://schemas.microsoft.com/office/drawing/2014/main" id="{6E0D6251-6587-40DD-B1D5-167BB598CB2D}"/>
              </a:ext>
            </a:extLst>
          </p:cNvPr>
          <p:cNvSpPr/>
          <p:nvPr/>
        </p:nvSpPr>
        <p:spPr>
          <a:xfrm>
            <a:off x="1848016" y="1371600"/>
            <a:ext cx="10134600" cy="460684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your</a:t>
            </a:r>
            <a:r>
              <a:rPr kumimoji="0" lang="en-US" sz="66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sexual impulses are controlling your life </a:t>
            </a:r>
            <a:r>
              <a:rPr kumimoji="0" lang="en-US" sz="66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</a:t>
            </a:r>
            <a:r>
              <a:rPr kumimoji="0" lang="en-US" sz="6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you think these won’t control you </a:t>
            </a:r>
            <a:r>
              <a:rPr lang="en-US" sz="6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later?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C18612-9D26-4A2F-AA1F-35C11565B7E9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love, just as Christ also loved you and gave Himself up for us, an offering and a sacrifice to God as a fragrant aroma.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BC64B3D6-D868-4E06-988F-4D320961E39A}"/>
              </a:ext>
            </a:extLst>
          </p:cNvPr>
          <p:cNvSpPr/>
          <p:nvPr/>
        </p:nvSpPr>
        <p:spPr>
          <a:xfrm>
            <a:off x="152400" y="4114800"/>
            <a:ext cx="11221147" cy="25623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would anyone follow Christ?</a:t>
            </a:r>
          </a:p>
          <a:p>
            <a:pPr lvl="0" algn="ctr">
              <a:defRPr/>
            </a:pPr>
            <a:r>
              <a:rPr lang="en-US" sz="8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Wrong question!</a:t>
            </a:r>
          </a:p>
        </p:txBody>
      </p:sp>
    </p:spTree>
    <p:extLst>
      <p:ext uri="{BB962C8B-B14F-4D97-AF65-F5344CB8AC3E}">
        <p14:creationId xmlns:p14="http://schemas.microsoft.com/office/powerpoint/2010/main" val="33995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5:3) 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immorality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any impurity or greed must not even be named among you, as is proper among saints.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4AE1DE37-178D-4121-8471-73799EDAE200}"/>
              </a:ext>
            </a:extLst>
          </p:cNvPr>
          <p:cNvSpPr/>
          <p:nvPr/>
        </p:nvSpPr>
        <p:spPr>
          <a:xfrm>
            <a:off x="3770871" y="1091514"/>
            <a:ext cx="8217241" cy="556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Rejecting God’s Design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Cheapens and dehumanizes others.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6:12-20; Matthew 5:28; 1 Timothy 5:2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 is no longer “making love.”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You’re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love, but what are you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holding back?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 leads to career loss, fractured families, tarnished reputations, etc.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Pastors, politicians, professionals, public figures, etc.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Lowers sexual satisfaction.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8:34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5:3) 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immorality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or any impurity or greed must not even be named among you, as is proper among saints.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4AE1DE37-178D-4121-8471-73799EDAE200}"/>
              </a:ext>
            </a:extLst>
          </p:cNvPr>
          <p:cNvSpPr/>
          <p:nvPr/>
        </p:nvSpPr>
        <p:spPr>
          <a:xfrm>
            <a:off x="3770871" y="1091514"/>
            <a:ext cx="8217241" cy="556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Rejecting God’s Design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Cheapens and dehumanizes others.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6:12-20; Matthew 5:28; 1 Timothy 5:2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 is no longer “making love.”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You’re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love, but what are you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holding back?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leads to career loss, fractured families, tarnished reputations, etc.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Pastors, politicians, professionals, public figures, etc.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Lowers sexual satisfaction.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8:34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2580B84F-83B8-4568-8A6E-B53C094B0B6A}"/>
              </a:ext>
            </a:extLst>
          </p:cNvPr>
          <p:cNvSpPr/>
          <p:nvPr/>
        </p:nvSpPr>
        <p:spPr>
          <a:xfrm>
            <a:off x="189472" y="2590800"/>
            <a:ext cx="11697728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anyone follow Christ in this area of their lives?</a:t>
            </a:r>
          </a:p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exactly are we giving up??</a:t>
            </a:r>
          </a:p>
        </p:txBody>
      </p:sp>
    </p:spTree>
    <p:extLst>
      <p:ext uri="{BB962C8B-B14F-4D97-AF65-F5344CB8AC3E}">
        <p14:creationId xmlns:p14="http://schemas.microsoft.com/office/powerpoint/2010/main" val="17523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5:3) But immorality or any impurity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greed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must not even be named among you, as is proper among saints.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87466EBB-9557-4DAD-A303-16D76B9E9025}"/>
              </a:ext>
            </a:extLst>
          </p:cNvPr>
          <p:cNvSpPr/>
          <p:nvPr/>
        </p:nvSpPr>
        <p:spPr>
          <a:xfrm>
            <a:off x="3696729" y="1309815"/>
            <a:ext cx="8305800" cy="5360351"/>
          </a:xfrm>
          <a:prstGeom prst="roundRect">
            <a:avLst/>
          </a:prstGeom>
          <a:gradFill flip="none" rotWithShape="1">
            <a:gsLst>
              <a:gs pos="0">
                <a:srgbClr val="53748B">
                  <a:shade val="30000"/>
                  <a:satMod val="115000"/>
                </a:srgbClr>
              </a:gs>
              <a:gs pos="50000">
                <a:srgbClr val="53748B">
                  <a:shade val="67500"/>
                  <a:satMod val="115000"/>
                </a:srgbClr>
              </a:gs>
              <a:gs pos="100000">
                <a:srgbClr val="5374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“Greed” (</a:t>
            </a:r>
            <a:r>
              <a:rPr lang="en-US" sz="4800" b="1" i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pleonexia</a:t>
            </a: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“More” (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“to have” (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 for power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Herodotus, 7, 149</a:t>
            </a:r>
            <a:endParaRPr lang="en-US" sz="4000" b="1" dirty="0">
              <a:solidFill>
                <a:srgbClr val="CBDF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Thucydides, 3, 82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Desire, greed, jealousy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Plato/Aristotle. See Colin Brown, </a:t>
            </a:r>
            <a:r>
              <a:rPr lang="en-US" sz="2400" b="1" i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1986), 137.</a:t>
            </a:r>
          </a:p>
        </p:txBody>
      </p:sp>
    </p:spTree>
    <p:extLst>
      <p:ext uri="{BB962C8B-B14F-4D97-AF65-F5344CB8AC3E}">
        <p14:creationId xmlns:p14="http://schemas.microsoft.com/office/powerpoint/2010/main" val="2706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5:3) But immorality or any impurity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greed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must not even be named among you, as is proper among saints.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87466EBB-9557-4DAD-A303-16D76B9E9025}"/>
              </a:ext>
            </a:extLst>
          </p:cNvPr>
          <p:cNvSpPr/>
          <p:nvPr/>
        </p:nvSpPr>
        <p:spPr>
          <a:xfrm>
            <a:off x="3696729" y="1309815"/>
            <a:ext cx="8305800" cy="5360351"/>
          </a:xfrm>
          <a:prstGeom prst="roundRect">
            <a:avLst/>
          </a:prstGeom>
          <a:gradFill flip="none" rotWithShape="1">
            <a:gsLst>
              <a:gs pos="0">
                <a:srgbClr val="53748B">
                  <a:shade val="30000"/>
                  <a:satMod val="115000"/>
                </a:srgbClr>
              </a:gs>
              <a:gs pos="50000">
                <a:srgbClr val="53748B">
                  <a:shade val="67500"/>
                  <a:satMod val="115000"/>
                </a:srgbClr>
              </a:gs>
              <a:gs pos="100000">
                <a:srgbClr val="5374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“Greed” (</a:t>
            </a:r>
            <a:r>
              <a:rPr lang="en-US" sz="4800" b="1" i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pleonexia</a:t>
            </a: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“More” (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“to have” (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 for power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Herodotus, 7, 149</a:t>
            </a:r>
            <a:endParaRPr lang="en-US" sz="4000" b="1" dirty="0">
              <a:solidFill>
                <a:srgbClr val="CBDF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Thucydides, 3, 82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Desire, greed, jealousy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Plato/Aristotle. See Colin Brown, </a:t>
            </a:r>
            <a:r>
              <a:rPr lang="en-US" sz="2400" b="1" i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1986), 137.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8B9B7D95-5354-4965-AE46-615245ECEA69}"/>
              </a:ext>
            </a:extLst>
          </p:cNvPr>
          <p:cNvSpPr/>
          <p:nvPr/>
        </p:nvSpPr>
        <p:spPr>
          <a:xfrm>
            <a:off x="152400" y="2912046"/>
            <a:ext cx="6698816" cy="37935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Options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Get everything you ever wanted in life?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Able to be happy with the life you’ve been given?</a:t>
            </a:r>
          </a:p>
        </p:txBody>
      </p:sp>
    </p:spTree>
    <p:extLst>
      <p:ext uri="{BB962C8B-B14F-4D97-AF65-F5344CB8AC3E}">
        <p14:creationId xmlns:p14="http://schemas.microsoft.com/office/powerpoint/2010/main" val="14677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5:3) But immorality or any impurity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greed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must not even be named among you, as is proper among saints.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87466EBB-9557-4DAD-A303-16D76B9E9025}"/>
              </a:ext>
            </a:extLst>
          </p:cNvPr>
          <p:cNvSpPr/>
          <p:nvPr/>
        </p:nvSpPr>
        <p:spPr>
          <a:xfrm>
            <a:off x="3696729" y="1309815"/>
            <a:ext cx="8305800" cy="5360351"/>
          </a:xfrm>
          <a:prstGeom prst="roundRect">
            <a:avLst/>
          </a:prstGeom>
          <a:gradFill flip="none" rotWithShape="1">
            <a:gsLst>
              <a:gs pos="0">
                <a:srgbClr val="53748B">
                  <a:shade val="30000"/>
                  <a:satMod val="115000"/>
                </a:srgbClr>
              </a:gs>
              <a:gs pos="50000">
                <a:srgbClr val="53748B">
                  <a:shade val="67500"/>
                  <a:satMod val="115000"/>
                </a:srgbClr>
              </a:gs>
              <a:gs pos="100000">
                <a:srgbClr val="5374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“Greed” (</a:t>
            </a:r>
            <a:r>
              <a:rPr lang="en-US" sz="4800" b="1" i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pleonexia</a:t>
            </a: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“More” (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“to have” (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 for power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Herodotus, 7, 149</a:t>
            </a:r>
            <a:endParaRPr lang="en-US" sz="4000" b="1" dirty="0">
              <a:solidFill>
                <a:srgbClr val="CBDF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Thucydides, 3, 82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Desire, greed, jealousy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Plato/Aristotle. See Colin Brown, </a:t>
            </a:r>
            <a:r>
              <a:rPr lang="en-US" sz="2400" b="1" i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1986), 137.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8B9B7D95-5354-4965-AE46-615245ECEA69}"/>
              </a:ext>
            </a:extLst>
          </p:cNvPr>
          <p:cNvSpPr/>
          <p:nvPr/>
        </p:nvSpPr>
        <p:spPr>
          <a:xfrm>
            <a:off x="152400" y="2912046"/>
            <a:ext cx="6698816" cy="37935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Options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Get everything you ever wanted in life?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Able to be happy with the life you’ve been given?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DED75CD-9324-402A-ACED-64001A6D21E8}"/>
              </a:ext>
            </a:extLst>
          </p:cNvPr>
          <p:cNvCxnSpPr>
            <a:cxnSpLocks/>
          </p:cNvCxnSpPr>
          <p:nvPr/>
        </p:nvCxnSpPr>
        <p:spPr>
          <a:xfrm>
            <a:off x="609600" y="3962400"/>
            <a:ext cx="5334000" cy="106680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B1EB766-75B2-47B9-BD6B-E4D79E9A0168}"/>
              </a:ext>
            </a:extLst>
          </p:cNvPr>
          <p:cNvCxnSpPr>
            <a:cxnSpLocks/>
          </p:cNvCxnSpPr>
          <p:nvPr/>
        </p:nvCxnSpPr>
        <p:spPr>
          <a:xfrm flipV="1">
            <a:off x="609600" y="3962400"/>
            <a:ext cx="5334000" cy="106680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E81BB2-3675-46C2-AD49-98B9010711CC}"/>
              </a:ext>
            </a:extLst>
          </p:cNvPr>
          <p:cNvSpPr/>
          <p:nvPr/>
        </p:nvSpPr>
        <p:spPr>
          <a:xfrm>
            <a:off x="301408" y="2882123"/>
            <a:ext cx="6400800" cy="12185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even an option!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F683CDC-7467-487E-AB12-BF3781494EC9}"/>
              </a:ext>
            </a:extLst>
          </p:cNvPr>
          <p:cNvSpPr/>
          <p:nvPr/>
        </p:nvSpPr>
        <p:spPr>
          <a:xfrm>
            <a:off x="496329" y="5257800"/>
            <a:ext cx="6133071" cy="14123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5:3) But immorality or any impurity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greed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must not even be named among you, as is proper among saints.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87466EBB-9557-4DAD-A303-16D76B9E9025}"/>
              </a:ext>
            </a:extLst>
          </p:cNvPr>
          <p:cNvSpPr/>
          <p:nvPr/>
        </p:nvSpPr>
        <p:spPr>
          <a:xfrm>
            <a:off x="3696729" y="1309815"/>
            <a:ext cx="8305800" cy="5360351"/>
          </a:xfrm>
          <a:prstGeom prst="roundRect">
            <a:avLst/>
          </a:prstGeom>
          <a:gradFill flip="none" rotWithShape="1">
            <a:gsLst>
              <a:gs pos="0">
                <a:srgbClr val="53748B">
                  <a:shade val="30000"/>
                  <a:satMod val="115000"/>
                </a:srgbClr>
              </a:gs>
              <a:gs pos="50000">
                <a:srgbClr val="53748B">
                  <a:shade val="67500"/>
                  <a:satMod val="115000"/>
                </a:srgbClr>
              </a:gs>
              <a:gs pos="100000">
                <a:srgbClr val="5374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“Greed” (</a:t>
            </a:r>
            <a:r>
              <a:rPr lang="en-US" sz="4800" b="1" i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pleonexia</a:t>
            </a: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“More” (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“to have” (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 for power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Herodotus, 7, 149</a:t>
            </a:r>
            <a:endParaRPr lang="en-US" sz="4000" b="1" dirty="0">
              <a:solidFill>
                <a:srgbClr val="CBDF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Thucydides, 3, 82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Desire, greed, jealousy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Plato/Aristotle. See Colin Brown, </a:t>
            </a:r>
            <a:r>
              <a:rPr lang="en-US" sz="2400" b="1" i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1986), 137.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8B9B7D95-5354-4965-AE46-615245ECEA69}"/>
              </a:ext>
            </a:extLst>
          </p:cNvPr>
          <p:cNvSpPr/>
          <p:nvPr/>
        </p:nvSpPr>
        <p:spPr>
          <a:xfrm>
            <a:off x="152400" y="2912046"/>
            <a:ext cx="6698816" cy="37935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Options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Get everything you ever wanted in life?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Able to be happy with the life you’ve been given?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DED75CD-9324-402A-ACED-64001A6D21E8}"/>
              </a:ext>
            </a:extLst>
          </p:cNvPr>
          <p:cNvCxnSpPr>
            <a:cxnSpLocks/>
          </p:cNvCxnSpPr>
          <p:nvPr/>
        </p:nvCxnSpPr>
        <p:spPr>
          <a:xfrm>
            <a:off x="609600" y="3962400"/>
            <a:ext cx="5334000" cy="106680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B1EB766-75B2-47B9-BD6B-E4D79E9A0168}"/>
              </a:ext>
            </a:extLst>
          </p:cNvPr>
          <p:cNvCxnSpPr>
            <a:cxnSpLocks/>
          </p:cNvCxnSpPr>
          <p:nvPr/>
        </p:nvCxnSpPr>
        <p:spPr>
          <a:xfrm flipV="1">
            <a:off x="609600" y="3962400"/>
            <a:ext cx="5334000" cy="106680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E81BB2-3675-46C2-AD49-98B9010711CC}"/>
              </a:ext>
            </a:extLst>
          </p:cNvPr>
          <p:cNvSpPr/>
          <p:nvPr/>
        </p:nvSpPr>
        <p:spPr>
          <a:xfrm>
            <a:off x="301408" y="2882123"/>
            <a:ext cx="6400800" cy="12185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even an option!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F683CDC-7467-487E-AB12-BF3781494EC9}"/>
              </a:ext>
            </a:extLst>
          </p:cNvPr>
          <p:cNvSpPr/>
          <p:nvPr/>
        </p:nvSpPr>
        <p:spPr>
          <a:xfrm>
            <a:off x="496329" y="5257800"/>
            <a:ext cx="6133071" cy="14123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">
            <a:extLst>
              <a:ext uri="{FF2B5EF4-FFF2-40B4-BE49-F238E27FC236}">
                <a16:creationId xmlns="" xmlns:a16="http://schemas.microsoft.com/office/drawing/2014/main" id="{7697B9E8-6E6E-4367-A2BB-468E19954209}"/>
              </a:ext>
            </a:extLst>
          </p:cNvPr>
          <p:cNvSpPr/>
          <p:nvPr/>
        </p:nvSpPr>
        <p:spPr>
          <a:xfrm>
            <a:off x="2756647" y="3276048"/>
            <a:ext cx="8189137" cy="204578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reality for many people (even sitting in this room!).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5:3) But immorality or any impurity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greed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must not even be named among you, as is proper among saints.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87466EBB-9557-4DAD-A303-16D76B9E9025}"/>
              </a:ext>
            </a:extLst>
          </p:cNvPr>
          <p:cNvSpPr/>
          <p:nvPr/>
        </p:nvSpPr>
        <p:spPr>
          <a:xfrm>
            <a:off x="3696729" y="1309815"/>
            <a:ext cx="8305800" cy="5360351"/>
          </a:xfrm>
          <a:prstGeom prst="roundRect">
            <a:avLst/>
          </a:prstGeom>
          <a:gradFill flip="none" rotWithShape="1">
            <a:gsLst>
              <a:gs pos="0">
                <a:srgbClr val="53748B">
                  <a:shade val="30000"/>
                  <a:satMod val="115000"/>
                </a:srgbClr>
              </a:gs>
              <a:gs pos="50000">
                <a:srgbClr val="53748B">
                  <a:shade val="67500"/>
                  <a:satMod val="115000"/>
                </a:srgbClr>
              </a:gs>
              <a:gs pos="100000">
                <a:srgbClr val="5374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“Greed” (</a:t>
            </a:r>
            <a:r>
              <a:rPr lang="en-US" sz="4800" b="1" i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pleonexia</a:t>
            </a: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“More” (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“to have” (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 for power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Herodotus, 7, 149</a:t>
            </a:r>
            <a:endParaRPr lang="en-US" sz="4000" b="1" dirty="0">
              <a:solidFill>
                <a:srgbClr val="CBDFE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Thucydides, 3, 82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Desire, greed, jealousy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Plato/Aristotle. See Colin Brown, </a:t>
            </a:r>
            <a:r>
              <a:rPr lang="en-US" sz="2400" b="1" i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1986), 137.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8B9B7D95-5354-4965-AE46-615245ECEA69}"/>
              </a:ext>
            </a:extLst>
          </p:cNvPr>
          <p:cNvSpPr/>
          <p:nvPr/>
        </p:nvSpPr>
        <p:spPr>
          <a:xfrm>
            <a:off x="152400" y="2912046"/>
            <a:ext cx="6698816" cy="37935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Options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Get everything you ever wanted in life?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Able to be happy with the life you’ve been given?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DED75CD-9324-402A-ACED-64001A6D21E8}"/>
              </a:ext>
            </a:extLst>
          </p:cNvPr>
          <p:cNvCxnSpPr>
            <a:cxnSpLocks/>
          </p:cNvCxnSpPr>
          <p:nvPr/>
        </p:nvCxnSpPr>
        <p:spPr>
          <a:xfrm>
            <a:off x="609600" y="3962400"/>
            <a:ext cx="5334000" cy="106680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B1EB766-75B2-47B9-BD6B-E4D79E9A0168}"/>
              </a:ext>
            </a:extLst>
          </p:cNvPr>
          <p:cNvCxnSpPr>
            <a:cxnSpLocks/>
          </p:cNvCxnSpPr>
          <p:nvPr/>
        </p:nvCxnSpPr>
        <p:spPr>
          <a:xfrm flipV="1">
            <a:off x="609600" y="3962400"/>
            <a:ext cx="5334000" cy="106680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E81BB2-3675-46C2-AD49-98B9010711CC}"/>
              </a:ext>
            </a:extLst>
          </p:cNvPr>
          <p:cNvSpPr/>
          <p:nvPr/>
        </p:nvSpPr>
        <p:spPr>
          <a:xfrm>
            <a:off x="301408" y="2882123"/>
            <a:ext cx="6400800" cy="12185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even an option!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F683CDC-7467-487E-AB12-BF3781494EC9}"/>
              </a:ext>
            </a:extLst>
          </p:cNvPr>
          <p:cNvSpPr/>
          <p:nvPr/>
        </p:nvSpPr>
        <p:spPr>
          <a:xfrm>
            <a:off x="496329" y="5257800"/>
            <a:ext cx="6133071" cy="141236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">
            <a:extLst>
              <a:ext uri="{FF2B5EF4-FFF2-40B4-BE49-F238E27FC236}">
                <a16:creationId xmlns="" xmlns:a16="http://schemas.microsoft.com/office/drawing/2014/main" id="{7697B9E8-6E6E-4367-A2BB-468E19954209}"/>
              </a:ext>
            </a:extLst>
          </p:cNvPr>
          <p:cNvSpPr/>
          <p:nvPr/>
        </p:nvSpPr>
        <p:spPr>
          <a:xfrm>
            <a:off x="2756647" y="3276048"/>
            <a:ext cx="8189137" cy="204578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reality for many people (even sitting in this room!).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="" xmlns:a16="http://schemas.microsoft.com/office/drawing/2014/main" id="{F42D84B9-4911-4371-A32B-7AEFF0ABDBFB}"/>
              </a:ext>
            </a:extLst>
          </p:cNvPr>
          <p:cNvSpPr/>
          <p:nvPr/>
        </p:nvSpPr>
        <p:spPr>
          <a:xfrm>
            <a:off x="5175483" y="187834"/>
            <a:ext cx="6744728" cy="51943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anyone follow Christ in this area of their lives?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really want more emptiness, jealousy, and longing in your life?</a:t>
            </a:r>
          </a:p>
        </p:txBody>
      </p:sp>
    </p:spTree>
    <p:extLst>
      <p:ext uri="{BB962C8B-B14F-4D97-AF65-F5344CB8AC3E}">
        <p14:creationId xmlns:p14="http://schemas.microsoft.com/office/powerpoint/2010/main" val="34984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44E9A22-0CC8-4B2B-A3E6-0A14EE8DBF6D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5:4) There must be no filthiness and silly talk, or coarse jesting, which are not fitting, but rather giving of thanks.</a:t>
            </a:r>
          </a:p>
        </p:txBody>
      </p:sp>
    </p:spTree>
    <p:extLst>
      <p:ext uri="{BB962C8B-B14F-4D97-AF65-F5344CB8AC3E}">
        <p14:creationId xmlns:p14="http://schemas.microsoft.com/office/powerpoint/2010/main" val="13995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5:4) There must be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filthiness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silly talk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coarse jesting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are not fitting, but rather giving of thanks.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C8368020-5990-4511-B458-24BCE67F3481}"/>
              </a:ext>
            </a:extLst>
          </p:cNvPr>
          <p:cNvSpPr/>
          <p:nvPr/>
        </p:nvSpPr>
        <p:spPr>
          <a:xfrm>
            <a:off x="4825315" y="1470018"/>
            <a:ext cx="7150442" cy="3962400"/>
          </a:xfrm>
          <a:prstGeom prst="roundRect">
            <a:avLst/>
          </a:prstGeom>
          <a:gradFill flip="none" rotWithShape="1">
            <a:gsLst>
              <a:gs pos="0">
                <a:srgbClr val="486674">
                  <a:shade val="30000"/>
                  <a:satMod val="115000"/>
                </a:srgbClr>
              </a:gs>
              <a:gs pos="50000">
                <a:srgbClr val="486674">
                  <a:shade val="67500"/>
                  <a:satMod val="115000"/>
                </a:srgbClr>
              </a:gs>
              <a:gs pos="100000">
                <a:srgbClr val="48667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“Filthiness” (</a:t>
            </a:r>
            <a:r>
              <a:rPr lang="en-US" sz="4800" b="1" i="1" spc="-150" dirty="0" err="1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aischrotēs</a:t>
            </a: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Shamefulness, obscenity, disgraceful, ugliness, deformity.</a:t>
            </a:r>
          </a:p>
          <a:p>
            <a:pPr marL="457200" lvl="0">
              <a:defRPr/>
            </a:pP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p.29. Kittel,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TDNT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p.189. Colin Brown,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Zondervan, 1986), 562.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Gorgias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525a.</a:t>
            </a:r>
          </a:p>
        </p:txBody>
      </p:sp>
    </p:spTree>
    <p:extLst>
      <p:ext uri="{BB962C8B-B14F-4D97-AF65-F5344CB8AC3E}">
        <p14:creationId xmlns:p14="http://schemas.microsoft.com/office/powerpoint/2010/main" val="13304653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5:4) There must be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filthiness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silly talk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coarse jesting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are not fitting, but rather giving of thanks.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C8368020-5990-4511-B458-24BCE67F3481}"/>
              </a:ext>
            </a:extLst>
          </p:cNvPr>
          <p:cNvSpPr/>
          <p:nvPr/>
        </p:nvSpPr>
        <p:spPr>
          <a:xfrm>
            <a:off x="4825315" y="1470018"/>
            <a:ext cx="7150442" cy="3962400"/>
          </a:xfrm>
          <a:prstGeom prst="roundRect">
            <a:avLst/>
          </a:prstGeom>
          <a:gradFill flip="none" rotWithShape="1">
            <a:gsLst>
              <a:gs pos="0">
                <a:srgbClr val="486674">
                  <a:shade val="30000"/>
                  <a:satMod val="115000"/>
                </a:srgbClr>
              </a:gs>
              <a:gs pos="50000">
                <a:srgbClr val="486674">
                  <a:shade val="67500"/>
                  <a:satMod val="115000"/>
                </a:srgbClr>
              </a:gs>
              <a:gs pos="100000">
                <a:srgbClr val="48667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“Filthiness” (</a:t>
            </a:r>
            <a:r>
              <a:rPr lang="en-US" sz="4800" b="1" i="1" spc="-150" dirty="0" err="1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aischrotēs</a:t>
            </a: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Shamefulness, obscenity, disgraceful, ugliness, deformity.</a:t>
            </a:r>
          </a:p>
          <a:p>
            <a:pPr marL="457200" lvl="0">
              <a:defRPr/>
            </a:pP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p.29. Kittel,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TDNT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p.189. Colin Brown,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Zondervan, 1986), 562.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Gorgias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525a.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="" xmlns:a16="http://schemas.microsoft.com/office/drawing/2014/main" id="{0F7DC775-FA75-4798-9BCF-1CAAC556BD54}"/>
              </a:ext>
            </a:extLst>
          </p:cNvPr>
          <p:cNvSpPr/>
          <p:nvPr/>
        </p:nvSpPr>
        <p:spPr>
          <a:xfrm>
            <a:off x="4415875" y="2334883"/>
            <a:ext cx="7315200" cy="4330015"/>
          </a:xfrm>
          <a:prstGeom prst="roundRect">
            <a:avLst/>
          </a:prstGeom>
          <a:gradFill flip="none" rotWithShape="1">
            <a:gsLst>
              <a:gs pos="0">
                <a:srgbClr val="365464">
                  <a:shade val="30000"/>
                  <a:satMod val="115000"/>
                </a:srgbClr>
              </a:gs>
              <a:gs pos="50000">
                <a:srgbClr val="365464">
                  <a:shade val="67500"/>
                  <a:satMod val="115000"/>
                </a:srgbClr>
              </a:gs>
              <a:gs pos="100000">
                <a:srgbClr val="3654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“Silly talk” (</a:t>
            </a:r>
            <a:r>
              <a:rPr lang="en-US" sz="4800" b="1" i="1" spc="-150" dirty="0" err="1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mōrologia</a:t>
            </a: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Plutarch: Similar to the babbling of a drunkard.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Francis Foulkes,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(Downers Grove, IL: InterVarsity Press, 1989), 147.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“Stupid chatter or… twaddle.”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Skevington Wood,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1981), 68.</a:t>
            </a:r>
          </a:p>
        </p:txBody>
      </p:sp>
    </p:spTree>
    <p:extLst>
      <p:ext uri="{BB962C8B-B14F-4D97-AF65-F5344CB8AC3E}">
        <p14:creationId xmlns:p14="http://schemas.microsoft.com/office/powerpoint/2010/main" val="81486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C18612-9D26-4A2F-AA1F-35C11565B7E9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love, just as Christ also loved you and gave Himself up for us, an offering and a sacrifice to God as a fragrant aroma.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="" xmlns:a16="http://schemas.microsoft.com/office/drawing/2014/main" id="{0FAB93A7-8894-475A-9FD1-5A3BE5A2DA20}"/>
              </a:ext>
            </a:extLst>
          </p:cNvPr>
          <p:cNvSpPr/>
          <p:nvPr/>
        </p:nvSpPr>
        <p:spPr>
          <a:xfrm>
            <a:off x="304800" y="3854016"/>
            <a:ext cx="11221147" cy="25623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would anyone follow Christ?</a:t>
            </a:r>
          </a:p>
          <a:p>
            <a:pPr lvl="0" algn="ctr">
              <a:defRPr/>
            </a:pPr>
            <a:r>
              <a:rPr lang="en-US" sz="8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Wrong question!</a:t>
            </a:r>
          </a:p>
        </p:txBody>
      </p:sp>
    </p:spTree>
    <p:extLst>
      <p:ext uri="{BB962C8B-B14F-4D97-AF65-F5344CB8AC3E}">
        <p14:creationId xmlns:p14="http://schemas.microsoft.com/office/powerpoint/2010/main" val="4300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5:4) There must be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filthiness 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silly talk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coarse jesting</a:t>
            </a:r>
            <a:r>
              <a:rPr lang="en-US" sz="4000" b="1" spc="-150" dirty="0"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which are not fitting, but rather giving of thanks.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C8368020-5990-4511-B458-24BCE67F3481}"/>
              </a:ext>
            </a:extLst>
          </p:cNvPr>
          <p:cNvSpPr/>
          <p:nvPr/>
        </p:nvSpPr>
        <p:spPr>
          <a:xfrm>
            <a:off x="4825315" y="1470018"/>
            <a:ext cx="7150442" cy="3962400"/>
          </a:xfrm>
          <a:prstGeom prst="roundRect">
            <a:avLst/>
          </a:prstGeom>
          <a:gradFill flip="none" rotWithShape="1">
            <a:gsLst>
              <a:gs pos="0">
                <a:srgbClr val="486674">
                  <a:shade val="30000"/>
                  <a:satMod val="115000"/>
                </a:srgbClr>
              </a:gs>
              <a:gs pos="50000">
                <a:srgbClr val="486674">
                  <a:shade val="67500"/>
                  <a:satMod val="115000"/>
                </a:srgbClr>
              </a:gs>
              <a:gs pos="100000">
                <a:srgbClr val="48667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“Filthiness” (</a:t>
            </a:r>
            <a:r>
              <a:rPr lang="en-US" sz="4800" b="1" i="1" spc="-150" dirty="0" err="1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aischrotēs</a:t>
            </a: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Shamefulness, obscenity, disgraceful, ugliness, deformity.</a:t>
            </a:r>
          </a:p>
          <a:p>
            <a:pPr marL="457200" lvl="0">
              <a:defRPr/>
            </a:pP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p.29. Kittel,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TDNT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p.189. Colin Brown,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International Dictionary of New Testament Theology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Zondervan, 1986), 562.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Plato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Gorgias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525a.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="" xmlns:a16="http://schemas.microsoft.com/office/drawing/2014/main" id="{0F7DC775-FA75-4798-9BCF-1CAAC556BD54}"/>
              </a:ext>
            </a:extLst>
          </p:cNvPr>
          <p:cNvSpPr/>
          <p:nvPr/>
        </p:nvSpPr>
        <p:spPr>
          <a:xfrm>
            <a:off x="4415875" y="2334883"/>
            <a:ext cx="7315200" cy="4330015"/>
          </a:xfrm>
          <a:prstGeom prst="roundRect">
            <a:avLst/>
          </a:prstGeom>
          <a:gradFill flip="none" rotWithShape="1">
            <a:gsLst>
              <a:gs pos="0">
                <a:srgbClr val="365464">
                  <a:shade val="30000"/>
                  <a:satMod val="115000"/>
                </a:srgbClr>
              </a:gs>
              <a:gs pos="50000">
                <a:srgbClr val="365464">
                  <a:shade val="67500"/>
                  <a:satMod val="115000"/>
                </a:srgbClr>
              </a:gs>
              <a:gs pos="100000">
                <a:srgbClr val="36546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“Silly talk” (</a:t>
            </a:r>
            <a:r>
              <a:rPr lang="en-US" sz="4800" b="1" i="1" spc="-150" dirty="0" err="1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mōrologia</a:t>
            </a: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Plutarch: Similar to the babbling of a drunkard.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Francis Foulkes,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(Downers Grove, IL: InterVarsity Press, 1989), 147.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“Stupid chatter or… twaddle.”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Skevington Wood,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1981), 68.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6EF8D805-810A-41F3-A676-A978C12319DC}"/>
              </a:ext>
            </a:extLst>
          </p:cNvPr>
          <p:cNvSpPr/>
          <p:nvPr/>
        </p:nvSpPr>
        <p:spPr>
          <a:xfrm>
            <a:off x="3657600" y="3352800"/>
            <a:ext cx="7758830" cy="3200400"/>
          </a:xfrm>
          <a:prstGeom prst="roundRect">
            <a:avLst/>
          </a:prstGeom>
          <a:gradFill flip="none" rotWithShape="1">
            <a:gsLst>
              <a:gs pos="0">
                <a:srgbClr val="486674">
                  <a:shade val="30000"/>
                  <a:satMod val="115000"/>
                </a:srgbClr>
              </a:gs>
              <a:gs pos="50000">
                <a:srgbClr val="486674">
                  <a:shade val="67500"/>
                  <a:satMod val="115000"/>
                </a:srgbClr>
              </a:gs>
              <a:gs pos="100000">
                <a:srgbClr val="48667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“Coarse jesting” (</a:t>
            </a:r>
            <a:r>
              <a:rPr lang="en-US" sz="4800" b="1" i="1" spc="-150" dirty="0" err="1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eutrapelia</a:t>
            </a:r>
            <a:r>
              <a:rPr lang="en-US" sz="4800" b="1" spc="-150" dirty="0">
                <a:solidFill>
                  <a:srgbClr val="DAE8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“sarcastic ridicule… They will do anything to get a laugh.”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Harold W. </a:t>
            </a:r>
            <a:r>
              <a:rPr lang="en-US" sz="2400" b="1" dirty="0" err="1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Hoehner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Baker Academic, 2002), 655.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 </a:t>
            </a:r>
            <a:r>
              <a:rPr lang="en-US" sz="2400" b="1" i="1" dirty="0" err="1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Ethica</a:t>
            </a:r>
            <a:r>
              <a:rPr lang="en-US" sz="2400" b="1" i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Nicomachea</a:t>
            </a:r>
            <a:r>
              <a:rPr lang="en-US" sz="2400" b="1" dirty="0">
                <a:solidFill>
                  <a:srgbClr val="90B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4.8.3-10 §1128a.10-36.</a:t>
            </a:r>
          </a:p>
        </p:txBody>
      </p:sp>
    </p:spTree>
    <p:extLst>
      <p:ext uri="{BB962C8B-B14F-4D97-AF65-F5344CB8AC3E}">
        <p14:creationId xmlns:p14="http://schemas.microsoft.com/office/powerpoint/2010/main" val="1576222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5:4) There must be no filthiness and silly talk, or coarse jesting, which are not fitting,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rather giving of thanks.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="" xmlns:a16="http://schemas.microsoft.com/office/drawing/2014/main" id="{43DC02E3-E8FB-4F7C-B367-4E4CEFE87507}"/>
              </a:ext>
            </a:extLst>
          </p:cNvPr>
          <p:cNvSpPr/>
          <p:nvPr/>
        </p:nvSpPr>
        <p:spPr>
          <a:xfrm>
            <a:off x="304800" y="2895600"/>
            <a:ext cx="11658600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anyone follow Christ in this area of their lives?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cleaning up your language as much as cleaning up your heart and head (Mt. 12:34).</a:t>
            </a:r>
          </a:p>
        </p:txBody>
      </p:sp>
    </p:spTree>
    <p:extLst>
      <p:ext uri="{BB962C8B-B14F-4D97-AF65-F5344CB8AC3E}">
        <p14:creationId xmlns:p14="http://schemas.microsoft.com/office/powerpoint/2010/main" val="1368471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5:5) For this you know with certainty, that no immoral or impure person or covetous man, who is an idolater, has an inheritance in the kingdom of Christ and God.</a:t>
            </a:r>
          </a:p>
          <a:p>
            <a:pPr lvl="0"/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no one deceive you with empty words, for because of these things the wrath of God comes upon the sons of disobedience.</a:t>
            </a:r>
          </a:p>
        </p:txBody>
      </p:sp>
    </p:spTree>
    <p:extLst>
      <p:ext uri="{BB962C8B-B14F-4D97-AF65-F5344CB8AC3E}">
        <p14:creationId xmlns:p14="http://schemas.microsoft.com/office/powerpoint/2010/main" val="2737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5:5) For this you know with certainty, that no immoral or impure person or covetous man, who is an idolater, has an inheritance in the kingdom of Christ and God.</a:t>
            </a:r>
          </a:p>
          <a:p>
            <a:pPr lvl="0"/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no one deceive you with empty words, for because of these things the wrath of God comes upon the sons of disobedience.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31B29996-5EC6-4FCB-9C90-27CBB6D4A99B}"/>
              </a:ext>
            </a:extLst>
          </p:cNvPr>
          <p:cNvSpPr/>
          <p:nvPr/>
        </p:nvSpPr>
        <p:spPr>
          <a:xfrm>
            <a:off x="3136556" y="685800"/>
            <a:ext cx="8859433" cy="5995086"/>
          </a:xfrm>
          <a:prstGeom prst="roundRect">
            <a:avLst/>
          </a:prstGeom>
          <a:gradFill flip="none" rotWithShape="1">
            <a:gsLst>
              <a:gs pos="0">
                <a:srgbClr val="53748B">
                  <a:shade val="30000"/>
                  <a:satMod val="115000"/>
                </a:srgbClr>
              </a:gs>
              <a:gs pos="50000">
                <a:srgbClr val="53748B">
                  <a:shade val="67500"/>
                  <a:satMod val="115000"/>
                </a:srgbClr>
              </a:gs>
              <a:gs pos="100000">
                <a:srgbClr val="5374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3E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Fear-Threat Motivation?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possess an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eternally secure identity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8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“Sealed” (Eph. 1:13).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“Inheritance” (Eph. 1:14).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“Forgiven” (Eph. 1:7; 4:30).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“Beloved children” (Eph. 5:1) and “children of Light” (Eph. 5:8).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Various sins have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their identity.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800" b="1" dirty="0">
                <a:solidFill>
                  <a:srgbClr val="CBD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immoral or impure person… covetous man… idolater… sons of disobedience.”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isn’t who we are anymore!</a:t>
            </a:r>
          </a:p>
        </p:txBody>
      </p:sp>
    </p:spTree>
    <p:extLst>
      <p:ext uri="{BB962C8B-B14F-4D97-AF65-F5344CB8AC3E}">
        <p14:creationId xmlns:p14="http://schemas.microsoft.com/office/powerpoint/2010/main" val="10557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758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5:7) Therefore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partakers with them.</a:t>
            </a:r>
          </a:p>
          <a:p>
            <a:pPr lvl="0"/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formerly darkness,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now you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Light in the Lord.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Walk as children of Light.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1E3586F-2C0D-429D-8D3E-ECCA74C66268}"/>
              </a:ext>
            </a:extLst>
          </p:cNvPr>
          <p:cNvSpPr/>
          <p:nvPr/>
        </p:nvSpPr>
        <p:spPr>
          <a:xfrm>
            <a:off x="89769" y="1371600"/>
            <a:ext cx="7073031" cy="213360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9AC3448C-D07D-4B42-AA84-7187D3B32824}"/>
              </a:ext>
            </a:extLst>
          </p:cNvPr>
          <p:cNvSpPr/>
          <p:nvPr/>
        </p:nvSpPr>
        <p:spPr>
          <a:xfrm>
            <a:off x="152400" y="3299423"/>
            <a:ext cx="11811000" cy="35585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anyone follow Christ rather than live for self?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no longer have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option:We</a:t>
            </a:r>
            <a:r>
              <a:rPr lang="en-US" sz="48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choose either our old identity or our new identity.</a:t>
            </a:r>
          </a:p>
        </p:txBody>
      </p:sp>
    </p:spTree>
    <p:extLst>
      <p:ext uri="{BB962C8B-B14F-4D97-AF65-F5344CB8AC3E}">
        <p14:creationId xmlns:p14="http://schemas.microsoft.com/office/powerpoint/2010/main" val="1366662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6615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5:9-10) For the fruit of the Light consists in all goodness and righteousness and truth,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trying to learn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pleasing to the Lord.</a:t>
            </a:r>
          </a:p>
        </p:txBody>
      </p:sp>
    </p:spTree>
    <p:extLst>
      <p:ext uri="{BB962C8B-B14F-4D97-AF65-F5344CB8AC3E}">
        <p14:creationId xmlns:p14="http://schemas.microsoft.com/office/powerpoint/2010/main" val="32987130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35" y="1443665"/>
            <a:ext cx="12098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0" indent="-85725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trusted Christ with your </a:t>
            </a:r>
            <a:r>
              <a:rPr lang="en-US" sz="5400" b="1" i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afterlife?</a:t>
            </a:r>
            <a:endParaRPr lang="en-US" sz="5400" b="1" kern="0" spc="-15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0" indent="-85725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so, why not </a:t>
            </a:r>
            <a:r>
              <a:rPr lang="en-US" sz="5400" b="1" i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life?</a:t>
            </a:r>
          </a:p>
          <a:p>
            <a:pPr marL="857250" indent="-85725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focus on everything at once:</a:t>
            </a:r>
          </a:p>
          <a:p>
            <a:pPr marL="852488">
              <a:defRPr/>
            </a:pP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5400" b="1" i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area</a:t>
            </a:r>
            <a:r>
              <a:rPr lang="en-US" sz="54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you’d like to place under God’s leadership tonight?</a:t>
            </a:r>
          </a:p>
        </p:txBody>
      </p:sp>
    </p:spTree>
    <p:extLst>
      <p:ext uri="{BB962C8B-B14F-4D97-AF65-F5344CB8AC3E}">
        <p14:creationId xmlns:p14="http://schemas.microsoft.com/office/powerpoint/2010/main" val="23248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C18612-9D26-4A2F-AA1F-35C11565B7E9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love, just as Christ also loved you and gave Himself up for us, an offering and a sacrifice to God as a fragrant aroma.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E51210ED-C1A6-4EE0-8DF9-E777C7B42FC2}"/>
              </a:ext>
            </a:extLst>
          </p:cNvPr>
          <p:cNvSpPr/>
          <p:nvPr/>
        </p:nvSpPr>
        <p:spPr>
          <a:xfrm>
            <a:off x="0" y="1524000"/>
            <a:ext cx="11221147" cy="25623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(John 1:12) To all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him,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those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believed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his name,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gave the right to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children of God.</a:t>
            </a:r>
          </a:p>
        </p:txBody>
      </p:sp>
    </p:spTree>
    <p:extLst>
      <p:ext uri="{BB962C8B-B14F-4D97-AF65-F5344CB8AC3E}">
        <p14:creationId xmlns:p14="http://schemas.microsoft.com/office/powerpoint/2010/main" val="31555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C18612-9D26-4A2F-AA1F-35C11565B7E9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love, just as Christ also loved you and gave Himself up for us, an offering and a sacrifice to God as a fragrant aroma.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67D6F354-B716-4102-88B0-0A302C2030DC}"/>
              </a:ext>
            </a:extLst>
          </p:cNvPr>
          <p:cNvSpPr/>
          <p:nvPr/>
        </p:nvSpPr>
        <p:spPr>
          <a:xfrm>
            <a:off x="208852" y="1447800"/>
            <a:ext cx="11221147" cy="25623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(John 1:12) To all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him,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those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believed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his name,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gave the right to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children of God.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31978154-3ACB-4432-B3BC-80FE9739EA70}"/>
              </a:ext>
            </a:extLst>
          </p:cNvPr>
          <p:cNvSpPr/>
          <p:nvPr/>
        </p:nvSpPr>
        <p:spPr>
          <a:xfrm>
            <a:off x="3101544" y="1318210"/>
            <a:ext cx="8876271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100% sure you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started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relationship with Jesus Christ?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Going on vacation overseas…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“Did you pack your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socks?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to double-check?”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“Did you pack your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passport?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to double-check?”</a:t>
            </a:r>
          </a:p>
        </p:txBody>
      </p:sp>
    </p:spTree>
    <p:extLst>
      <p:ext uri="{BB962C8B-B14F-4D97-AF65-F5344CB8AC3E}">
        <p14:creationId xmlns:p14="http://schemas.microsoft.com/office/powerpoint/2010/main" val="41156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C18612-9D26-4A2F-AA1F-35C11565B7E9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love, just as Christ also loved you and gave Himself up for us, an offering and a sacrifice to God as a fragrant aroma.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DC0D8782-EBB7-44D2-A252-792B5AC18060}"/>
              </a:ext>
            </a:extLst>
          </p:cNvPr>
          <p:cNvSpPr/>
          <p:nvPr/>
        </p:nvSpPr>
        <p:spPr>
          <a:xfrm>
            <a:off x="208852" y="1447800"/>
            <a:ext cx="11221147" cy="25623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(John 1:12) To all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him,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those who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believed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his name,</a:t>
            </a:r>
          </a:p>
          <a:p>
            <a:pPr lvl="0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gave the right to </a:t>
            </a:r>
            <a:r>
              <a:rPr lang="en-US" sz="48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children of God.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19D82276-159C-410D-83AD-E8A28852D5C8}"/>
              </a:ext>
            </a:extLst>
          </p:cNvPr>
          <p:cNvSpPr/>
          <p:nvPr/>
        </p:nvSpPr>
        <p:spPr>
          <a:xfrm>
            <a:off x="3101544" y="1318210"/>
            <a:ext cx="8876271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100% sure you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started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relationship with Jesus Christ?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to double-check?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you have to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lose?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have to </a:t>
            </a:r>
            <a:r>
              <a:rPr lang="en-US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gain?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the important question of your life settled!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Experience the Bible coming alive.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 following God through the Spirit—not self-effort.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Totally new experience of the Christian life!</a:t>
            </a:r>
          </a:p>
        </p:txBody>
      </p:sp>
    </p:spTree>
    <p:extLst>
      <p:ext uri="{BB962C8B-B14F-4D97-AF65-F5344CB8AC3E}">
        <p14:creationId xmlns:p14="http://schemas.microsoft.com/office/powerpoint/2010/main" val="38089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C18612-9D26-4A2F-AA1F-35C11565B7E9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love, just as Christ also loved you and gave Himself up for us, an offering and a sacrifice to God as a fragrant aroma.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DC0D8782-EBB7-44D2-A252-792B5AC18060}"/>
              </a:ext>
            </a:extLst>
          </p:cNvPr>
          <p:cNvSpPr/>
          <p:nvPr/>
        </p:nvSpPr>
        <p:spPr>
          <a:xfrm>
            <a:off x="208852" y="1447800"/>
            <a:ext cx="11221147" cy="25623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(John 1:12) To all who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received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those who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believed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his name,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gave the right to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become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children of God.</a:t>
            </a:r>
          </a:p>
        </p:txBody>
      </p:sp>
    </p:spTree>
    <p:extLst>
      <p:ext uri="{BB962C8B-B14F-4D97-AF65-F5344CB8AC3E}">
        <p14:creationId xmlns:p14="http://schemas.microsoft.com/office/powerpoint/2010/main" val="38277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Christ also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you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gave Himself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up for us,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 offering and a sacrifice to God as a fragrant aroma.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F9443593-A3CD-4D4A-BAFB-625DC5957813}"/>
              </a:ext>
            </a:extLst>
          </p:cNvPr>
          <p:cNvSpPr/>
          <p:nvPr/>
        </p:nvSpPr>
        <p:spPr>
          <a:xfrm>
            <a:off x="457200" y="2743200"/>
            <a:ext cx="11049000" cy="18911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anyone follow Christ?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is a deep, powerful inward motivator!</a:t>
            </a:r>
          </a:p>
        </p:txBody>
      </p:sp>
    </p:spTree>
    <p:extLst>
      <p:ext uri="{BB962C8B-B14F-4D97-AF65-F5344CB8AC3E}">
        <p14:creationId xmlns:p14="http://schemas.microsoft.com/office/powerpoint/2010/main" val="26520490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9769" y="129324"/>
            <a:ext cx="768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5:1) Therefore be imitators of God, as beloved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Walk in love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3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just as Christ also loved you and gave Himself up for us, an offering and a sacrifice to God as a fragrant aroma.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D5F4F39D-CABC-4DAF-B16C-9F42F721754C}"/>
              </a:ext>
            </a:extLst>
          </p:cNvPr>
          <p:cNvSpPr/>
          <p:nvPr/>
        </p:nvSpPr>
        <p:spPr>
          <a:xfrm>
            <a:off x="457200" y="2059220"/>
            <a:ext cx="10847172" cy="25889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anyone follow Christ?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honestly want to be less loving?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love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33275877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2929</Words>
  <Application>Microsoft Office PowerPoint</Application>
  <PresentationFormat>Widescreen</PresentationFormat>
  <Paragraphs>297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2022-10-17T18:45:23Z</dcterms:created>
  <dcterms:modified xsi:type="dcterms:W3CDTF">2022-10-17T18:45:36Z</dcterms:modified>
</cp:coreProperties>
</file>