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7081" r:id="rId2"/>
    <p:sldId id="7570" r:id="rId3"/>
    <p:sldId id="7571" r:id="rId4"/>
    <p:sldId id="7910" r:id="rId5"/>
    <p:sldId id="7911" r:id="rId6"/>
    <p:sldId id="7913" r:id="rId7"/>
    <p:sldId id="7912" r:id="rId8"/>
    <p:sldId id="7992" r:id="rId9"/>
    <p:sldId id="7993" r:id="rId10"/>
    <p:sldId id="7999" r:id="rId11"/>
    <p:sldId id="7994" r:id="rId12"/>
    <p:sldId id="7998" r:id="rId13"/>
    <p:sldId id="7997" r:id="rId14"/>
    <p:sldId id="7996" r:id="rId15"/>
    <p:sldId id="7914" r:id="rId16"/>
    <p:sldId id="7915" r:id="rId17"/>
    <p:sldId id="7917" r:id="rId18"/>
    <p:sldId id="7981" r:id="rId19"/>
    <p:sldId id="7918" r:id="rId20"/>
    <p:sldId id="7916" r:id="rId21"/>
    <p:sldId id="7921" r:id="rId22"/>
    <p:sldId id="7922" r:id="rId23"/>
    <p:sldId id="7923" r:id="rId24"/>
    <p:sldId id="7924" r:id="rId25"/>
    <p:sldId id="7925" r:id="rId26"/>
    <p:sldId id="7926" r:id="rId27"/>
    <p:sldId id="7927" r:id="rId28"/>
    <p:sldId id="7985" r:id="rId29"/>
    <p:sldId id="7984" r:id="rId30"/>
    <p:sldId id="7932" r:id="rId31"/>
    <p:sldId id="7991" r:id="rId32"/>
    <p:sldId id="7934" r:id="rId33"/>
    <p:sldId id="7936" r:id="rId34"/>
    <p:sldId id="7935" r:id="rId35"/>
    <p:sldId id="7937" r:id="rId36"/>
    <p:sldId id="7940" r:id="rId37"/>
    <p:sldId id="7939" r:id="rId38"/>
    <p:sldId id="7941" r:id="rId39"/>
    <p:sldId id="7942" r:id="rId40"/>
    <p:sldId id="7944" r:id="rId41"/>
    <p:sldId id="7946" r:id="rId42"/>
    <p:sldId id="7947" r:id="rId43"/>
    <p:sldId id="7948" r:id="rId44"/>
    <p:sldId id="7949" r:id="rId45"/>
    <p:sldId id="7951" r:id="rId46"/>
    <p:sldId id="7953" r:id="rId47"/>
    <p:sldId id="7952" r:id="rId48"/>
    <p:sldId id="7943" r:id="rId49"/>
    <p:sldId id="7954" r:id="rId50"/>
    <p:sldId id="7955" r:id="rId51"/>
    <p:sldId id="7956" r:id="rId52"/>
    <p:sldId id="7957" r:id="rId53"/>
    <p:sldId id="7958" r:id="rId54"/>
    <p:sldId id="7959" r:id="rId55"/>
    <p:sldId id="7986" r:id="rId56"/>
    <p:sldId id="7987" r:id="rId57"/>
    <p:sldId id="7960" r:id="rId58"/>
    <p:sldId id="7988" r:id="rId59"/>
    <p:sldId id="7964" r:id="rId60"/>
    <p:sldId id="7990" r:id="rId61"/>
    <p:sldId id="7966" r:id="rId62"/>
    <p:sldId id="7967" r:id="rId63"/>
    <p:sldId id="7969" r:id="rId64"/>
    <p:sldId id="7971" r:id="rId65"/>
    <p:sldId id="7973" r:id="rId66"/>
    <p:sldId id="7974" r:id="rId67"/>
    <p:sldId id="7975" r:id="rId68"/>
    <p:sldId id="7976" r:id="rId69"/>
    <p:sldId id="7869" r:id="rId70"/>
    <p:sldId id="7645" r:id="rId71"/>
    <p:sldId id="6976" r:id="rId7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E1C"/>
    <a:srgbClr val="008000"/>
    <a:srgbClr val="DCDC92"/>
    <a:srgbClr val="F79747"/>
    <a:srgbClr val="F68B32"/>
    <a:srgbClr val="4D2A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8" autoAdjust="0"/>
    <p:restoredTop sz="90958" autoAdjust="0"/>
  </p:normalViewPr>
  <p:slideViewPr>
    <p:cSldViewPr>
      <p:cViewPr varScale="1">
        <p:scale>
          <a:sx n="67" d="100"/>
          <a:sy n="67" d="100"/>
        </p:scale>
        <p:origin x="1128" y="6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9B128E-639A-4DE8-9534-C974F2D0974C}" type="datetimeFigureOut">
              <a:rPr lang="en-US" smtClean="0"/>
              <a:pPr/>
              <a:t>3/9/2023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57CF2D-5C1B-4D3B-A31E-A8CB96FA523F}" type="slidenum">
              <a:rPr lang="en-US" smtClean="0"/>
              <a:pPr/>
              <a:t>‹#›</a:t>
            </a:fld>
            <a:endParaRPr lang="en-US"/>
          </a:p>
        </p:txBody>
      </p:sp>
    </p:spTree>
    <p:extLst>
      <p:ext uri="{BB962C8B-B14F-4D97-AF65-F5344CB8AC3E}">
        <p14:creationId xmlns:p14="http://schemas.microsoft.com/office/powerpoint/2010/main" val="127002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C77DC-F2A7-4847-88A5-2B3DF623F74B}" type="slidenum">
              <a:rPr lang="en-US" smtClean="0"/>
              <a:t>1</a:t>
            </a:fld>
            <a:endParaRPr lang="en-US" dirty="0"/>
          </a:p>
        </p:txBody>
      </p:sp>
    </p:spTree>
    <p:extLst>
      <p:ext uri="{BB962C8B-B14F-4D97-AF65-F5344CB8AC3E}">
        <p14:creationId xmlns:p14="http://schemas.microsoft.com/office/powerpoint/2010/main" val="297713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44</a:t>
            </a:fld>
            <a:endParaRPr lang="en-US"/>
          </a:p>
        </p:txBody>
      </p:sp>
    </p:spTree>
    <p:extLst>
      <p:ext uri="{BB962C8B-B14F-4D97-AF65-F5344CB8AC3E}">
        <p14:creationId xmlns:p14="http://schemas.microsoft.com/office/powerpoint/2010/main" val="659487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45</a:t>
            </a:fld>
            <a:endParaRPr lang="en-US"/>
          </a:p>
        </p:txBody>
      </p:sp>
    </p:spTree>
    <p:extLst>
      <p:ext uri="{BB962C8B-B14F-4D97-AF65-F5344CB8AC3E}">
        <p14:creationId xmlns:p14="http://schemas.microsoft.com/office/powerpoint/2010/main" val="1017130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46</a:t>
            </a:fld>
            <a:endParaRPr lang="en-US"/>
          </a:p>
        </p:txBody>
      </p:sp>
    </p:spTree>
    <p:extLst>
      <p:ext uri="{BB962C8B-B14F-4D97-AF65-F5344CB8AC3E}">
        <p14:creationId xmlns:p14="http://schemas.microsoft.com/office/powerpoint/2010/main" val="3804551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47</a:t>
            </a:fld>
            <a:endParaRPr lang="en-US"/>
          </a:p>
        </p:txBody>
      </p:sp>
    </p:spTree>
    <p:extLst>
      <p:ext uri="{BB962C8B-B14F-4D97-AF65-F5344CB8AC3E}">
        <p14:creationId xmlns:p14="http://schemas.microsoft.com/office/powerpoint/2010/main" val="1882194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48</a:t>
            </a:fld>
            <a:endParaRPr lang="en-US"/>
          </a:p>
        </p:txBody>
      </p:sp>
    </p:spTree>
    <p:extLst>
      <p:ext uri="{BB962C8B-B14F-4D97-AF65-F5344CB8AC3E}">
        <p14:creationId xmlns:p14="http://schemas.microsoft.com/office/powerpoint/2010/main" val="3945566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49</a:t>
            </a:fld>
            <a:endParaRPr lang="en-US"/>
          </a:p>
        </p:txBody>
      </p:sp>
    </p:spTree>
    <p:extLst>
      <p:ext uri="{BB962C8B-B14F-4D97-AF65-F5344CB8AC3E}">
        <p14:creationId xmlns:p14="http://schemas.microsoft.com/office/powerpoint/2010/main" val="2892288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50</a:t>
            </a:fld>
            <a:endParaRPr lang="en-US"/>
          </a:p>
        </p:txBody>
      </p:sp>
    </p:spTree>
    <p:extLst>
      <p:ext uri="{BB962C8B-B14F-4D97-AF65-F5344CB8AC3E}">
        <p14:creationId xmlns:p14="http://schemas.microsoft.com/office/powerpoint/2010/main" val="2873255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51</a:t>
            </a:fld>
            <a:endParaRPr lang="en-US"/>
          </a:p>
        </p:txBody>
      </p:sp>
    </p:spTree>
    <p:extLst>
      <p:ext uri="{BB962C8B-B14F-4D97-AF65-F5344CB8AC3E}">
        <p14:creationId xmlns:p14="http://schemas.microsoft.com/office/powerpoint/2010/main" val="4284361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52</a:t>
            </a:fld>
            <a:endParaRPr lang="en-US"/>
          </a:p>
        </p:txBody>
      </p:sp>
    </p:spTree>
    <p:extLst>
      <p:ext uri="{BB962C8B-B14F-4D97-AF65-F5344CB8AC3E}">
        <p14:creationId xmlns:p14="http://schemas.microsoft.com/office/powerpoint/2010/main" val="1593678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53</a:t>
            </a:fld>
            <a:endParaRPr lang="en-US"/>
          </a:p>
        </p:txBody>
      </p:sp>
    </p:spTree>
    <p:extLst>
      <p:ext uri="{BB962C8B-B14F-4D97-AF65-F5344CB8AC3E}">
        <p14:creationId xmlns:p14="http://schemas.microsoft.com/office/powerpoint/2010/main" val="3769644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36</a:t>
            </a:fld>
            <a:endParaRPr lang="en-US"/>
          </a:p>
        </p:txBody>
      </p:sp>
    </p:spTree>
    <p:extLst>
      <p:ext uri="{BB962C8B-B14F-4D97-AF65-F5344CB8AC3E}">
        <p14:creationId xmlns:p14="http://schemas.microsoft.com/office/powerpoint/2010/main" val="2466644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54</a:t>
            </a:fld>
            <a:endParaRPr lang="en-US"/>
          </a:p>
        </p:txBody>
      </p:sp>
    </p:spTree>
    <p:extLst>
      <p:ext uri="{BB962C8B-B14F-4D97-AF65-F5344CB8AC3E}">
        <p14:creationId xmlns:p14="http://schemas.microsoft.com/office/powerpoint/2010/main" val="2629643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55</a:t>
            </a:fld>
            <a:endParaRPr lang="en-US"/>
          </a:p>
        </p:txBody>
      </p:sp>
    </p:spTree>
    <p:extLst>
      <p:ext uri="{BB962C8B-B14F-4D97-AF65-F5344CB8AC3E}">
        <p14:creationId xmlns:p14="http://schemas.microsoft.com/office/powerpoint/2010/main" val="463088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56</a:t>
            </a:fld>
            <a:endParaRPr lang="en-US"/>
          </a:p>
        </p:txBody>
      </p:sp>
    </p:spTree>
    <p:extLst>
      <p:ext uri="{BB962C8B-B14F-4D97-AF65-F5344CB8AC3E}">
        <p14:creationId xmlns:p14="http://schemas.microsoft.com/office/powerpoint/2010/main" val="3393847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57</a:t>
            </a:fld>
            <a:endParaRPr lang="en-US"/>
          </a:p>
        </p:txBody>
      </p:sp>
    </p:spTree>
    <p:extLst>
      <p:ext uri="{BB962C8B-B14F-4D97-AF65-F5344CB8AC3E}">
        <p14:creationId xmlns:p14="http://schemas.microsoft.com/office/powerpoint/2010/main" val="4050856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58</a:t>
            </a:fld>
            <a:endParaRPr lang="en-US"/>
          </a:p>
        </p:txBody>
      </p:sp>
    </p:spTree>
    <p:extLst>
      <p:ext uri="{BB962C8B-B14F-4D97-AF65-F5344CB8AC3E}">
        <p14:creationId xmlns:p14="http://schemas.microsoft.com/office/powerpoint/2010/main" val="4083869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59</a:t>
            </a:fld>
            <a:endParaRPr lang="en-US"/>
          </a:p>
        </p:txBody>
      </p:sp>
    </p:spTree>
    <p:extLst>
      <p:ext uri="{BB962C8B-B14F-4D97-AF65-F5344CB8AC3E}">
        <p14:creationId xmlns:p14="http://schemas.microsoft.com/office/powerpoint/2010/main" val="48033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60</a:t>
            </a:fld>
            <a:endParaRPr lang="en-US"/>
          </a:p>
        </p:txBody>
      </p:sp>
    </p:spTree>
    <p:extLst>
      <p:ext uri="{BB962C8B-B14F-4D97-AF65-F5344CB8AC3E}">
        <p14:creationId xmlns:p14="http://schemas.microsoft.com/office/powerpoint/2010/main" val="3970142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61</a:t>
            </a:fld>
            <a:endParaRPr lang="en-US"/>
          </a:p>
        </p:txBody>
      </p:sp>
    </p:spTree>
    <p:extLst>
      <p:ext uri="{BB962C8B-B14F-4D97-AF65-F5344CB8AC3E}">
        <p14:creationId xmlns:p14="http://schemas.microsoft.com/office/powerpoint/2010/main" val="3479310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62</a:t>
            </a:fld>
            <a:endParaRPr lang="en-US"/>
          </a:p>
        </p:txBody>
      </p:sp>
    </p:spTree>
    <p:extLst>
      <p:ext uri="{BB962C8B-B14F-4D97-AF65-F5344CB8AC3E}">
        <p14:creationId xmlns:p14="http://schemas.microsoft.com/office/powerpoint/2010/main" val="1932287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63</a:t>
            </a:fld>
            <a:endParaRPr lang="en-US"/>
          </a:p>
        </p:txBody>
      </p:sp>
    </p:spTree>
    <p:extLst>
      <p:ext uri="{BB962C8B-B14F-4D97-AF65-F5344CB8AC3E}">
        <p14:creationId xmlns:p14="http://schemas.microsoft.com/office/powerpoint/2010/main" val="2932618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37</a:t>
            </a:fld>
            <a:endParaRPr lang="en-US"/>
          </a:p>
        </p:txBody>
      </p:sp>
    </p:spTree>
    <p:extLst>
      <p:ext uri="{BB962C8B-B14F-4D97-AF65-F5344CB8AC3E}">
        <p14:creationId xmlns:p14="http://schemas.microsoft.com/office/powerpoint/2010/main" val="1217721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64</a:t>
            </a:fld>
            <a:endParaRPr lang="en-US"/>
          </a:p>
        </p:txBody>
      </p:sp>
    </p:spTree>
    <p:extLst>
      <p:ext uri="{BB962C8B-B14F-4D97-AF65-F5344CB8AC3E}">
        <p14:creationId xmlns:p14="http://schemas.microsoft.com/office/powerpoint/2010/main" val="3728303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65</a:t>
            </a:fld>
            <a:endParaRPr lang="en-US"/>
          </a:p>
        </p:txBody>
      </p:sp>
    </p:spTree>
    <p:extLst>
      <p:ext uri="{BB962C8B-B14F-4D97-AF65-F5344CB8AC3E}">
        <p14:creationId xmlns:p14="http://schemas.microsoft.com/office/powerpoint/2010/main" val="1665492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66</a:t>
            </a:fld>
            <a:endParaRPr lang="en-US"/>
          </a:p>
        </p:txBody>
      </p:sp>
    </p:spTree>
    <p:extLst>
      <p:ext uri="{BB962C8B-B14F-4D97-AF65-F5344CB8AC3E}">
        <p14:creationId xmlns:p14="http://schemas.microsoft.com/office/powerpoint/2010/main" val="3046593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67</a:t>
            </a:fld>
            <a:endParaRPr lang="en-US"/>
          </a:p>
        </p:txBody>
      </p:sp>
    </p:spTree>
    <p:extLst>
      <p:ext uri="{BB962C8B-B14F-4D97-AF65-F5344CB8AC3E}">
        <p14:creationId xmlns:p14="http://schemas.microsoft.com/office/powerpoint/2010/main" val="1388615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68</a:t>
            </a:fld>
            <a:endParaRPr lang="en-US"/>
          </a:p>
        </p:txBody>
      </p:sp>
    </p:spTree>
    <p:extLst>
      <p:ext uri="{BB962C8B-B14F-4D97-AF65-F5344CB8AC3E}">
        <p14:creationId xmlns:p14="http://schemas.microsoft.com/office/powerpoint/2010/main" val="133683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C77DC-F2A7-4847-88A5-2B3DF623F74B}" type="slidenum">
              <a:rPr lang="en-US" smtClean="0"/>
              <a:t>71</a:t>
            </a:fld>
            <a:endParaRPr lang="en-US" dirty="0"/>
          </a:p>
        </p:txBody>
      </p:sp>
    </p:spTree>
    <p:extLst>
      <p:ext uri="{BB962C8B-B14F-4D97-AF65-F5344CB8AC3E}">
        <p14:creationId xmlns:p14="http://schemas.microsoft.com/office/powerpoint/2010/main" val="1955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38</a:t>
            </a:fld>
            <a:endParaRPr lang="en-US"/>
          </a:p>
        </p:txBody>
      </p:sp>
    </p:spTree>
    <p:extLst>
      <p:ext uri="{BB962C8B-B14F-4D97-AF65-F5344CB8AC3E}">
        <p14:creationId xmlns:p14="http://schemas.microsoft.com/office/powerpoint/2010/main" val="2919763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39</a:t>
            </a:fld>
            <a:endParaRPr lang="en-US"/>
          </a:p>
        </p:txBody>
      </p:sp>
    </p:spTree>
    <p:extLst>
      <p:ext uri="{BB962C8B-B14F-4D97-AF65-F5344CB8AC3E}">
        <p14:creationId xmlns:p14="http://schemas.microsoft.com/office/powerpoint/2010/main" val="96012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40</a:t>
            </a:fld>
            <a:endParaRPr lang="en-US"/>
          </a:p>
        </p:txBody>
      </p:sp>
    </p:spTree>
    <p:extLst>
      <p:ext uri="{BB962C8B-B14F-4D97-AF65-F5344CB8AC3E}">
        <p14:creationId xmlns:p14="http://schemas.microsoft.com/office/powerpoint/2010/main" val="379024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41</a:t>
            </a:fld>
            <a:endParaRPr lang="en-US"/>
          </a:p>
        </p:txBody>
      </p:sp>
    </p:spTree>
    <p:extLst>
      <p:ext uri="{BB962C8B-B14F-4D97-AF65-F5344CB8AC3E}">
        <p14:creationId xmlns:p14="http://schemas.microsoft.com/office/powerpoint/2010/main" val="233965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42</a:t>
            </a:fld>
            <a:endParaRPr lang="en-US"/>
          </a:p>
        </p:txBody>
      </p:sp>
    </p:spTree>
    <p:extLst>
      <p:ext uri="{BB962C8B-B14F-4D97-AF65-F5344CB8AC3E}">
        <p14:creationId xmlns:p14="http://schemas.microsoft.com/office/powerpoint/2010/main" val="3860252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7CF2D-5C1B-4D3B-A31E-A8CB96FA523F}" type="slidenum">
              <a:rPr lang="en-US" smtClean="0"/>
              <a:pPr/>
              <a:t>43</a:t>
            </a:fld>
            <a:endParaRPr lang="en-US"/>
          </a:p>
        </p:txBody>
      </p:sp>
    </p:spTree>
    <p:extLst>
      <p:ext uri="{BB962C8B-B14F-4D97-AF65-F5344CB8AC3E}">
        <p14:creationId xmlns:p14="http://schemas.microsoft.com/office/powerpoint/2010/main" val="162645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E319295-0C85-4A4E-8D42-6A8342C803FE}" type="datetimeFigureOut">
              <a:rPr lang="en-US"/>
              <a:pPr>
                <a:defRPr/>
              </a:pPr>
              <a:t>3/9/2023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BF81D0-EEC1-43A7-84CA-31D44E3C44F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763C2F-B3AE-4CEB-921B-DB81A2E5A20A}" type="datetimeFigureOut">
              <a:rPr lang="en-US"/>
              <a:pPr>
                <a:defRPr/>
              </a:pPr>
              <a:t>3/9/2023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4E0AC3-2271-4234-AADF-B2DB8C57EA1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D792E26-3310-4DE7-874C-187F525D031C}" type="datetimeFigureOut">
              <a:rPr lang="en-US"/>
              <a:pPr>
                <a:defRPr/>
              </a:pPr>
              <a:t>3/9/2023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2050C8-490A-40B4-A9C3-6C67EA6162C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A423E28-0EBC-4D0B-BA09-DA807CB13C5A}" type="datetimeFigureOut">
              <a:rPr lang="en-US"/>
              <a:pPr>
                <a:defRPr/>
              </a:pPr>
              <a:t>3/9/2023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C3670D-7CCE-4E1A-8CA7-75213A061DE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DB86E9F-FB8E-467A-863C-37FF07655976}" type="datetimeFigureOut">
              <a:rPr lang="en-US"/>
              <a:pPr>
                <a:defRPr/>
              </a:pPr>
              <a:t>3/9/2023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D0C91A-E1CC-4C72-88E9-18D854DD557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6356B57-B464-41C5-AEDD-B1861123536F}" type="datetimeFigureOut">
              <a:rPr lang="en-US"/>
              <a:pPr>
                <a:defRPr/>
              </a:pPr>
              <a:t>3/9/2023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0EE68C-7F07-4CAA-AFA1-77D0B9B90EF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CF414D3-807C-4519-B22E-C7E3909CD4F6}" type="datetimeFigureOut">
              <a:rPr lang="en-US"/>
              <a:pPr>
                <a:defRPr/>
              </a:pPr>
              <a:t>3/9/2023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D0E3EB0-B6AC-4BC4-90AF-E0376AC7151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15ED06D-634C-4CB2-B499-7026915CD6E8}" type="datetimeFigureOut">
              <a:rPr lang="en-US"/>
              <a:pPr>
                <a:defRPr/>
              </a:pPr>
              <a:t>3/9/2023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47C26E3-FF63-420A-83D3-C8525000244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542BCF-997D-425A-882E-6DA9E6E9EB13}" type="datetimeFigureOut">
              <a:rPr lang="en-US"/>
              <a:pPr>
                <a:defRPr/>
              </a:pPr>
              <a:t>3/9/2023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915A70-30AA-4BDD-B342-9EC8DBCC298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D342E92-76DB-46E5-8771-B78C163E2EED}" type="datetimeFigureOut">
              <a:rPr lang="en-US"/>
              <a:pPr>
                <a:defRPr/>
              </a:pPr>
              <a:t>3/9/2023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CFBB5A-504F-48B6-A9C9-11E88346179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67C8F7-49BE-434A-AFFC-A2B1FDE13930}" type="datetimeFigureOut">
              <a:rPr lang="en-US"/>
              <a:pPr>
                <a:defRPr/>
              </a:pPr>
              <a:t>3/9/2023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0B6AC0-0094-48DD-A831-1F911938A60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EF897E3-8187-4814-B857-6E101B1BF1BE}" type="datetimeFigureOut">
              <a:rPr lang="en-US"/>
              <a:pPr>
                <a:defRPr/>
              </a:pPr>
              <a:t>3/9/2023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4D9034C-701C-42F1-9431-70E1940EDA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generated with very high confidence">
            <a:extLst>
              <a:ext uri="{FF2B5EF4-FFF2-40B4-BE49-F238E27FC236}">
                <a16:creationId xmlns:a16="http://schemas.microsoft.com/office/drawing/2014/main" xmlns="" id="{9642626F-AE5B-4C60-AF84-A024FE51F763}"/>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2545056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xmlns="" id="{6F89A041-EF36-2C09-BE9E-8A15280276D2}"/>
              </a:ext>
            </a:extLst>
          </p:cNvPr>
          <p:cNvPicPr>
            <a:picLocks noChangeAspect="1"/>
          </p:cNvPicPr>
          <p:nvPr/>
        </p:nvPicPr>
        <p:blipFill rotWithShape="1">
          <a:blip r:embed="rId2">
            <a:extLst>
              <a:ext uri="{28A0092B-C50C-407E-A947-70E740481C1C}">
                <a14:useLocalDpi xmlns:a14="http://schemas.microsoft.com/office/drawing/2010/main" val="0"/>
              </a:ext>
            </a:extLst>
          </a:blip>
          <a:srcRect t="18890" b="29999"/>
          <a:stretch/>
        </p:blipFill>
        <p:spPr>
          <a:xfrm>
            <a:off x="3692302" y="304800"/>
            <a:ext cx="5648662" cy="6248400"/>
          </a:xfrm>
          <a:prstGeom prst="rect">
            <a:avLst/>
          </a:prstGeom>
        </p:spPr>
      </p:pic>
    </p:spTree>
    <p:extLst>
      <p:ext uri="{BB962C8B-B14F-4D97-AF65-F5344CB8AC3E}">
        <p14:creationId xmlns:p14="http://schemas.microsoft.com/office/powerpoint/2010/main" val="1230153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with medium confidence">
            <a:extLst>
              <a:ext uri="{FF2B5EF4-FFF2-40B4-BE49-F238E27FC236}">
                <a16:creationId xmlns:a16="http://schemas.microsoft.com/office/drawing/2014/main" xmlns="" id="{8291E755-5FB3-9A9C-C2E6-D0E96D8157C7}"/>
              </a:ext>
            </a:extLst>
          </p:cNvPr>
          <p:cNvPicPr>
            <a:picLocks noChangeAspect="1"/>
          </p:cNvPicPr>
          <p:nvPr/>
        </p:nvPicPr>
        <p:blipFill rotWithShape="1">
          <a:blip r:embed="rId2">
            <a:extLst>
              <a:ext uri="{28A0092B-C50C-407E-A947-70E740481C1C}">
                <a14:useLocalDpi xmlns:a14="http://schemas.microsoft.com/office/drawing/2010/main" val="0"/>
              </a:ext>
            </a:extLst>
          </a:blip>
          <a:srcRect t="7553" r="13280" b="5921"/>
          <a:stretch/>
        </p:blipFill>
        <p:spPr>
          <a:xfrm>
            <a:off x="2245539" y="342900"/>
            <a:ext cx="7700922" cy="6172200"/>
          </a:xfrm>
          <a:prstGeom prst="rect">
            <a:avLst/>
          </a:prstGeom>
        </p:spPr>
      </p:pic>
    </p:spTree>
    <p:extLst>
      <p:ext uri="{BB962C8B-B14F-4D97-AF65-F5344CB8AC3E}">
        <p14:creationId xmlns:p14="http://schemas.microsoft.com/office/powerpoint/2010/main" val="1398989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xmlns="" id="{B451207A-A2EA-507D-B245-DE86BDBFE750}"/>
              </a:ext>
            </a:extLst>
          </p:cNvPr>
          <p:cNvPicPr>
            <a:picLocks noChangeAspect="1"/>
          </p:cNvPicPr>
          <p:nvPr/>
        </p:nvPicPr>
        <p:blipFill rotWithShape="1">
          <a:blip r:embed="rId2">
            <a:extLst>
              <a:ext uri="{28A0092B-C50C-407E-A947-70E740481C1C}">
                <a14:useLocalDpi xmlns:a14="http://schemas.microsoft.com/office/drawing/2010/main" val="0"/>
              </a:ext>
            </a:extLst>
          </a:blip>
          <a:srcRect t="18890" b="29999"/>
          <a:stretch/>
        </p:blipFill>
        <p:spPr>
          <a:xfrm>
            <a:off x="3581400" y="201316"/>
            <a:ext cx="5835763" cy="6455367"/>
          </a:xfrm>
          <a:prstGeom prst="rect">
            <a:avLst/>
          </a:prstGeom>
        </p:spPr>
      </p:pic>
    </p:spTree>
    <p:extLst>
      <p:ext uri="{BB962C8B-B14F-4D97-AF65-F5344CB8AC3E}">
        <p14:creationId xmlns:p14="http://schemas.microsoft.com/office/powerpoint/2010/main" val="1135497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xmlns="" id="{A2B46943-F217-8B31-3411-C28B4C8C4A94}"/>
              </a:ext>
            </a:extLst>
          </p:cNvPr>
          <p:cNvPicPr>
            <a:picLocks noChangeAspect="1"/>
          </p:cNvPicPr>
          <p:nvPr/>
        </p:nvPicPr>
        <p:blipFill rotWithShape="1">
          <a:blip r:embed="rId2">
            <a:extLst>
              <a:ext uri="{28A0092B-C50C-407E-A947-70E740481C1C}">
                <a14:useLocalDpi xmlns:a14="http://schemas.microsoft.com/office/drawing/2010/main" val="0"/>
              </a:ext>
            </a:extLst>
          </a:blip>
          <a:srcRect t="18890" b="29999"/>
          <a:stretch/>
        </p:blipFill>
        <p:spPr>
          <a:xfrm>
            <a:off x="3101918" y="117026"/>
            <a:ext cx="5988163" cy="6623948"/>
          </a:xfrm>
          <a:prstGeom prst="rect">
            <a:avLst/>
          </a:prstGeom>
        </p:spPr>
      </p:pic>
    </p:spTree>
    <p:extLst>
      <p:ext uri="{BB962C8B-B14F-4D97-AF65-F5344CB8AC3E}">
        <p14:creationId xmlns:p14="http://schemas.microsoft.com/office/powerpoint/2010/main" val="14570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ap&#10;&#10;Description automatically generated">
            <a:extLst>
              <a:ext uri="{FF2B5EF4-FFF2-40B4-BE49-F238E27FC236}">
                <a16:creationId xmlns:a16="http://schemas.microsoft.com/office/drawing/2014/main" xmlns="" id="{C397B678-6B4D-8C85-2E46-466ECBDD7769}"/>
              </a:ext>
            </a:extLst>
          </p:cNvPr>
          <p:cNvPicPr>
            <a:picLocks noChangeAspect="1"/>
          </p:cNvPicPr>
          <p:nvPr/>
        </p:nvPicPr>
        <p:blipFill rotWithShape="1">
          <a:blip r:embed="rId2">
            <a:extLst>
              <a:ext uri="{28A0092B-C50C-407E-A947-70E740481C1C}">
                <a14:useLocalDpi xmlns:a14="http://schemas.microsoft.com/office/drawing/2010/main" val="0"/>
              </a:ext>
            </a:extLst>
          </a:blip>
          <a:srcRect t="16207" b="32682"/>
          <a:stretch/>
        </p:blipFill>
        <p:spPr>
          <a:xfrm>
            <a:off x="3581400" y="117027"/>
            <a:ext cx="5988163" cy="6623946"/>
          </a:xfrm>
          <a:prstGeom prst="rect">
            <a:avLst/>
          </a:prstGeom>
        </p:spPr>
      </p:pic>
    </p:spTree>
    <p:extLst>
      <p:ext uri="{BB962C8B-B14F-4D97-AF65-F5344CB8AC3E}">
        <p14:creationId xmlns:p14="http://schemas.microsoft.com/office/powerpoint/2010/main" val="3898131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B980B3F-B892-3F92-D881-E6A9826BC9BA}"/>
              </a:ext>
            </a:extLst>
          </p:cNvPr>
          <p:cNvSpPr/>
          <p:nvPr/>
        </p:nvSpPr>
        <p:spPr>
          <a:xfrm>
            <a:off x="0" y="5257800"/>
            <a:ext cx="12192000" cy="160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Romans</a:t>
            </a:r>
            <a:r>
              <a:rPr lang="en-US" sz="3200" b="1" dirty="0">
                <a:solidFill>
                  <a:schemeClr val="tx1"/>
                </a:solidFill>
              </a:rPr>
              <a:t> </a:t>
            </a:r>
            <a:r>
              <a:rPr lang="en-US" sz="3200" b="1" baseline="30000" dirty="0">
                <a:solidFill>
                  <a:schemeClr val="tx1"/>
                </a:solidFill>
              </a:rPr>
              <a:t>8:5 </a:t>
            </a:r>
            <a:r>
              <a:rPr lang="en-US" sz="3200" dirty="0">
                <a:solidFill>
                  <a:schemeClr val="tx1"/>
                </a:solidFill>
              </a:rPr>
              <a:t>For those who are according to the flesh </a:t>
            </a:r>
            <a:r>
              <a:rPr lang="en-US" sz="3200" b="1" u="sng" dirty="0">
                <a:solidFill>
                  <a:srgbClr val="002060"/>
                </a:solidFill>
              </a:rPr>
              <a:t>set their minds</a:t>
            </a:r>
            <a:r>
              <a:rPr lang="en-US" sz="3200" dirty="0">
                <a:solidFill>
                  <a:schemeClr val="tx1"/>
                </a:solidFill>
              </a:rPr>
              <a:t> on the things of the flesh, but those who are according to the Spirit, the things of the Spirit.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2" name="Rectangle 1">
            <a:extLst>
              <a:ext uri="{FF2B5EF4-FFF2-40B4-BE49-F238E27FC236}">
                <a16:creationId xmlns:a16="http://schemas.microsoft.com/office/drawing/2014/main" xmlns="" id="{D09873E4-A9B8-F23A-3244-49A46FF369E2}"/>
              </a:ext>
            </a:extLst>
          </p:cNvPr>
          <p:cNvSpPr/>
          <p:nvPr/>
        </p:nvSpPr>
        <p:spPr>
          <a:xfrm>
            <a:off x="-15767" y="1371600"/>
            <a:ext cx="12192000" cy="342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buAutoNum type="arabicParenR"/>
            </a:pPr>
            <a:r>
              <a:rPr lang="en-US" sz="5600" b="1" dirty="0">
                <a:solidFill>
                  <a:schemeClr val="bg1"/>
                </a:solidFill>
              </a:rPr>
              <a:t>What things? </a:t>
            </a:r>
          </a:p>
          <a:p>
            <a:pPr marL="914400" indent="-914400">
              <a:buAutoNum type="arabicParenR"/>
            </a:pPr>
            <a:r>
              <a:rPr lang="en-US" sz="5600" b="1" dirty="0">
                <a:solidFill>
                  <a:schemeClr val="bg1"/>
                </a:solidFill>
              </a:rPr>
              <a:t>Why? </a:t>
            </a:r>
          </a:p>
          <a:p>
            <a:pPr marL="914400" indent="-914400">
              <a:buAutoNum type="arabicParenR"/>
            </a:pPr>
            <a:r>
              <a:rPr lang="en-US" sz="5600" b="1" dirty="0">
                <a:solidFill>
                  <a:schemeClr val="bg1"/>
                </a:solidFill>
              </a:rPr>
              <a:t>How?</a:t>
            </a:r>
          </a:p>
        </p:txBody>
      </p:sp>
      <p:sp>
        <p:nvSpPr>
          <p:cNvPr id="3" name="Rounded Rectangular Callout 11">
            <a:extLst>
              <a:ext uri="{FF2B5EF4-FFF2-40B4-BE49-F238E27FC236}">
                <a16:creationId xmlns:a16="http://schemas.microsoft.com/office/drawing/2014/main" xmlns="" id="{3B3D03F8-F79D-EE5D-7FDF-F6F05A765A6F}"/>
              </a:ext>
            </a:extLst>
          </p:cNvPr>
          <p:cNvSpPr/>
          <p:nvPr/>
        </p:nvSpPr>
        <p:spPr>
          <a:xfrm>
            <a:off x="152400" y="168275"/>
            <a:ext cx="11887200" cy="1203325"/>
          </a:xfrm>
          <a:prstGeom prst="wedgeRoundRectCallout">
            <a:avLst>
              <a:gd name="adj1" fmla="val -21927"/>
              <a:gd name="adj2" fmla="val 49596"/>
              <a:gd name="adj3" fmla="val 16667"/>
            </a:avLst>
          </a:prstGeom>
          <a:solidFill>
            <a:srgbClr val="0070C0">
              <a:alpha val="64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5400" b="1" dirty="0">
                <a:solidFill>
                  <a:schemeClr val="bg1"/>
                </a:solidFill>
              </a:rPr>
              <a:t>Set your mind on the things of the Spirit</a:t>
            </a:r>
          </a:p>
        </p:txBody>
      </p:sp>
    </p:spTree>
    <p:extLst>
      <p:ext uri="{BB962C8B-B14F-4D97-AF65-F5344CB8AC3E}">
        <p14:creationId xmlns:p14="http://schemas.microsoft.com/office/powerpoint/2010/main" val="87850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B980B3F-B892-3F92-D881-E6A9826BC9BA}"/>
              </a:ext>
            </a:extLst>
          </p:cNvPr>
          <p:cNvSpPr/>
          <p:nvPr/>
        </p:nvSpPr>
        <p:spPr>
          <a:xfrm>
            <a:off x="0" y="5257800"/>
            <a:ext cx="12192000" cy="160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Romans</a:t>
            </a:r>
            <a:r>
              <a:rPr lang="en-US" sz="3200" b="1" dirty="0">
                <a:solidFill>
                  <a:schemeClr val="tx1"/>
                </a:solidFill>
              </a:rPr>
              <a:t> </a:t>
            </a:r>
            <a:r>
              <a:rPr lang="en-US" sz="3200" b="1" baseline="30000" dirty="0">
                <a:solidFill>
                  <a:schemeClr val="tx1"/>
                </a:solidFill>
              </a:rPr>
              <a:t>8:5 </a:t>
            </a:r>
            <a:r>
              <a:rPr lang="en-US" sz="3200" dirty="0">
                <a:solidFill>
                  <a:schemeClr val="tx1"/>
                </a:solidFill>
              </a:rPr>
              <a:t>For those who are according to the flesh </a:t>
            </a:r>
            <a:r>
              <a:rPr lang="en-US" sz="3200" b="1" u="sng" dirty="0">
                <a:solidFill>
                  <a:srgbClr val="002060"/>
                </a:solidFill>
              </a:rPr>
              <a:t>set their minds</a:t>
            </a:r>
            <a:r>
              <a:rPr lang="en-US" sz="3200" dirty="0">
                <a:solidFill>
                  <a:schemeClr val="tx1"/>
                </a:solidFill>
              </a:rPr>
              <a:t> on the things of the flesh, but those who are according to the Spirit, the things of the Spirit.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2" name="Rectangle 1">
            <a:extLst>
              <a:ext uri="{FF2B5EF4-FFF2-40B4-BE49-F238E27FC236}">
                <a16:creationId xmlns:a16="http://schemas.microsoft.com/office/drawing/2014/main" xmlns="" id="{D09873E4-A9B8-F23A-3244-49A46FF369E2}"/>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3" name="Rectangle 2">
            <a:extLst>
              <a:ext uri="{FF2B5EF4-FFF2-40B4-BE49-F238E27FC236}">
                <a16:creationId xmlns:a16="http://schemas.microsoft.com/office/drawing/2014/main" xmlns="" id="{3B5F865A-9F23-9345-CD8D-2B9F90909766}"/>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spTree>
    <p:extLst>
      <p:ext uri="{BB962C8B-B14F-4D97-AF65-F5344CB8AC3E}">
        <p14:creationId xmlns:p14="http://schemas.microsoft.com/office/powerpoint/2010/main" val="29828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B980B3F-B892-3F92-D881-E6A9826BC9BA}"/>
              </a:ext>
            </a:extLst>
          </p:cNvPr>
          <p:cNvSpPr/>
          <p:nvPr/>
        </p:nvSpPr>
        <p:spPr>
          <a:xfrm>
            <a:off x="0" y="5257800"/>
            <a:ext cx="12192000" cy="160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Romans</a:t>
            </a:r>
            <a:r>
              <a:rPr lang="en-US" sz="3200" b="1" dirty="0">
                <a:solidFill>
                  <a:schemeClr val="tx1"/>
                </a:solidFill>
              </a:rPr>
              <a:t> </a:t>
            </a:r>
            <a:r>
              <a:rPr lang="en-US" sz="3200" b="1" baseline="30000" dirty="0">
                <a:solidFill>
                  <a:schemeClr val="tx1"/>
                </a:solidFill>
              </a:rPr>
              <a:t>8:5 </a:t>
            </a:r>
            <a:r>
              <a:rPr lang="en-US" sz="3200" dirty="0">
                <a:solidFill>
                  <a:schemeClr val="tx1"/>
                </a:solidFill>
              </a:rPr>
              <a:t>For those who are according to the </a:t>
            </a:r>
            <a:r>
              <a:rPr lang="en-US" sz="3200" b="1" u="sng" dirty="0">
                <a:solidFill>
                  <a:srgbClr val="002060"/>
                </a:solidFill>
              </a:rPr>
              <a:t>flesh</a:t>
            </a:r>
            <a:r>
              <a:rPr lang="en-US" sz="3200" dirty="0">
                <a:solidFill>
                  <a:schemeClr val="tx1"/>
                </a:solidFill>
              </a:rPr>
              <a:t> set their minds on the things of the </a:t>
            </a:r>
            <a:r>
              <a:rPr lang="en-US" sz="3200" b="1" u="sng" dirty="0">
                <a:solidFill>
                  <a:srgbClr val="002060"/>
                </a:solidFill>
              </a:rPr>
              <a:t>flesh</a:t>
            </a:r>
            <a:r>
              <a:rPr lang="en-US" sz="3200" dirty="0">
                <a:solidFill>
                  <a:schemeClr val="tx1"/>
                </a:solidFill>
              </a:rPr>
              <a:t>, but those who are according to the </a:t>
            </a:r>
            <a:r>
              <a:rPr lang="en-US" sz="3200" b="1" u="sng" dirty="0">
                <a:solidFill>
                  <a:srgbClr val="002060"/>
                </a:solidFill>
              </a:rPr>
              <a:t>Spirit</a:t>
            </a:r>
            <a:r>
              <a:rPr lang="en-US" sz="3200" dirty="0">
                <a:solidFill>
                  <a:schemeClr val="tx1"/>
                </a:solidFill>
              </a:rPr>
              <a:t>, the things of the </a:t>
            </a:r>
            <a:r>
              <a:rPr lang="en-US" sz="3200" b="1" u="sng" dirty="0">
                <a:solidFill>
                  <a:srgbClr val="002060"/>
                </a:solidFill>
              </a:rPr>
              <a:t>Spirit</a:t>
            </a:r>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2" name="Rectangle 1">
            <a:extLst>
              <a:ext uri="{FF2B5EF4-FFF2-40B4-BE49-F238E27FC236}">
                <a16:creationId xmlns:a16="http://schemas.microsoft.com/office/drawing/2014/main" xmlns="" id="{D09873E4-A9B8-F23A-3244-49A46FF369E2}"/>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3" name="Rectangle 2">
            <a:extLst>
              <a:ext uri="{FF2B5EF4-FFF2-40B4-BE49-F238E27FC236}">
                <a16:creationId xmlns:a16="http://schemas.microsoft.com/office/drawing/2014/main" xmlns="" id="{3B5F865A-9F23-9345-CD8D-2B9F90909766}"/>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sp>
        <p:nvSpPr>
          <p:cNvPr id="5" name="Speech Bubble: Rectangle 4">
            <a:extLst>
              <a:ext uri="{FF2B5EF4-FFF2-40B4-BE49-F238E27FC236}">
                <a16:creationId xmlns:a16="http://schemas.microsoft.com/office/drawing/2014/main" xmlns="" id="{12E80321-9220-0324-B22E-10897806FAB8}"/>
              </a:ext>
            </a:extLst>
          </p:cNvPr>
          <p:cNvSpPr/>
          <p:nvPr/>
        </p:nvSpPr>
        <p:spPr>
          <a:xfrm>
            <a:off x="3505200" y="4158620"/>
            <a:ext cx="3657600" cy="718180"/>
          </a:xfrm>
          <a:prstGeom prst="wedgeRectCallout">
            <a:avLst>
              <a:gd name="adj1" fmla="val 64542"/>
              <a:gd name="adj2" fmla="val 126868"/>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10 Times in Romans 8</a:t>
            </a:r>
          </a:p>
        </p:txBody>
      </p:sp>
      <p:sp>
        <p:nvSpPr>
          <p:cNvPr id="6" name="Speech Bubble: Rectangle 5">
            <a:extLst>
              <a:ext uri="{FF2B5EF4-FFF2-40B4-BE49-F238E27FC236}">
                <a16:creationId xmlns:a16="http://schemas.microsoft.com/office/drawing/2014/main" xmlns="" id="{9E8929A9-EADB-EFA2-48E3-D2CE18EF8D51}"/>
              </a:ext>
            </a:extLst>
          </p:cNvPr>
          <p:cNvSpPr/>
          <p:nvPr/>
        </p:nvSpPr>
        <p:spPr>
          <a:xfrm>
            <a:off x="7924800" y="4158620"/>
            <a:ext cx="3837745" cy="718180"/>
          </a:xfrm>
          <a:prstGeom prst="wedgeRectCallout">
            <a:avLst>
              <a:gd name="adj1" fmla="val 277"/>
              <a:gd name="adj2" fmla="val 183688"/>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21 Times in Romans 8</a:t>
            </a:r>
          </a:p>
        </p:txBody>
      </p:sp>
    </p:spTree>
    <p:extLst>
      <p:ext uri="{BB962C8B-B14F-4D97-AF65-F5344CB8AC3E}">
        <p14:creationId xmlns:p14="http://schemas.microsoft.com/office/powerpoint/2010/main" val="78289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B980B3F-B892-3F92-D881-E6A9826BC9BA}"/>
              </a:ext>
            </a:extLst>
          </p:cNvPr>
          <p:cNvSpPr/>
          <p:nvPr/>
        </p:nvSpPr>
        <p:spPr>
          <a:xfrm>
            <a:off x="0" y="5257800"/>
            <a:ext cx="12192000" cy="160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Romans</a:t>
            </a:r>
            <a:r>
              <a:rPr lang="en-US" sz="3200" b="1" dirty="0">
                <a:solidFill>
                  <a:schemeClr val="tx1"/>
                </a:solidFill>
              </a:rPr>
              <a:t> </a:t>
            </a:r>
            <a:r>
              <a:rPr lang="en-US" sz="3200" b="1" baseline="30000" dirty="0">
                <a:solidFill>
                  <a:schemeClr val="tx1"/>
                </a:solidFill>
              </a:rPr>
              <a:t>8:5 </a:t>
            </a:r>
            <a:r>
              <a:rPr lang="en-US" sz="3200" dirty="0">
                <a:solidFill>
                  <a:schemeClr val="tx1"/>
                </a:solidFill>
              </a:rPr>
              <a:t>For those who are according to the </a:t>
            </a:r>
            <a:r>
              <a:rPr lang="en-US" sz="3200" b="1" u="sng" dirty="0">
                <a:solidFill>
                  <a:srgbClr val="002060"/>
                </a:solidFill>
              </a:rPr>
              <a:t>flesh</a:t>
            </a:r>
            <a:r>
              <a:rPr lang="en-US" sz="3200" dirty="0">
                <a:solidFill>
                  <a:schemeClr val="tx1"/>
                </a:solidFill>
              </a:rPr>
              <a:t> set their minds on the things of the </a:t>
            </a:r>
            <a:r>
              <a:rPr lang="en-US" sz="3200" b="1" u="sng" dirty="0">
                <a:solidFill>
                  <a:srgbClr val="002060"/>
                </a:solidFill>
              </a:rPr>
              <a:t>flesh</a:t>
            </a:r>
            <a:r>
              <a:rPr lang="en-US" sz="3200" dirty="0">
                <a:solidFill>
                  <a:schemeClr val="tx1"/>
                </a:solidFill>
              </a:rPr>
              <a:t>, but those who are according to the </a:t>
            </a:r>
            <a:r>
              <a:rPr lang="en-US" sz="3200" b="1" u="sng" dirty="0">
                <a:solidFill>
                  <a:srgbClr val="002060"/>
                </a:solidFill>
              </a:rPr>
              <a:t>Spirit</a:t>
            </a:r>
            <a:r>
              <a:rPr lang="en-US" sz="3200" dirty="0">
                <a:solidFill>
                  <a:schemeClr val="tx1"/>
                </a:solidFill>
              </a:rPr>
              <a:t>, the things of the </a:t>
            </a:r>
            <a:r>
              <a:rPr lang="en-US" sz="3200" b="1" u="sng" dirty="0">
                <a:solidFill>
                  <a:srgbClr val="002060"/>
                </a:solidFill>
              </a:rPr>
              <a:t>Spirit</a:t>
            </a:r>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2" name="Rectangle 1">
            <a:extLst>
              <a:ext uri="{FF2B5EF4-FFF2-40B4-BE49-F238E27FC236}">
                <a16:creationId xmlns:a16="http://schemas.microsoft.com/office/drawing/2014/main" xmlns="" id="{D09873E4-A9B8-F23A-3244-49A46FF369E2}"/>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3" name="Rectangle 2">
            <a:extLst>
              <a:ext uri="{FF2B5EF4-FFF2-40B4-BE49-F238E27FC236}">
                <a16:creationId xmlns:a16="http://schemas.microsoft.com/office/drawing/2014/main" xmlns="" id="{3B5F865A-9F23-9345-CD8D-2B9F90909766}"/>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sp>
        <p:nvSpPr>
          <p:cNvPr id="6" name="Rounded Rectangular Callout 9">
            <a:extLst>
              <a:ext uri="{FF2B5EF4-FFF2-40B4-BE49-F238E27FC236}">
                <a16:creationId xmlns:a16="http://schemas.microsoft.com/office/drawing/2014/main" xmlns="" id="{FECA917C-F473-D7E3-4041-2871251E2AE0}"/>
              </a:ext>
            </a:extLst>
          </p:cNvPr>
          <p:cNvSpPr/>
          <p:nvPr/>
        </p:nvSpPr>
        <p:spPr>
          <a:xfrm>
            <a:off x="85913" y="1159245"/>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“Old Self”</a:t>
            </a:r>
          </a:p>
        </p:txBody>
      </p:sp>
      <p:sp>
        <p:nvSpPr>
          <p:cNvPr id="11" name="Rounded Rectangular Callout 9">
            <a:extLst>
              <a:ext uri="{FF2B5EF4-FFF2-40B4-BE49-F238E27FC236}">
                <a16:creationId xmlns:a16="http://schemas.microsoft.com/office/drawing/2014/main" xmlns="" id="{76C27FD0-CD99-EB55-A657-3CE126808F93}"/>
              </a:ext>
            </a:extLst>
          </p:cNvPr>
          <p:cNvSpPr/>
          <p:nvPr/>
        </p:nvSpPr>
        <p:spPr>
          <a:xfrm>
            <a:off x="6477000" y="1143000"/>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“New Identity In Christ”</a:t>
            </a:r>
          </a:p>
        </p:txBody>
      </p:sp>
    </p:spTree>
    <p:extLst>
      <p:ext uri="{BB962C8B-B14F-4D97-AF65-F5344CB8AC3E}">
        <p14:creationId xmlns:p14="http://schemas.microsoft.com/office/powerpoint/2010/main" val="2769488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B980B3F-B892-3F92-D881-E6A9826BC9BA}"/>
              </a:ext>
            </a:extLst>
          </p:cNvPr>
          <p:cNvSpPr/>
          <p:nvPr/>
        </p:nvSpPr>
        <p:spPr>
          <a:xfrm>
            <a:off x="0" y="5257800"/>
            <a:ext cx="12192000" cy="160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Romans</a:t>
            </a:r>
            <a:r>
              <a:rPr lang="en-US" sz="3200" b="1" dirty="0">
                <a:solidFill>
                  <a:schemeClr val="tx1"/>
                </a:solidFill>
              </a:rPr>
              <a:t> </a:t>
            </a:r>
            <a:r>
              <a:rPr lang="en-US" sz="3200" b="1" baseline="30000" dirty="0">
                <a:solidFill>
                  <a:schemeClr val="tx1"/>
                </a:solidFill>
              </a:rPr>
              <a:t>8:5 </a:t>
            </a:r>
            <a:r>
              <a:rPr lang="en-US" sz="3200" dirty="0">
                <a:solidFill>
                  <a:schemeClr val="tx1"/>
                </a:solidFill>
              </a:rPr>
              <a:t>For those who are according to the </a:t>
            </a:r>
            <a:r>
              <a:rPr lang="en-US" sz="3200" b="1" u="sng" dirty="0">
                <a:solidFill>
                  <a:srgbClr val="002060"/>
                </a:solidFill>
              </a:rPr>
              <a:t>flesh</a:t>
            </a:r>
            <a:r>
              <a:rPr lang="en-US" sz="3200" dirty="0">
                <a:solidFill>
                  <a:schemeClr val="tx1"/>
                </a:solidFill>
              </a:rPr>
              <a:t> set their minds on the things of the </a:t>
            </a:r>
            <a:r>
              <a:rPr lang="en-US" sz="3200" b="1" u="sng" dirty="0">
                <a:solidFill>
                  <a:srgbClr val="002060"/>
                </a:solidFill>
              </a:rPr>
              <a:t>flesh</a:t>
            </a:r>
            <a:r>
              <a:rPr lang="en-US" sz="3200" dirty="0">
                <a:solidFill>
                  <a:schemeClr val="tx1"/>
                </a:solidFill>
              </a:rPr>
              <a:t>, but those who are according to the </a:t>
            </a:r>
            <a:r>
              <a:rPr lang="en-US" sz="3200" b="1" u="sng" dirty="0">
                <a:solidFill>
                  <a:srgbClr val="002060"/>
                </a:solidFill>
              </a:rPr>
              <a:t>Spirit</a:t>
            </a:r>
            <a:r>
              <a:rPr lang="en-US" sz="3200" dirty="0">
                <a:solidFill>
                  <a:schemeClr val="tx1"/>
                </a:solidFill>
              </a:rPr>
              <a:t>, the things of the </a:t>
            </a:r>
            <a:r>
              <a:rPr lang="en-US" sz="3200" b="1" u="sng" dirty="0">
                <a:solidFill>
                  <a:srgbClr val="002060"/>
                </a:solidFill>
              </a:rPr>
              <a:t>Spirit</a:t>
            </a:r>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2" name="Rectangle 1">
            <a:extLst>
              <a:ext uri="{FF2B5EF4-FFF2-40B4-BE49-F238E27FC236}">
                <a16:creationId xmlns:a16="http://schemas.microsoft.com/office/drawing/2014/main" xmlns="" id="{D09873E4-A9B8-F23A-3244-49A46FF369E2}"/>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3" name="Rectangle 2">
            <a:extLst>
              <a:ext uri="{FF2B5EF4-FFF2-40B4-BE49-F238E27FC236}">
                <a16:creationId xmlns:a16="http://schemas.microsoft.com/office/drawing/2014/main" xmlns="" id="{3B5F865A-9F23-9345-CD8D-2B9F90909766}"/>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cxnSp>
        <p:nvCxnSpPr>
          <p:cNvPr id="5" name="Straight Arrow Connector 4">
            <a:extLst>
              <a:ext uri="{FF2B5EF4-FFF2-40B4-BE49-F238E27FC236}">
                <a16:creationId xmlns:a16="http://schemas.microsoft.com/office/drawing/2014/main" xmlns="" id="{24A5801D-3779-65A2-0211-626C0D1DE939}"/>
              </a:ext>
            </a:extLst>
          </p:cNvPr>
          <p:cNvCxnSpPr/>
          <p:nvPr/>
        </p:nvCxnSpPr>
        <p:spPr>
          <a:xfrm flipV="1">
            <a:off x="5115113" y="3200400"/>
            <a:ext cx="304800" cy="609600"/>
          </a:xfrm>
          <a:prstGeom prst="straightConnector1">
            <a:avLst/>
          </a:prstGeom>
          <a:ln w="130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 name="Rounded Rectangular Callout 9">
            <a:extLst>
              <a:ext uri="{FF2B5EF4-FFF2-40B4-BE49-F238E27FC236}">
                <a16:creationId xmlns:a16="http://schemas.microsoft.com/office/drawing/2014/main" xmlns="" id="{FECA917C-F473-D7E3-4041-2871251E2AE0}"/>
              </a:ext>
            </a:extLst>
          </p:cNvPr>
          <p:cNvSpPr/>
          <p:nvPr/>
        </p:nvSpPr>
        <p:spPr>
          <a:xfrm>
            <a:off x="85913" y="1159245"/>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“Old Self”</a:t>
            </a:r>
          </a:p>
        </p:txBody>
      </p:sp>
      <p:cxnSp>
        <p:nvCxnSpPr>
          <p:cNvPr id="7" name="Straight Arrow Connector 6">
            <a:extLst>
              <a:ext uri="{FF2B5EF4-FFF2-40B4-BE49-F238E27FC236}">
                <a16:creationId xmlns:a16="http://schemas.microsoft.com/office/drawing/2014/main" xmlns="" id="{21B7AF62-3FE1-50A5-7C39-C92A0352426C}"/>
              </a:ext>
            </a:extLst>
          </p:cNvPr>
          <p:cNvCxnSpPr/>
          <p:nvPr/>
        </p:nvCxnSpPr>
        <p:spPr>
          <a:xfrm flipV="1">
            <a:off x="5648513" y="2133600"/>
            <a:ext cx="304800" cy="609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3C17158-8615-0664-BB9C-DA9E07344811}"/>
              </a:ext>
            </a:extLst>
          </p:cNvPr>
          <p:cNvCxnSpPr/>
          <p:nvPr/>
        </p:nvCxnSpPr>
        <p:spPr>
          <a:xfrm>
            <a:off x="5267513" y="2667000"/>
            <a:ext cx="609600" cy="6858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803BA14-0F99-67E0-9857-034CDE1EE88B}"/>
              </a:ext>
            </a:extLst>
          </p:cNvPr>
          <p:cNvCxnSpPr/>
          <p:nvPr/>
        </p:nvCxnSpPr>
        <p:spPr>
          <a:xfrm flipH="1">
            <a:off x="5115113" y="2895600"/>
            <a:ext cx="838200" cy="2286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xmlns="" id="{37ACC1CD-149C-E084-453B-D1AE145BB59B}"/>
              </a:ext>
            </a:extLst>
          </p:cNvPr>
          <p:cNvSpPr/>
          <p:nvPr/>
        </p:nvSpPr>
        <p:spPr>
          <a:xfrm>
            <a:off x="5724713" y="990600"/>
            <a:ext cx="1143000" cy="10668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xmlns="" id="{F495E564-6980-B89B-A104-D3CDA91F5D36}"/>
              </a:ext>
            </a:extLst>
          </p:cNvPr>
          <p:cNvCxnSpPr>
            <a:cxnSpLocks/>
          </p:cNvCxnSpPr>
          <p:nvPr/>
        </p:nvCxnSpPr>
        <p:spPr>
          <a:xfrm flipH="1" flipV="1">
            <a:off x="3997611" y="3211311"/>
            <a:ext cx="584102" cy="5986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9B0B236-3DBB-7675-AE9B-CF2A84478D79}"/>
              </a:ext>
            </a:extLst>
          </p:cNvPr>
          <p:cNvCxnSpPr>
            <a:cxnSpLocks/>
          </p:cNvCxnSpPr>
          <p:nvPr/>
        </p:nvCxnSpPr>
        <p:spPr>
          <a:xfrm flipH="1" flipV="1">
            <a:off x="3581441" y="3478431"/>
            <a:ext cx="1000272" cy="40776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A2BD095-F210-50DA-52C1-2CC2DBC7EF2B}"/>
              </a:ext>
            </a:extLst>
          </p:cNvPr>
          <p:cNvCxnSpPr>
            <a:cxnSpLocks/>
          </p:cNvCxnSpPr>
          <p:nvPr/>
        </p:nvCxnSpPr>
        <p:spPr>
          <a:xfrm flipH="1">
            <a:off x="3547738" y="3886200"/>
            <a:ext cx="990600" cy="2195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F3F4312-ECFB-81C2-C151-7A1BC0817F90}"/>
              </a:ext>
            </a:extLst>
          </p:cNvPr>
          <p:cNvCxnSpPr>
            <a:cxnSpLocks/>
          </p:cNvCxnSpPr>
          <p:nvPr/>
        </p:nvCxnSpPr>
        <p:spPr>
          <a:xfrm flipH="1">
            <a:off x="3619688" y="3886200"/>
            <a:ext cx="962025" cy="4462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5EE9C8E-AA53-04DB-0A9C-20B8D3A2D0DC}"/>
              </a:ext>
            </a:extLst>
          </p:cNvPr>
          <p:cNvCxnSpPr>
            <a:cxnSpLocks/>
          </p:cNvCxnSpPr>
          <p:nvPr/>
        </p:nvCxnSpPr>
        <p:spPr>
          <a:xfrm flipH="1">
            <a:off x="3819713" y="3884616"/>
            <a:ext cx="782886" cy="76358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ounded Rectangular Callout 26">
            <a:extLst>
              <a:ext uri="{FF2B5EF4-FFF2-40B4-BE49-F238E27FC236}">
                <a16:creationId xmlns:a16="http://schemas.microsoft.com/office/drawing/2014/main" xmlns="" id="{9C37E7A3-EDE4-4103-7ECD-61A25EC46179}"/>
              </a:ext>
            </a:extLst>
          </p:cNvPr>
          <p:cNvSpPr/>
          <p:nvPr/>
        </p:nvSpPr>
        <p:spPr>
          <a:xfrm>
            <a:off x="931075" y="3581400"/>
            <a:ext cx="2745169"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the Law</a:t>
            </a:r>
            <a:endParaRPr lang="en-US" sz="2800" b="1" i="1" dirty="0"/>
          </a:p>
        </p:txBody>
      </p:sp>
      <p:sp>
        <p:nvSpPr>
          <p:cNvPr id="18" name="Rounded Rectangular Callout 27">
            <a:extLst>
              <a:ext uri="{FF2B5EF4-FFF2-40B4-BE49-F238E27FC236}">
                <a16:creationId xmlns:a16="http://schemas.microsoft.com/office/drawing/2014/main" xmlns="" id="{50517D55-33A8-CC90-5FBE-52F24DACD40D}"/>
              </a:ext>
            </a:extLst>
          </p:cNvPr>
          <p:cNvSpPr/>
          <p:nvPr/>
        </p:nvSpPr>
        <p:spPr>
          <a:xfrm>
            <a:off x="1328805" y="2219765"/>
            <a:ext cx="3429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Spiritual orphans</a:t>
            </a:r>
            <a:endParaRPr lang="en-US" sz="2800" b="1" i="1" dirty="0"/>
          </a:p>
        </p:txBody>
      </p:sp>
      <p:sp>
        <p:nvSpPr>
          <p:cNvPr id="19" name="Rounded Rectangular Callout 28">
            <a:extLst>
              <a:ext uri="{FF2B5EF4-FFF2-40B4-BE49-F238E27FC236}">
                <a16:creationId xmlns:a16="http://schemas.microsoft.com/office/drawing/2014/main" xmlns="" id="{3CB9D466-90C6-9E73-10A1-D45D73965FE2}"/>
              </a:ext>
            </a:extLst>
          </p:cNvPr>
          <p:cNvSpPr/>
          <p:nvPr/>
        </p:nvSpPr>
        <p:spPr>
          <a:xfrm>
            <a:off x="808065" y="3124200"/>
            <a:ext cx="3581401" cy="573845"/>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Sin nature</a:t>
            </a:r>
            <a:endParaRPr lang="en-US" sz="2800" b="1" i="1" dirty="0"/>
          </a:p>
        </p:txBody>
      </p:sp>
      <p:sp>
        <p:nvSpPr>
          <p:cNvPr id="20" name="Rounded Rectangular Callout 31">
            <a:extLst>
              <a:ext uri="{FF2B5EF4-FFF2-40B4-BE49-F238E27FC236}">
                <a16:creationId xmlns:a16="http://schemas.microsoft.com/office/drawing/2014/main" xmlns="" id="{20957E9E-A053-115A-88F5-EA918DB15556}"/>
              </a:ext>
            </a:extLst>
          </p:cNvPr>
          <p:cNvSpPr/>
          <p:nvPr/>
        </p:nvSpPr>
        <p:spPr>
          <a:xfrm>
            <a:off x="1798666"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Death</a:t>
            </a:r>
            <a:endParaRPr lang="en-US" sz="2800" b="1" i="1" dirty="0"/>
          </a:p>
        </p:txBody>
      </p:sp>
      <p:sp>
        <p:nvSpPr>
          <p:cNvPr id="21" name="Rounded Rectangular Callout 30">
            <a:extLst>
              <a:ext uri="{FF2B5EF4-FFF2-40B4-BE49-F238E27FC236}">
                <a16:creationId xmlns:a16="http://schemas.microsoft.com/office/drawing/2014/main" xmlns="" id="{224B7FDB-8B86-BE55-CB9E-F5F7F7FBD89C}"/>
              </a:ext>
            </a:extLst>
          </p:cNvPr>
          <p:cNvSpPr/>
          <p:nvPr/>
        </p:nvSpPr>
        <p:spPr>
          <a:xfrm>
            <a:off x="552492" y="2667000"/>
            <a:ext cx="3648221"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Broken relationships</a:t>
            </a:r>
            <a:endParaRPr lang="en-US" sz="2800" b="1" i="1" dirty="0"/>
          </a:p>
        </p:txBody>
      </p:sp>
      <p:sp>
        <p:nvSpPr>
          <p:cNvPr id="22" name="Rectangle 21">
            <a:extLst>
              <a:ext uri="{FF2B5EF4-FFF2-40B4-BE49-F238E27FC236}">
                <a16:creationId xmlns:a16="http://schemas.microsoft.com/office/drawing/2014/main" xmlns="" id="{759E38EB-8780-6433-C22B-010A67CAFA4F}"/>
              </a:ext>
            </a:extLst>
          </p:cNvPr>
          <p:cNvSpPr/>
          <p:nvPr/>
        </p:nvSpPr>
        <p:spPr>
          <a:xfrm>
            <a:off x="4581713" y="3657600"/>
            <a:ext cx="1219200" cy="114300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Adam</a:t>
            </a:r>
          </a:p>
        </p:txBody>
      </p:sp>
      <p:cxnSp>
        <p:nvCxnSpPr>
          <p:cNvPr id="33" name="Straight Connector 32">
            <a:extLst>
              <a:ext uri="{FF2B5EF4-FFF2-40B4-BE49-F238E27FC236}">
                <a16:creationId xmlns:a16="http://schemas.microsoft.com/office/drawing/2014/main" xmlns="" id="{5537FB9E-58C1-5A91-E62F-80698DDA6F2C}"/>
              </a:ext>
            </a:extLst>
          </p:cNvPr>
          <p:cNvCxnSpPr>
            <a:cxnSpLocks/>
          </p:cNvCxnSpPr>
          <p:nvPr/>
        </p:nvCxnSpPr>
        <p:spPr>
          <a:xfrm flipH="1" flipV="1">
            <a:off x="4106651" y="2753165"/>
            <a:ext cx="470813" cy="114928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ular Callout 26">
            <a:extLst>
              <a:ext uri="{FF2B5EF4-FFF2-40B4-BE49-F238E27FC236}">
                <a16:creationId xmlns:a16="http://schemas.microsoft.com/office/drawing/2014/main" xmlns="" id="{BEEAF4A7-9A0F-8F13-DC31-13976C169C52}"/>
              </a:ext>
            </a:extLst>
          </p:cNvPr>
          <p:cNvSpPr/>
          <p:nvPr/>
        </p:nvSpPr>
        <p:spPr>
          <a:xfrm>
            <a:off x="-86500" y="4038600"/>
            <a:ext cx="4001142"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“condemned”</a:t>
            </a:r>
            <a:endParaRPr lang="en-US" sz="2800" b="1" i="1" dirty="0"/>
          </a:p>
        </p:txBody>
      </p:sp>
      <p:sp>
        <p:nvSpPr>
          <p:cNvPr id="43" name="Oval 42">
            <a:extLst>
              <a:ext uri="{FF2B5EF4-FFF2-40B4-BE49-F238E27FC236}">
                <a16:creationId xmlns:a16="http://schemas.microsoft.com/office/drawing/2014/main" xmlns="" id="{5C37FDE4-D086-9CF7-5DD8-EFB71F39E6AB}"/>
              </a:ext>
            </a:extLst>
          </p:cNvPr>
          <p:cNvSpPr/>
          <p:nvPr/>
        </p:nvSpPr>
        <p:spPr>
          <a:xfrm>
            <a:off x="4724400" y="4419600"/>
            <a:ext cx="304800" cy="304800"/>
          </a:xfrm>
          <a:prstGeom prst="ellipse">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ular Callout 9">
            <a:extLst>
              <a:ext uri="{FF2B5EF4-FFF2-40B4-BE49-F238E27FC236}">
                <a16:creationId xmlns:a16="http://schemas.microsoft.com/office/drawing/2014/main" xmlns="" id="{76C27FD0-CD99-EB55-A657-3CE126808F93}"/>
              </a:ext>
            </a:extLst>
          </p:cNvPr>
          <p:cNvSpPr/>
          <p:nvPr/>
        </p:nvSpPr>
        <p:spPr>
          <a:xfrm>
            <a:off x="6477000" y="1143000"/>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“New Identity In Christ”</a:t>
            </a:r>
          </a:p>
        </p:txBody>
      </p:sp>
    </p:spTree>
    <p:extLst>
      <p:ext uri="{BB962C8B-B14F-4D97-AF65-F5344CB8AC3E}">
        <p14:creationId xmlns:p14="http://schemas.microsoft.com/office/powerpoint/2010/main" val="316622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right)">
                                      <p:cBhvr>
                                        <p:cTn id="13" dur="500"/>
                                        <p:tgtEl>
                                          <p:spTgt spid="33"/>
                                        </p:tgtEl>
                                      </p:cBhvr>
                                    </p:animEffect>
                                  </p:childTnLst>
                                </p:cTn>
                              </p:par>
                              <p:par>
                                <p:cTn id="14" presetID="2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par>
                                <p:cTn id="23" presetID="22" presetClass="entr" presetSubtype="2"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par>
                                <p:cTn id="26" presetID="22" presetClass="entr" presetSubtype="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36" grpId="0"/>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xmlns="" id="{5274EA44-6C01-4426-B74B-5B62DA8522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4"/>
          <a:stretch/>
        </p:blipFill>
        <p:spPr bwMode="auto">
          <a:xfrm>
            <a:off x="1" y="-8899"/>
            <a:ext cx="12192000" cy="68668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57F77C70-4D54-23D6-992F-DC300E8DC24A}"/>
              </a:ext>
            </a:extLst>
          </p:cNvPr>
          <p:cNvSpPr/>
          <p:nvPr/>
        </p:nvSpPr>
        <p:spPr>
          <a:xfrm>
            <a:off x="228600" y="92075"/>
            <a:ext cx="5791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chemeClr val="tx1"/>
                </a:solidFill>
              </a:rPr>
              <a:t>R O M A N S</a:t>
            </a:r>
          </a:p>
        </p:txBody>
      </p:sp>
      <p:sp>
        <p:nvSpPr>
          <p:cNvPr id="7" name="Rounded Rectangular Callout 11">
            <a:extLst>
              <a:ext uri="{FF2B5EF4-FFF2-40B4-BE49-F238E27FC236}">
                <a16:creationId xmlns:a16="http://schemas.microsoft.com/office/drawing/2014/main" xmlns="" id="{D798020B-692A-58A6-F762-6BC886E3CAEC}"/>
              </a:ext>
            </a:extLst>
          </p:cNvPr>
          <p:cNvSpPr/>
          <p:nvPr/>
        </p:nvSpPr>
        <p:spPr>
          <a:xfrm>
            <a:off x="3124200" y="4724400"/>
            <a:ext cx="8915400" cy="1905000"/>
          </a:xfrm>
          <a:prstGeom prst="wedgeRoundRectCallout">
            <a:avLst>
              <a:gd name="adj1" fmla="val -21927"/>
              <a:gd name="adj2" fmla="val 49596"/>
              <a:gd name="adj3" fmla="val 16667"/>
            </a:avLst>
          </a:prstGeom>
          <a:solidFill>
            <a:schemeClr val="tx1">
              <a:alpha val="64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000" b="1" dirty="0">
                <a:solidFill>
                  <a:schemeClr val="bg1"/>
                </a:solidFill>
              </a:rPr>
              <a:t>Romans 8:5-15 </a:t>
            </a:r>
          </a:p>
          <a:p>
            <a:pPr algn="ctr" fontAlgn="auto">
              <a:spcBef>
                <a:spcPts val="0"/>
              </a:spcBef>
              <a:spcAft>
                <a:spcPts val="0"/>
              </a:spcAft>
              <a:defRPr/>
            </a:pPr>
            <a:r>
              <a:rPr lang="en-US" sz="6000" b="1" i="1" dirty="0">
                <a:solidFill>
                  <a:schemeClr val="bg1"/>
                </a:solidFill>
              </a:rPr>
              <a:t>The Mind Set on the Spirit</a:t>
            </a:r>
          </a:p>
        </p:txBody>
      </p:sp>
    </p:spTree>
    <p:extLst>
      <p:ext uri="{BB962C8B-B14F-4D97-AF65-F5344CB8AC3E}">
        <p14:creationId xmlns:p14="http://schemas.microsoft.com/office/powerpoint/2010/main" val="748312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xmlns="" id="{F8F891C2-E65D-34B0-E0FB-87393936DEBD}"/>
              </a:ext>
            </a:extLst>
          </p:cNvPr>
          <p:cNvCxnSpPr>
            <a:cxnSpLocks/>
          </p:cNvCxnSpPr>
          <p:nvPr/>
        </p:nvCxnSpPr>
        <p:spPr>
          <a:xfrm flipH="1" flipV="1">
            <a:off x="7480537" y="4084241"/>
            <a:ext cx="1007389" cy="64507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D09873E4-A9B8-F23A-3244-49A46FF369E2}"/>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3" name="Rectangle 2">
            <a:extLst>
              <a:ext uri="{FF2B5EF4-FFF2-40B4-BE49-F238E27FC236}">
                <a16:creationId xmlns:a16="http://schemas.microsoft.com/office/drawing/2014/main" xmlns="" id="{3B5F865A-9F23-9345-CD8D-2B9F90909766}"/>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cxnSp>
        <p:nvCxnSpPr>
          <p:cNvPr id="5" name="Straight Arrow Connector 4">
            <a:extLst>
              <a:ext uri="{FF2B5EF4-FFF2-40B4-BE49-F238E27FC236}">
                <a16:creationId xmlns:a16="http://schemas.microsoft.com/office/drawing/2014/main" xmlns="" id="{24A5801D-3779-65A2-0211-626C0D1DE939}"/>
              </a:ext>
            </a:extLst>
          </p:cNvPr>
          <p:cNvCxnSpPr/>
          <p:nvPr/>
        </p:nvCxnSpPr>
        <p:spPr>
          <a:xfrm flipV="1">
            <a:off x="5115113" y="3200400"/>
            <a:ext cx="304800" cy="609600"/>
          </a:xfrm>
          <a:prstGeom prst="straightConnector1">
            <a:avLst/>
          </a:prstGeom>
          <a:ln w="130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 name="Rounded Rectangular Callout 9">
            <a:extLst>
              <a:ext uri="{FF2B5EF4-FFF2-40B4-BE49-F238E27FC236}">
                <a16:creationId xmlns:a16="http://schemas.microsoft.com/office/drawing/2014/main" xmlns="" id="{FECA917C-F473-D7E3-4041-2871251E2AE0}"/>
              </a:ext>
            </a:extLst>
          </p:cNvPr>
          <p:cNvSpPr/>
          <p:nvPr/>
        </p:nvSpPr>
        <p:spPr>
          <a:xfrm>
            <a:off x="85913" y="1159245"/>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“Old Self”</a:t>
            </a:r>
          </a:p>
        </p:txBody>
      </p:sp>
      <p:cxnSp>
        <p:nvCxnSpPr>
          <p:cNvPr id="7" name="Straight Arrow Connector 6">
            <a:extLst>
              <a:ext uri="{FF2B5EF4-FFF2-40B4-BE49-F238E27FC236}">
                <a16:creationId xmlns:a16="http://schemas.microsoft.com/office/drawing/2014/main" xmlns="" id="{21B7AF62-3FE1-50A5-7C39-C92A0352426C}"/>
              </a:ext>
            </a:extLst>
          </p:cNvPr>
          <p:cNvCxnSpPr/>
          <p:nvPr/>
        </p:nvCxnSpPr>
        <p:spPr>
          <a:xfrm flipV="1">
            <a:off x="5648513" y="2133600"/>
            <a:ext cx="304800" cy="609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3C17158-8615-0664-BB9C-DA9E07344811}"/>
              </a:ext>
            </a:extLst>
          </p:cNvPr>
          <p:cNvCxnSpPr/>
          <p:nvPr/>
        </p:nvCxnSpPr>
        <p:spPr>
          <a:xfrm>
            <a:off x="5267513" y="2667000"/>
            <a:ext cx="609600" cy="6858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803BA14-0F99-67E0-9857-034CDE1EE88B}"/>
              </a:ext>
            </a:extLst>
          </p:cNvPr>
          <p:cNvCxnSpPr/>
          <p:nvPr/>
        </p:nvCxnSpPr>
        <p:spPr>
          <a:xfrm flipH="1">
            <a:off x="5115113" y="2895600"/>
            <a:ext cx="838200" cy="2286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xmlns="" id="{37ACC1CD-149C-E084-453B-D1AE145BB59B}"/>
              </a:ext>
            </a:extLst>
          </p:cNvPr>
          <p:cNvSpPr/>
          <p:nvPr/>
        </p:nvSpPr>
        <p:spPr>
          <a:xfrm>
            <a:off x="5724713" y="990600"/>
            <a:ext cx="1143000" cy="10668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xmlns="" id="{5DC2B532-E10B-55C2-7663-B9F798902ED1}"/>
              </a:ext>
            </a:extLst>
          </p:cNvPr>
          <p:cNvCxnSpPr/>
          <p:nvPr/>
        </p:nvCxnSpPr>
        <p:spPr>
          <a:xfrm>
            <a:off x="6791513" y="2133600"/>
            <a:ext cx="533400" cy="1371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495E564-6980-B89B-A104-D3CDA91F5D36}"/>
              </a:ext>
            </a:extLst>
          </p:cNvPr>
          <p:cNvCxnSpPr>
            <a:cxnSpLocks/>
          </p:cNvCxnSpPr>
          <p:nvPr/>
        </p:nvCxnSpPr>
        <p:spPr>
          <a:xfrm flipH="1" flipV="1">
            <a:off x="3997611" y="3211311"/>
            <a:ext cx="584102" cy="5986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9B0B236-3DBB-7675-AE9B-CF2A84478D79}"/>
              </a:ext>
            </a:extLst>
          </p:cNvPr>
          <p:cNvCxnSpPr>
            <a:cxnSpLocks/>
          </p:cNvCxnSpPr>
          <p:nvPr/>
        </p:nvCxnSpPr>
        <p:spPr>
          <a:xfrm flipH="1" flipV="1">
            <a:off x="3581441" y="3478431"/>
            <a:ext cx="1000272" cy="40776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A2BD095-F210-50DA-52C1-2CC2DBC7EF2B}"/>
              </a:ext>
            </a:extLst>
          </p:cNvPr>
          <p:cNvCxnSpPr>
            <a:cxnSpLocks/>
          </p:cNvCxnSpPr>
          <p:nvPr/>
        </p:nvCxnSpPr>
        <p:spPr>
          <a:xfrm flipH="1">
            <a:off x="3547738" y="3886200"/>
            <a:ext cx="990600" cy="2195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F3F4312-ECFB-81C2-C151-7A1BC0817F90}"/>
              </a:ext>
            </a:extLst>
          </p:cNvPr>
          <p:cNvCxnSpPr>
            <a:cxnSpLocks/>
          </p:cNvCxnSpPr>
          <p:nvPr/>
        </p:nvCxnSpPr>
        <p:spPr>
          <a:xfrm flipH="1">
            <a:off x="3619688" y="3886200"/>
            <a:ext cx="962025" cy="4462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5EE9C8E-AA53-04DB-0A9C-20B8D3A2D0DC}"/>
              </a:ext>
            </a:extLst>
          </p:cNvPr>
          <p:cNvCxnSpPr>
            <a:cxnSpLocks/>
          </p:cNvCxnSpPr>
          <p:nvPr/>
        </p:nvCxnSpPr>
        <p:spPr>
          <a:xfrm flipH="1">
            <a:off x="3819713" y="3884616"/>
            <a:ext cx="782886" cy="76358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ounded Rectangular Callout 26">
            <a:extLst>
              <a:ext uri="{FF2B5EF4-FFF2-40B4-BE49-F238E27FC236}">
                <a16:creationId xmlns:a16="http://schemas.microsoft.com/office/drawing/2014/main" xmlns="" id="{9C37E7A3-EDE4-4103-7ECD-61A25EC46179}"/>
              </a:ext>
            </a:extLst>
          </p:cNvPr>
          <p:cNvSpPr/>
          <p:nvPr/>
        </p:nvSpPr>
        <p:spPr>
          <a:xfrm>
            <a:off x="931075" y="3581400"/>
            <a:ext cx="2745169"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the Law</a:t>
            </a:r>
            <a:endParaRPr lang="en-US" sz="2800" b="1" i="1" dirty="0"/>
          </a:p>
        </p:txBody>
      </p:sp>
      <p:sp>
        <p:nvSpPr>
          <p:cNvPr id="18" name="Rounded Rectangular Callout 27">
            <a:extLst>
              <a:ext uri="{FF2B5EF4-FFF2-40B4-BE49-F238E27FC236}">
                <a16:creationId xmlns:a16="http://schemas.microsoft.com/office/drawing/2014/main" xmlns="" id="{50517D55-33A8-CC90-5FBE-52F24DACD40D}"/>
              </a:ext>
            </a:extLst>
          </p:cNvPr>
          <p:cNvSpPr/>
          <p:nvPr/>
        </p:nvSpPr>
        <p:spPr>
          <a:xfrm>
            <a:off x="1328805" y="2219765"/>
            <a:ext cx="3429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Spiritual orphans</a:t>
            </a:r>
            <a:endParaRPr lang="en-US" sz="2800" b="1" i="1" dirty="0"/>
          </a:p>
        </p:txBody>
      </p:sp>
      <p:sp>
        <p:nvSpPr>
          <p:cNvPr id="19" name="Rounded Rectangular Callout 28">
            <a:extLst>
              <a:ext uri="{FF2B5EF4-FFF2-40B4-BE49-F238E27FC236}">
                <a16:creationId xmlns:a16="http://schemas.microsoft.com/office/drawing/2014/main" xmlns="" id="{3CB9D466-90C6-9E73-10A1-D45D73965FE2}"/>
              </a:ext>
            </a:extLst>
          </p:cNvPr>
          <p:cNvSpPr/>
          <p:nvPr/>
        </p:nvSpPr>
        <p:spPr>
          <a:xfrm>
            <a:off x="808065" y="3124200"/>
            <a:ext cx="3581401" cy="573845"/>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Sin nature</a:t>
            </a:r>
            <a:endParaRPr lang="en-US" sz="2800" b="1" i="1" dirty="0"/>
          </a:p>
        </p:txBody>
      </p:sp>
      <p:sp>
        <p:nvSpPr>
          <p:cNvPr id="20" name="Rounded Rectangular Callout 31">
            <a:extLst>
              <a:ext uri="{FF2B5EF4-FFF2-40B4-BE49-F238E27FC236}">
                <a16:creationId xmlns:a16="http://schemas.microsoft.com/office/drawing/2014/main" xmlns="" id="{20957E9E-A053-115A-88F5-EA918DB15556}"/>
              </a:ext>
            </a:extLst>
          </p:cNvPr>
          <p:cNvSpPr/>
          <p:nvPr/>
        </p:nvSpPr>
        <p:spPr>
          <a:xfrm>
            <a:off x="1798666"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Death</a:t>
            </a:r>
            <a:endParaRPr lang="en-US" sz="2800" b="1" i="1" dirty="0"/>
          </a:p>
        </p:txBody>
      </p:sp>
      <p:sp>
        <p:nvSpPr>
          <p:cNvPr id="21" name="Rounded Rectangular Callout 30">
            <a:extLst>
              <a:ext uri="{FF2B5EF4-FFF2-40B4-BE49-F238E27FC236}">
                <a16:creationId xmlns:a16="http://schemas.microsoft.com/office/drawing/2014/main" xmlns="" id="{224B7FDB-8B86-BE55-CB9E-F5F7F7FBD89C}"/>
              </a:ext>
            </a:extLst>
          </p:cNvPr>
          <p:cNvSpPr/>
          <p:nvPr/>
        </p:nvSpPr>
        <p:spPr>
          <a:xfrm>
            <a:off x="552492" y="2667000"/>
            <a:ext cx="3648221"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Broken relationships</a:t>
            </a:r>
            <a:endParaRPr lang="en-US" sz="2800" b="1" i="1" dirty="0"/>
          </a:p>
        </p:txBody>
      </p:sp>
      <p:sp>
        <p:nvSpPr>
          <p:cNvPr id="22" name="Rectangle 21">
            <a:extLst>
              <a:ext uri="{FF2B5EF4-FFF2-40B4-BE49-F238E27FC236}">
                <a16:creationId xmlns:a16="http://schemas.microsoft.com/office/drawing/2014/main" xmlns="" id="{759E38EB-8780-6433-C22B-010A67CAFA4F}"/>
              </a:ext>
            </a:extLst>
          </p:cNvPr>
          <p:cNvSpPr/>
          <p:nvPr/>
        </p:nvSpPr>
        <p:spPr>
          <a:xfrm>
            <a:off x="4581713" y="3657600"/>
            <a:ext cx="1219200" cy="114300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Adam</a:t>
            </a:r>
          </a:p>
        </p:txBody>
      </p:sp>
      <p:cxnSp>
        <p:nvCxnSpPr>
          <p:cNvPr id="23" name="Straight Connector 22">
            <a:extLst>
              <a:ext uri="{FF2B5EF4-FFF2-40B4-BE49-F238E27FC236}">
                <a16:creationId xmlns:a16="http://schemas.microsoft.com/office/drawing/2014/main" xmlns="" id="{66C68E8B-1C07-5ED9-8F4A-C7A6123C2ABD}"/>
              </a:ext>
            </a:extLst>
          </p:cNvPr>
          <p:cNvCxnSpPr>
            <a:cxnSpLocks/>
          </p:cNvCxnSpPr>
          <p:nvPr/>
        </p:nvCxnSpPr>
        <p:spPr>
          <a:xfrm flipH="1">
            <a:off x="7513666" y="3177549"/>
            <a:ext cx="801847" cy="76776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E867286-99E4-E8A2-2384-EC5A3E08AF4F}"/>
              </a:ext>
            </a:extLst>
          </p:cNvPr>
          <p:cNvCxnSpPr>
            <a:cxnSpLocks/>
          </p:cNvCxnSpPr>
          <p:nvPr/>
        </p:nvCxnSpPr>
        <p:spPr>
          <a:xfrm flipH="1">
            <a:off x="7480537" y="3543300"/>
            <a:ext cx="1076325" cy="490385"/>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A0DEF63-B4E8-990E-C30F-EBCA71BA1039}"/>
              </a:ext>
            </a:extLst>
          </p:cNvPr>
          <p:cNvCxnSpPr>
            <a:cxnSpLocks/>
          </p:cNvCxnSpPr>
          <p:nvPr/>
        </p:nvCxnSpPr>
        <p:spPr>
          <a:xfrm flipH="1">
            <a:off x="7519843" y="3917043"/>
            <a:ext cx="1037019" cy="13396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5DDD7DC-EF5F-EA55-909D-5F4AD23C17E1}"/>
              </a:ext>
            </a:extLst>
          </p:cNvPr>
          <p:cNvCxnSpPr>
            <a:cxnSpLocks/>
          </p:cNvCxnSpPr>
          <p:nvPr/>
        </p:nvCxnSpPr>
        <p:spPr>
          <a:xfrm flipH="1" flipV="1">
            <a:off x="7513666" y="4076700"/>
            <a:ext cx="1043196" cy="32581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ounded Rectangular Callout 42">
            <a:extLst>
              <a:ext uri="{FF2B5EF4-FFF2-40B4-BE49-F238E27FC236}">
                <a16:creationId xmlns:a16="http://schemas.microsoft.com/office/drawing/2014/main" xmlns="" id="{B04E0582-CE00-429B-1346-E85EFE77C052}"/>
              </a:ext>
            </a:extLst>
          </p:cNvPr>
          <p:cNvSpPr/>
          <p:nvPr/>
        </p:nvSpPr>
        <p:spPr>
          <a:xfrm>
            <a:off x="7629713" y="2209800"/>
            <a:ext cx="25146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Adoption</a:t>
            </a:r>
            <a:endParaRPr lang="en-US" sz="2800" b="1" i="1" dirty="0"/>
          </a:p>
        </p:txBody>
      </p:sp>
      <p:sp>
        <p:nvSpPr>
          <p:cNvPr id="28" name="Rounded Rectangular Callout 43">
            <a:extLst>
              <a:ext uri="{FF2B5EF4-FFF2-40B4-BE49-F238E27FC236}">
                <a16:creationId xmlns:a16="http://schemas.microsoft.com/office/drawing/2014/main" xmlns="" id="{CE3E0F8D-3FD6-559E-5E83-9C29CBC3D5E6}"/>
              </a:ext>
            </a:extLst>
          </p:cNvPr>
          <p:cNvSpPr/>
          <p:nvPr/>
        </p:nvSpPr>
        <p:spPr>
          <a:xfrm>
            <a:off x="7667813" y="2667000"/>
            <a:ext cx="29337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Belonging</a:t>
            </a:r>
            <a:endParaRPr lang="en-US" sz="2800" b="1" i="1" dirty="0"/>
          </a:p>
        </p:txBody>
      </p:sp>
      <p:sp>
        <p:nvSpPr>
          <p:cNvPr id="29" name="Rounded Rectangular Callout 47">
            <a:extLst>
              <a:ext uri="{FF2B5EF4-FFF2-40B4-BE49-F238E27FC236}">
                <a16:creationId xmlns:a16="http://schemas.microsoft.com/office/drawing/2014/main" xmlns="" id="{D2F1504D-57CC-EB35-F02A-52718DEF65A6}"/>
              </a:ext>
            </a:extLst>
          </p:cNvPr>
          <p:cNvSpPr/>
          <p:nvPr/>
        </p:nvSpPr>
        <p:spPr>
          <a:xfrm>
            <a:off x="7934513" y="3124200"/>
            <a:ext cx="31242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Holy Spirit</a:t>
            </a:r>
            <a:endParaRPr lang="en-US" sz="2800" b="1" i="1" dirty="0"/>
          </a:p>
        </p:txBody>
      </p:sp>
      <p:sp>
        <p:nvSpPr>
          <p:cNvPr id="30" name="Rounded Rectangular Callout 52">
            <a:extLst>
              <a:ext uri="{FF2B5EF4-FFF2-40B4-BE49-F238E27FC236}">
                <a16:creationId xmlns:a16="http://schemas.microsoft.com/office/drawing/2014/main" xmlns="" id="{8845CEE5-ED06-988B-A001-B28FEE76C95A}"/>
              </a:ext>
            </a:extLst>
          </p:cNvPr>
          <p:cNvSpPr/>
          <p:nvPr/>
        </p:nvSpPr>
        <p:spPr>
          <a:xfrm>
            <a:off x="8171512"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Eternal Life </a:t>
            </a:r>
            <a:endParaRPr lang="en-US" sz="2800" b="1" i="1" dirty="0"/>
          </a:p>
        </p:txBody>
      </p:sp>
      <p:sp>
        <p:nvSpPr>
          <p:cNvPr id="31" name="Rounded Rectangular Callout 41">
            <a:extLst>
              <a:ext uri="{FF2B5EF4-FFF2-40B4-BE49-F238E27FC236}">
                <a16:creationId xmlns:a16="http://schemas.microsoft.com/office/drawing/2014/main" xmlns="" id="{0D2944E7-4B1D-FB37-D900-0F4B0DDEC435}"/>
              </a:ext>
            </a:extLst>
          </p:cNvPr>
          <p:cNvSpPr/>
          <p:nvPr/>
        </p:nvSpPr>
        <p:spPr>
          <a:xfrm>
            <a:off x="8348874" y="3962400"/>
            <a:ext cx="35433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“Righteous”</a:t>
            </a:r>
            <a:endParaRPr lang="en-US" sz="2800" b="1" i="1" dirty="0"/>
          </a:p>
        </p:txBody>
      </p:sp>
      <p:sp>
        <p:nvSpPr>
          <p:cNvPr id="32" name="Isosceles Triangle 31">
            <a:extLst>
              <a:ext uri="{FF2B5EF4-FFF2-40B4-BE49-F238E27FC236}">
                <a16:creationId xmlns:a16="http://schemas.microsoft.com/office/drawing/2014/main" xmlns="" id="{4F055C50-5557-F639-519F-1BC6CD796E76}"/>
              </a:ext>
            </a:extLst>
          </p:cNvPr>
          <p:cNvSpPr/>
          <p:nvPr/>
        </p:nvSpPr>
        <p:spPr>
          <a:xfrm>
            <a:off x="6791513" y="3657600"/>
            <a:ext cx="1143000" cy="11430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xmlns="" id="{5537FB9E-58C1-5A91-E62F-80698DDA6F2C}"/>
              </a:ext>
            </a:extLst>
          </p:cNvPr>
          <p:cNvCxnSpPr>
            <a:cxnSpLocks/>
          </p:cNvCxnSpPr>
          <p:nvPr/>
        </p:nvCxnSpPr>
        <p:spPr>
          <a:xfrm flipH="1" flipV="1">
            <a:off x="4106651" y="2753165"/>
            <a:ext cx="470813" cy="114928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6E7E1D8B-FA57-1EF5-F5C2-09E460CD24CD}"/>
              </a:ext>
            </a:extLst>
          </p:cNvPr>
          <p:cNvCxnSpPr>
            <a:cxnSpLocks/>
          </p:cNvCxnSpPr>
          <p:nvPr/>
        </p:nvCxnSpPr>
        <p:spPr>
          <a:xfrm flipH="1">
            <a:off x="7513665" y="2781300"/>
            <a:ext cx="687548" cy="115250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ular Callout 26">
            <a:extLst>
              <a:ext uri="{FF2B5EF4-FFF2-40B4-BE49-F238E27FC236}">
                <a16:creationId xmlns:a16="http://schemas.microsoft.com/office/drawing/2014/main" xmlns="" id="{BEEAF4A7-9A0F-8F13-DC31-13976C169C52}"/>
              </a:ext>
            </a:extLst>
          </p:cNvPr>
          <p:cNvSpPr/>
          <p:nvPr/>
        </p:nvSpPr>
        <p:spPr>
          <a:xfrm>
            <a:off x="-86500" y="4038600"/>
            <a:ext cx="4001142"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“condemned”</a:t>
            </a:r>
            <a:endParaRPr lang="en-US" sz="2800" b="1" i="1" dirty="0"/>
          </a:p>
        </p:txBody>
      </p:sp>
      <p:sp>
        <p:nvSpPr>
          <p:cNvPr id="41" name="Rounded Rectangular Callout 41">
            <a:extLst>
              <a:ext uri="{FF2B5EF4-FFF2-40B4-BE49-F238E27FC236}">
                <a16:creationId xmlns:a16="http://schemas.microsoft.com/office/drawing/2014/main" xmlns="" id="{4D6E4C9E-2855-4EEF-6B40-2F41EABF3B40}"/>
              </a:ext>
            </a:extLst>
          </p:cNvPr>
          <p:cNvSpPr/>
          <p:nvPr/>
        </p:nvSpPr>
        <p:spPr>
          <a:xfrm>
            <a:off x="8436382" y="35814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Grace</a:t>
            </a:r>
            <a:endParaRPr lang="en-US" sz="2800" b="1" i="1" dirty="0"/>
          </a:p>
        </p:txBody>
      </p:sp>
      <p:sp>
        <p:nvSpPr>
          <p:cNvPr id="42" name="Rounded Rectangular Callout 9">
            <a:extLst>
              <a:ext uri="{FF2B5EF4-FFF2-40B4-BE49-F238E27FC236}">
                <a16:creationId xmlns:a16="http://schemas.microsoft.com/office/drawing/2014/main" xmlns="" id="{30658267-2721-504F-297B-010579E04025}"/>
              </a:ext>
            </a:extLst>
          </p:cNvPr>
          <p:cNvSpPr/>
          <p:nvPr/>
        </p:nvSpPr>
        <p:spPr>
          <a:xfrm>
            <a:off x="6477000" y="1143000"/>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“New Identity In Christ”</a:t>
            </a:r>
          </a:p>
        </p:txBody>
      </p:sp>
      <p:sp>
        <p:nvSpPr>
          <p:cNvPr id="43" name="Oval 42">
            <a:extLst>
              <a:ext uri="{FF2B5EF4-FFF2-40B4-BE49-F238E27FC236}">
                <a16:creationId xmlns:a16="http://schemas.microsoft.com/office/drawing/2014/main" xmlns="" id="{5C37FDE4-D086-9CF7-5DD8-EFB71F39E6AB}"/>
              </a:ext>
            </a:extLst>
          </p:cNvPr>
          <p:cNvSpPr/>
          <p:nvPr/>
        </p:nvSpPr>
        <p:spPr>
          <a:xfrm>
            <a:off x="4724400" y="4419600"/>
            <a:ext cx="304800" cy="304800"/>
          </a:xfrm>
          <a:prstGeom prst="ellipse">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9FF490D1-511A-2696-9B9A-DAB7C07CED84}"/>
              </a:ext>
            </a:extLst>
          </p:cNvPr>
          <p:cNvSpPr/>
          <p:nvPr/>
        </p:nvSpPr>
        <p:spPr>
          <a:xfrm>
            <a:off x="0" y="5257800"/>
            <a:ext cx="12192000" cy="160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Romans</a:t>
            </a:r>
            <a:r>
              <a:rPr lang="en-US" sz="3200" b="1" dirty="0">
                <a:solidFill>
                  <a:schemeClr val="tx1"/>
                </a:solidFill>
              </a:rPr>
              <a:t> </a:t>
            </a:r>
            <a:r>
              <a:rPr lang="en-US" sz="3200" b="1" baseline="30000" dirty="0">
                <a:solidFill>
                  <a:schemeClr val="tx1"/>
                </a:solidFill>
              </a:rPr>
              <a:t>8:5 </a:t>
            </a:r>
            <a:r>
              <a:rPr lang="en-US" sz="3200" dirty="0">
                <a:solidFill>
                  <a:schemeClr val="tx1"/>
                </a:solidFill>
              </a:rPr>
              <a:t>For those who are according to the </a:t>
            </a:r>
            <a:r>
              <a:rPr lang="en-US" sz="3200" b="1" u="sng" dirty="0">
                <a:solidFill>
                  <a:srgbClr val="002060"/>
                </a:solidFill>
              </a:rPr>
              <a:t>flesh</a:t>
            </a:r>
            <a:r>
              <a:rPr lang="en-US" sz="3200" dirty="0">
                <a:solidFill>
                  <a:schemeClr val="tx1"/>
                </a:solidFill>
              </a:rPr>
              <a:t> set their minds on the things of the </a:t>
            </a:r>
            <a:r>
              <a:rPr lang="en-US" sz="3200" b="1" u="sng" dirty="0">
                <a:solidFill>
                  <a:srgbClr val="002060"/>
                </a:solidFill>
              </a:rPr>
              <a:t>flesh</a:t>
            </a:r>
            <a:r>
              <a:rPr lang="en-US" sz="3200" dirty="0">
                <a:solidFill>
                  <a:schemeClr val="tx1"/>
                </a:solidFill>
              </a:rPr>
              <a:t>, but those who are according to the </a:t>
            </a:r>
            <a:r>
              <a:rPr lang="en-US" sz="3200" b="1" u="sng" dirty="0">
                <a:solidFill>
                  <a:srgbClr val="002060"/>
                </a:solidFill>
              </a:rPr>
              <a:t>Spirit</a:t>
            </a:r>
            <a:r>
              <a:rPr lang="en-US" sz="3200" dirty="0">
                <a:solidFill>
                  <a:schemeClr val="tx1"/>
                </a:solidFill>
              </a:rPr>
              <a:t>, the things of the </a:t>
            </a:r>
            <a:r>
              <a:rPr lang="en-US" sz="3200" b="1" u="sng" dirty="0">
                <a:solidFill>
                  <a:srgbClr val="002060"/>
                </a:solidFill>
              </a:rPr>
              <a:t>Spirit</a:t>
            </a:r>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Tree>
    <p:extLst>
      <p:ext uri="{BB962C8B-B14F-4D97-AF65-F5344CB8AC3E}">
        <p14:creationId xmlns:p14="http://schemas.microsoft.com/office/powerpoint/2010/main" val="428564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3.33333E-6 C 0.00508 0.02199 0.01068 0.04398 0.0181 0.06157 C 0.02591 0.07916 0.03398 0.0956 0.04518 0.10532 C 0.05664 0.11504 0.06953 0.11713 0.08646 0.11944 C 0.10352 0.12176 0.12956 0.12338 0.14714 0.11944 C 0.16471 0.11551 0.18229 0.11157 0.19271 0.09537 C 0.20313 0.07916 0.2056 0.03727 0.20885 0.02176 C 0.21237 0.00625 0.21289 0.00949 0.21237 0.00185 C 0.21159 -0.00579 0.20599 -0.01968 0.20456 -0.02385 " pathEditMode="relative" rAng="0" ptsTypes="AAAAAAAAA">
                                      <p:cBhvr>
                                        <p:cTn id="14" dur="2000" fill="hold"/>
                                        <p:tgtEl>
                                          <p:spTgt spid="43"/>
                                        </p:tgtEl>
                                        <p:attrNameLst>
                                          <p:attrName>ppt_x</p:attrName>
                                          <p:attrName>ppt_y</p:attrName>
                                        </p:attrNameLst>
                                      </p:cBhvr>
                                      <p:rCtr x="10625" y="4884"/>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22" presetClass="entr" presetSubtype="8"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par>
                                <p:cTn id="23" presetID="22" presetClass="entr" presetSubtype="8"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par>
                                <p:cTn id="26" presetID="22" presetClass="entr" presetSubtype="8"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par>
                                <p:cTn id="29" presetID="22" presetClass="entr" presetSubtype="8"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par>
                                <p:cTn id="32" presetID="22" presetClass="entr" presetSubtype="8"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animBg="1"/>
      <p:bldP spid="41" grpId="0"/>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xmlns="" id="{F8F891C2-E65D-34B0-E0FB-87393936DEBD}"/>
              </a:ext>
            </a:extLst>
          </p:cNvPr>
          <p:cNvCxnSpPr>
            <a:cxnSpLocks/>
          </p:cNvCxnSpPr>
          <p:nvPr/>
        </p:nvCxnSpPr>
        <p:spPr>
          <a:xfrm flipH="1" flipV="1">
            <a:off x="7480537" y="4084241"/>
            <a:ext cx="1007389" cy="64507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D09873E4-A9B8-F23A-3244-49A46FF369E2}"/>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3" name="Rectangle 2">
            <a:extLst>
              <a:ext uri="{FF2B5EF4-FFF2-40B4-BE49-F238E27FC236}">
                <a16:creationId xmlns:a16="http://schemas.microsoft.com/office/drawing/2014/main" xmlns="" id="{3B5F865A-9F23-9345-CD8D-2B9F90909766}"/>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cxnSp>
        <p:nvCxnSpPr>
          <p:cNvPr id="5" name="Straight Arrow Connector 4">
            <a:extLst>
              <a:ext uri="{FF2B5EF4-FFF2-40B4-BE49-F238E27FC236}">
                <a16:creationId xmlns:a16="http://schemas.microsoft.com/office/drawing/2014/main" xmlns="" id="{24A5801D-3779-65A2-0211-626C0D1DE939}"/>
              </a:ext>
            </a:extLst>
          </p:cNvPr>
          <p:cNvCxnSpPr/>
          <p:nvPr/>
        </p:nvCxnSpPr>
        <p:spPr>
          <a:xfrm flipV="1">
            <a:off x="5115113" y="3200400"/>
            <a:ext cx="304800" cy="609600"/>
          </a:xfrm>
          <a:prstGeom prst="straightConnector1">
            <a:avLst/>
          </a:prstGeom>
          <a:ln w="130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 name="Rounded Rectangular Callout 9">
            <a:extLst>
              <a:ext uri="{FF2B5EF4-FFF2-40B4-BE49-F238E27FC236}">
                <a16:creationId xmlns:a16="http://schemas.microsoft.com/office/drawing/2014/main" xmlns="" id="{FECA917C-F473-D7E3-4041-2871251E2AE0}"/>
              </a:ext>
            </a:extLst>
          </p:cNvPr>
          <p:cNvSpPr/>
          <p:nvPr/>
        </p:nvSpPr>
        <p:spPr>
          <a:xfrm>
            <a:off x="85913" y="1159245"/>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Flesh”</a:t>
            </a:r>
          </a:p>
        </p:txBody>
      </p:sp>
      <p:cxnSp>
        <p:nvCxnSpPr>
          <p:cNvPr id="7" name="Straight Arrow Connector 6">
            <a:extLst>
              <a:ext uri="{FF2B5EF4-FFF2-40B4-BE49-F238E27FC236}">
                <a16:creationId xmlns:a16="http://schemas.microsoft.com/office/drawing/2014/main" xmlns="" id="{21B7AF62-3FE1-50A5-7C39-C92A0352426C}"/>
              </a:ext>
            </a:extLst>
          </p:cNvPr>
          <p:cNvCxnSpPr/>
          <p:nvPr/>
        </p:nvCxnSpPr>
        <p:spPr>
          <a:xfrm flipV="1">
            <a:off x="5648513" y="2133600"/>
            <a:ext cx="304800" cy="609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3C17158-8615-0664-BB9C-DA9E07344811}"/>
              </a:ext>
            </a:extLst>
          </p:cNvPr>
          <p:cNvCxnSpPr/>
          <p:nvPr/>
        </p:nvCxnSpPr>
        <p:spPr>
          <a:xfrm>
            <a:off x="5267513" y="2667000"/>
            <a:ext cx="609600" cy="6858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803BA14-0F99-67E0-9857-034CDE1EE88B}"/>
              </a:ext>
            </a:extLst>
          </p:cNvPr>
          <p:cNvCxnSpPr/>
          <p:nvPr/>
        </p:nvCxnSpPr>
        <p:spPr>
          <a:xfrm flipH="1">
            <a:off x="5115113" y="2895600"/>
            <a:ext cx="838200" cy="2286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xmlns="" id="{37ACC1CD-149C-E084-453B-D1AE145BB59B}"/>
              </a:ext>
            </a:extLst>
          </p:cNvPr>
          <p:cNvSpPr/>
          <p:nvPr/>
        </p:nvSpPr>
        <p:spPr>
          <a:xfrm>
            <a:off x="5724713" y="990600"/>
            <a:ext cx="1143000" cy="10668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xmlns="" id="{5DC2B532-E10B-55C2-7663-B9F798902ED1}"/>
              </a:ext>
            </a:extLst>
          </p:cNvPr>
          <p:cNvCxnSpPr/>
          <p:nvPr/>
        </p:nvCxnSpPr>
        <p:spPr>
          <a:xfrm>
            <a:off x="6791513" y="2133600"/>
            <a:ext cx="533400" cy="1371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495E564-6980-B89B-A104-D3CDA91F5D36}"/>
              </a:ext>
            </a:extLst>
          </p:cNvPr>
          <p:cNvCxnSpPr>
            <a:cxnSpLocks/>
          </p:cNvCxnSpPr>
          <p:nvPr/>
        </p:nvCxnSpPr>
        <p:spPr>
          <a:xfrm flipH="1" flipV="1">
            <a:off x="3997611" y="3211311"/>
            <a:ext cx="584102" cy="5986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9B0B236-3DBB-7675-AE9B-CF2A84478D79}"/>
              </a:ext>
            </a:extLst>
          </p:cNvPr>
          <p:cNvCxnSpPr>
            <a:cxnSpLocks/>
          </p:cNvCxnSpPr>
          <p:nvPr/>
        </p:nvCxnSpPr>
        <p:spPr>
          <a:xfrm flipH="1" flipV="1">
            <a:off x="3581441" y="3478431"/>
            <a:ext cx="1000272" cy="40776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A2BD095-F210-50DA-52C1-2CC2DBC7EF2B}"/>
              </a:ext>
            </a:extLst>
          </p:cNvPr>
          <p:cNvCxnSpPr>
            <a:cxnSpLocks/>
          </p:cNvCxnSpPr>
          <p:nvPr/>
        </p:nvCxnSpPr>
        <p:spPr>
          <a:xfrm flipH="1">
            <a:off x="3547738" y="3886200"/>
            <a:ext cx="990600" cy="2195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F3F4312-ECFB-81C2-C151-7A1BC0817F90}"/>
              </a:ext>
            </a:extLst>
          </p:cNvPr>
          <p:cNvCxnSpPr>
            <a:cxnSpLocks/>
          </p:cNvCxnSpPr>
          <p:nvPr/>
        </p:nvCxnSpPr>
        <p:spPr>
          <a:xfrm flipH="1">
            <a:off x="3619688" y="3886200"/>
            <a:ext cx="962025" cy="4462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5EE9C8E-AA53-04DB-0A9C-20B8D3A2D0DC}"/>
              </a:ext>
            </a:extLst>
          </p:cNvPr>
          <p:cNvCxnSpPr>
            <a:cxnSpLocks/>
          </p:cNvCxnSpPr>
          <p:nvPr/>
        </p:nvCxnSpPr>
        <p:spPr>
          <a:xfrm flipH="1">
            <a:off x="3819713" y="3884616"/>
            <a:ext cx="782886" cy="76358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ounded Rectangular Callout 26">
            <a:extLst>
              <a:ext uri="{FF2B5EF4-FFF2-40B4-BE49-F238E27FC236}">
                <a16:creationId xmlns:a16="http://schemas.microsoft.com/office/drawing/2014/main" xmlns="" id="{9C37E7A3-EDE4-4103-7ECD-61A25EC46179}"/>
              </a:ext>
            </a:extLst>
          </p:cNvPr>
          <p:cNvSpPr/>
          <p:nvPr/>
        </p:nvSpPr>
        <p:spPr>
          <a:xfrm>
            <a:off x="931075" y="3581400"/>
            <a:ext cx="2745169"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the Law</a:t>
            </a:r>
            <a:endParaRPr lang="en-US" sz="2800" b="1" i="1" dirty="0"/>
          </a:p>
        </p:txBody>
      </p:sp>
      <p:sp>
        <p:nvSpPr>
          <p:cNvPr id="18" name="Rounded Rectangular Callout 27">
            <a:extLst>
              <a:ext uri="{FF2B5EF4-FFF2-40B4-BE49-F238E27FC236}">
                <a16:creationId xmlns:a16="http://schemas.microsoft.com/office/drawing/2014/main" xmlns="" id="{50517D55-33A8-CC90-5FBE-52F24DACD40D}"/>
              </a:ext>
            </a:extLst>
          </p:cNvPr>
          <p:cNvSpPr/>
          <p:nvPr/>
        </p:nvSpPr>
        <p:spPr>
          <a:xfrm>
            <a:off x="1328805" y="2219765"/>
            <a:ext cx="3429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Spiritual orphans</a:t>
            </a:r>
            <a:endParaRPr lang="en-US" sz="2800" b="1" i="1" dirty="0"/>
          </a:p>
        </p:txBody>
      </p:sp>
      <p:sp>
        <p:nvSpPr>
          <p:cNvPr id="19" name="Rounded Rectangular Callout 28">
            <a:extLst>
              <a:ext uri="{FF2B5EF4-FFF2-40B4-BE49-F238E27FC236}">
                <a16:creationId xmlns:a16="http://schemas.microsoft.com/office/drawing/2014/main" xmlns="" id="{3CB9D466-90C6-9E73-10A1-D45D73965FE2}"/>
              </a:ext>
            </a:extLst>
          </p:cNvPr>
          <p:cNvSpPr/>
          <p:nvPr/>
        </p:nvSpPr>
        <p:spPr>
          <a:xfrm>
            <a:off x="808065" y="3124200"/>
            <a:ext cx="3581401" cy="573845"/>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Sin nature</a:t>
            </a:r>
            <a:endParaRPr lang="en-US" sz="2800" b="1" i="1" dirty="0"/>
          </a:p>
        </p:txBody>
      </p:sp>
      <p:sp>
        <p:nvSpPr>
          <p:cNvPr id="20" name="Rounded Rectangular Callout 31">
            <a:extLst>
              <a:ext uri="{FF2B5EF4-FFF2-40B4-BE49-F238E27FC236}">
                <a16:creationId xmlns:a16="http://schemas.microsoft.com/office/drawing/2014/main" xmlns="" id="{20957E9E-A053-115A-88F5-EA918DB15556}"/>
              </a:ext>
            </a:extLst>
          </p:cNvPr>
          <p:cNvSpPr/>
          <p:nvPr/>
        </p:nvSpPr>
        <p:spPr>
          <a:xfrm>
            <a:off x="1798666"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Death</a:t>
            </a:r>
            <a:endParaRPr lang="en-US" sz="2800" b="1" i="1" dirty="0"/>
          </a:p>
        </p:txBody>
      </p:sp>
      <p:sp>
        <p:nvSpPr>
          <p:cNvPr id="21" name="Rounded Rectangular Callout 30">
            <a:extLst>
              <a:ext uri="{FF2B5EF4-FFF2-40B4-BE49-F238E27FC236}">
                <a16:creationId xmlns:a16="http://schemas.microsoft.com/office/drawing/2014/main" xmlns="" id="{224B7FDB-8B86-BE55-CB9E-F5F7F7FBD89C}"/>
              </a:ext>
            </a:extLst>
          </p:cNvPr>
          <p:cNvSpPr/>
          <p:nvPr/>
        </p:nvSpPr>
        <p:spPr>
          <a:xfrm>
            <a:off x="552492" y="2667000"/>
            <a:ext cx="3648221"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Broken relationships</a:t>
            </a:r>
            <a:endParaRPr lang="en-US" sz="2800" b="1" i="1" dirty="0"/>
          </a:p>
        </p:txBody>
      </p:sp>
      <p:sp>
        <p:nvSpPr>
          <p:cNvPr id="22" name="Rectangle 21">
            <a:extLst>
              <a:ext uri="{FF2B5EF4-FFF2-40B4-BE49-F238E27FC236}">
                <a16:creationId xmlns:a16="http://schemas.microsoft.com/office/drawing/2014/main" xmlns="" id="{759E38EB-8780-6433-C22B-010A67CAFA4F}"/>
              </a:ext>
            </a:extLst>
          </p:cNvPr>
          <p:cNvSpPr/>
          <p:nvPr/>
        </p:nvSpPr>
        <p:spPr>
          <a:xfrm>
            <a:off x="4581713" y="3657600"/>
            <a:ext cx="1219200" cy="114300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Adam</a:t>
            </a:r>
          </a:p>
        </p:txBody>
      </p:sp>
      <p:cxnSp>
        <p:nvCxnSpPr>
          <p:cNvPr id="23" name="Straight Connector 22">
            <a:extLst>
              <a:ext uri="{FF2B5EF4-FFF2-40B4-BE49-F238E27FC236}">
                <a16:creationId xmlns:a16="http://schemas.microsoft.com/office/drawing/2014/main" xmlns="" id="{66C68E8B-1C07-5ED9-8F4A-C7A6123C2ABD}"/>
              </a:ext>
            </a:extLst>
          </p:cNvPr>
          <p:cNvCxnSpPr>
            <a:cxnSpLocks/>
          </p:cNvCxnSpPr>
          <p:nvPr/>
        </p:nvCxnSpPr>
        <p:spPr>
          <a:xfrm flipH="1">
            <a:off x="7513666" y="3177549"/>
            <a:ext cx="801847" cy="76776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E867286-99E4-E8A2-2384-EC5A3E08AF4F}"/>
              </a:ext>
            </a:extLst>
          </p:cNvPr>
          <p:cNvCxnSpPr>
            <a:cxnSpLocks/>
          </p:cNvCxnSpPr>
          <p:nvPr/>
        </p:nvCxnSpPr>
        <p:spPr>
          <a:xfrm flipH="1">
            <a:off x="7480537" y="3543300"/>
            <a:ext cx="1076325" cy="490385"/>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A0DEF63-B4E8-990E-C30F-EBCA71BA1039}"/>
              </a:ext>
            </a:extLst>
          </p:cNvPr>
          <p:cNvCxnSpPr>
            <a:cxnSpLocks/>
          </p:cNvCxnSpPr>
          <p:nvPr/>
        </p:nvCxnSpPr>
        <p:spPr>
          <a:xfrm flipH="1">
            <a:off x="7519843" y="3917043"/>
            <a:ext cx="1037019" cy="13396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5DDD7DC-EF5F-EA55-909D-5F4AD23C17E1}"/>
              </a:ext>
            </a:extLst>
          </p:cNvPr>
          <p:cNvCxnSpPr>
            <a:cxnSpLocks/>
          </p:cNvCxnSpPr>
          <p:nvPr/>
        </p:nvCxnSpPr>
        <p:spPr>
          <a:xfrm flipH="1" flipV="1">
            <a:off x="7513666" y="4076700"/>
            <a:ext cx="1043196" cy="32581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ounded Rectangular Callout 42">
            <a:extLst>
              <a:ext uri="{FF2B5EF4-FFF2-40B4-BE49-F238E27FC236}">
                <a16:creationId xmlns:a16="http://schemas.microsoft.com/office/drawing/2014/main" xmlns="" id="{B04E0582-CE00-429B-1346-E85EFE77C052}"/>
              </a:ext>
            </a:extLst>
          </p:cNvPr>
          <p:cNvSpPr/>
          <p:nvPr/>
        </p:nvSpPr>
        <p:spPr>
          <a:xfrm>
            <a:off x="7629713" y="2209800"/>
            <a:ext cx="25146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Adoption</a:t>
            </a:r>
            <a:endParaRPr lang="en-US" sz="2800" b="1" i="1" dirty="0"/>
          </a:p>
        </p:txBody>
      </p:sp>
      <p:sp>
        <p:nvSpPr>
          <p:cNvPr id="28" name="Rounded Rectangular Callout 43">
            <a:extLst>
              <a:ext uri="{FF2B5EF4-FFF2-40B4-BE49-F238E27FC236}">
                <a16:creationId xmlns:a16="http://schemas.microsoft.com/office/drawing/2014/main" xmlns="" id="{CE3E0F8D-3FD6-559E-5E83-9C29CBC3D5E6}"/>
              </a:ext>
            </a:extLst>
          </p:cNvPr>
          <p:cNvSpPr/>
          <p:nvPr/>
        </p:nvSpPr>
        <p:spPr>
          <a:xfrm>
            <a:off x="7667813" y="2667000"/>
            <a:ext cx="29337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Belonging</a:t>
            </a:r>
            <a:endParaRPr lang="en-US" sz="2800" b="1" i="1" dirty="0"/>
          </a:p>
        </p:txBody>
      </p:sp>
      <p:sp>
        <p:nvSpPr>
          <p:cNvPr id="29" name="Rounded Rectangular Callout 47">
            <a:extLst>
              <a:ext uri="{FF2B5EF4-FFF2-40B4-BE49-F238E27FC236}">
                <a16:creationId xmlns:a16="http://schemas.microsoft.com/office/drawing/2014/main" xmlns="" id="{D2F1504D-57CC-EB35-F02A-52718DEF65A6}"/>
              </a:ext>
            </a:extLst>
          </p:cNvPr>
          <p:cNvSpPr/>
          <p:nvPr/>
        </p:nvSpPr>
        <p:spPr>
          <a:xfrm>
            <a:off x="7934513" y="3124200"/>
            <a:ext cx="31242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Holy Spirit</a:t>
            </a:r>
            <a:endParaRPr lang="en-US" sz="2800" b="1" i="1" dirty="0"/>
          </a:p>
        </p:txBody>
      </p:sp>
      <p:sp>
        <p:nvSpPr>
          <p:cNvPr id="30" name="Rounded Rectangular Callout 52">
            <a:extLst>
              <a:ext uri="{FF2B5EF4-FFF2-40B4-BE49-F238E27FC236}">
                <a16:creationId xmlns:a16="http://schemas.microsoft.com/office/drawing/2014/main" xmlns="" id="{8845CEE5-ED06-988B-A001-B28FEE76C95A}"/>
              </a:ext>
            </a:extLst>
          </p:cNvPr>
          <p:cNvSpPr/>
          <p:nvPr/>
        </p:nvSpPr>
        <p:spPr>
          <a:xfrm>
            <a:off x="8171512"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Eternal Life </a:t>
            </a:r>
            <a:endParaRPr lang="en-US" sz="2800" b="1" i="1" dirty="0"/>
          </a:p>
        </p:txBody>
      </p:sp>
      <p:sp>
        <p:nvSpPr>
          <p:cNvPr id="31" name="Rounded Rectangular Callout 41">
            <a:extLst>
              <a:ext uri="{FF2B5EF4-FFF2-40B4-BE49-F238E27FC236}">
                <a16:creationId xmlns:a16="http://schemas.microsoft.com/office/drawing/2014/main" xmlns="" id="{0D2944E7-4B1D-FB37-D900-0F4B0DDEC435}"/>
              </a:ext>
            </a:extLst>
          </p:cNvPr>
          <p:cNvSpPr/>
          <p:nvPr/>
        </p:nvSpPr>
        <p:spPr>
          <a:xfrm>
            <a:off x="8348874" y="3962400"/>
            <a:ext cx="35433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“Righteous”</a:t>
            </a:r>
            <a:endParaRPr lang="en-US" sz="2800" b="1" i="1" dirty="0"/>
          </a:p>
        </p:txBody>
      </p:sp>
      <p:sp>
        <p:nvSpPr>
          <p:cNvPr id="32" name="Isosceles Triangle 31">
            <a:extLst>
              <a:ext uri="{FF2B5EF4-FFF2-40B4-BE49-F238E27FC236}">
                <a16:creationId xmlns:a16="http://schemas.microsoft.com/office/drawing/2014/main" xmlns="" id="{4F055C50-5557-F639-519F-1BC6CD796E76}"/>
              </a:ext>
            </a:extLst>
          </p:cNvPr>
          <p:cNvSpPr/>
          <p:nvPr/>
        </p:nvSpPr>
        <p:spPr>
          <a:xfrm>
            <a:off x="6791513" y="3657600"/>
            <a:ext cx="1143000" cy="11430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xmlns="" id="{5537FB9E-58C1-5A91-E62F-80698DDA6F2C}"/>
              </a:ext>
            </a:extLst>
          </p:cNvPr>
          <p:cNvCxnSpPr>
            <a:cxnSpLocks/>
          </p:cNvCxnSpPr>
          <p:nvPr/>
        </p:nvCxnSpPr>
        <p:spPr>
          <a:xfrm flipH="1" flipV="1">
            <a:off x="4106651" y="2753165"/>
            <a:ext cx="470813" cy="114928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6E7E1D8B-FA57-1EF5-F5C2-09E460CD24CD}"/>
              </a:ext>
            </a:extLst>
          </p:cNvPr>
          <p:cNvCxnSpPr>
            <a:cxnSpLocks/>
          </p:cNvCxnSpPr>
          <p:nvPr/>
        </p:nvCxnSpPr>
        <p:spPr>
          <a:xfrm flipH="1">
            <a:off x="7513665" y="2781300"/>
            <a:ext cx="687548" cy="115250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ular Callout 26">
            <a:extLst>
              <a:ext uri="{FF2B5EF4-FFF2-40B4-BE49-F238E27FC236}">
                <a16:creationId xmlns:a16="http://schemas.microsoft.com/office/drawing/2014/main" xmlns="" id="{BEEAF4A7-9A0F-8F13-DC31-13976C169C52}"/>
              </a:ext>
            </a:extLst>
          </p:cNvPr>
          <p:cNvSpPr/>
          <p:nvPr/>
        </p:nvSpPr>
        <p:spPr>
          <a:xfrm>
            <a:off x="-86500" y="4038600"/>
            <a:ext cx="4001142"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“condemned”</a:t>
            </a:r>
            <a:endParaRPr lang="en-US" sz="2800" b="1" i="1" dirty="0"/>
          </a:p>
        </p:txBody>
      </p:sp>
      <p:sp>
        <p:nvSpPr>
          <p:cNvPr id="41" name="Rounded Rectangular Callout 41">
            <a:extLst>
              <a:ext uri="{FF2B5EF4-FFF2-40B4-BE49-F238E27FC236}">
                <a16:creationId xmlns:a16="http://schemas.microsoft.com/office/drawing/2014/main" xmlns="" id="{4D6E4C9E-2855-4EEF-6B40-2F41EABF3B40}"/>
              </a:ext>
            </a:extLst>
          </p:cNvPr>
          <p:cNvSpPr/>
          <p:nvPr/>
        </p:nvSpPr>
        <p:spPr>
          <a:xfrm>
            <a:off x="8436382" y="35814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Grace</a:t>
            </a:r>
            <a:endParaRPr lang="en-US" sz="2800" b="1" i="1" dirty="0"/>
          </a:p>
        </p:txBody>
      </p:sp>
      <p:sp>
        <p:nvSpPr>
          <p:cNvPr id="42" name="Rounded Rectangular Callout 9">
            <a:extLst>
              <a:ext uri="{FF2B5EF4-FFF2-40B4-BE49-F238E27FC236}">
                <a16:creationId xmlns:a16="http://schemas.microsoft.com/office/drawing/2014/main" xmlns="" id="{30658267-2721-504F-297B-010579E04025}"/>
              </a:ext>
            </a:extLst>
          </p:cNvPr>
          <p:cNvSpPr/>
          <p:nvPr/>
        </p:nvSpPr>
        <p:spPr>
          <a:xfrm>
            <a:off x="6477000" y="1143000"/>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Spirit”</a:t>
            </a:r>
          </a:p>
        </p:txBody>
      </p:sp>
      <p:sp>
        <p:nvSpPr>
          <p:cNvPr id="4" name="Oval 3">
            <a:extLst>
              <a:ext uri="{FF2B5EF4-FFF2-40B4-BE49-F238E27FC236}">
                <a16:creationId xmlns:a16="http://schemas.microsoft.com/office/drawing/2014/main" xmlns="" id="{8993609F-36D0-B153-8075-E903EA92FCB1}"/>
              </a:ext>
            </a:extLst>
          </p:cNvPr>
          <p:cNvSpPr/>
          <p:nvPr/>
        </p:nvSpPr>
        <p:spPr>
          <a:xfrm>
            <a:off x="7217346" y="4263139"/>
            <a:ext cx="304800" cy="304800"/>
          </a:xfrm>
          <a:prstGeom prst="ellipse">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xmlns="" id="{8FBCA6FF-9990-E34F-6B24-144DE5C41E6C}"/>
              </a:ext>
            </a:extLst>
          </p:cNvPr>
          <p:cNvSpPr/>
          <p:nvPr/>
        </p:nvSpPr>
        <p:spPr>
          <a:xfrm>
            <a:off x="0" y="5257800"/>
            <a:ext cx="12192000" cy="160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Romans</a:t>
            </a:r>
            <a:r>
              <a:rPr lang="en-US" sz="3200" b="1" dirty="0">
                <a:solidFill>
                  <a:schemeClr val="tx1"/>
                </a:solidFill>
              </a:rPr>
              <a:t> </a:t>
            </a:r>
            <a:r>
              <a:rPr lang="en-US" sz="3200" b="1" baseline="30000" dirty="0">
                <a:solidFill>
                  <a:schemeClr val="tx1"/>
                </a:solidFill>
              </a:rPr>
              <a:t>8:5 </a:t>
            </a:r>
            <a:r>
              <a:rPr lang="en-US" sz="3200" dirty="0">
                <a:solidFill>
                  <a:schemeClr val="tx1"/>
                </a:solidFill>
              </a:rPr>
              <a:t>For those who are according to the </a:t>
            </a:r>
            <a:r>
              <a:rPr lang="en-US" sz="3200" b="1" u="sng" dirty="0">
                <a:solidFill>
                  <a:srgbClr val="002060"/>
                </a:solidFill>
              </a:rPr>
              <a:t>flesh</a:t>
            </a:r>
            <a:r>
              <a:rPr lang="en-US" sz="3200" dirty="0">
                <a:solidFill>
                  <a:schemeClr val="tx1"/>
                </a:solidFill>
              </a:rPr>
              <a:t> set their minds on the things of the </a:t>
            </a:r>
            <a:r>
              <a:rPr lang="en-US" sz="3200" b="1" u="sng" dirty="0">
                <a:solidFill>
                  <a:srgbClr val="002060"/>
                </a:solidFill>
              </a:rPr>
              <a:t>flesh</a:t>
            </a:r>
            <a:r>
              <a:rPr lang="en-US" sz="3200" dirty="0">
                <a:solidFill>
                  <a:schemeClr val="tx1"/>
                </a:solidFill>
              </a:rPr>
              <a:t>, but those who are according to the </a:t>
            </a:r>
            <a:r>
              <a:rPr lang="en-US" sz="3200" b="1" u="sng" dirty="0">
                <a:solidFill>
                  <a:srgbClr val="002060"/>
                </a:solidFill>
              </a:rPr>
              <a:t>Spirit</a:t>
            </a:r>
            <a:r>
              <a:rPr lang="en-US" sz="3200" dirty="0">
                <a:solidFill>
                  <a:schemeClr val="tx1"/>
                </a:solidFill>
              </a:rPr>
              <a:t>, the things of the </a:t>
            </a:r>
            <a:r>
              <a:rPr lang="en-US" sz="3200" b="1" u="sng" dirty="0">
                <a:solidFill>
                  <a:srgbClr val="002060"/>
                </a:solidFill>
              </a:rPr>
              <a:t>Spirit</a:t>
            </a:r>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Tree>
    <p:extLst>
      <p:ext uri="{BB962C8B-B14F-4D97-AF65-F5344CB8AC3E}">
        <p14:creationId xmlns:p14="http://schemas.microsoft.com/office/powerpoint/2010/main" val="266294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xmlns="" id="{F8F891C2-E65D-34B0-E0FB-87393936DEBD}"/>
              </a:ext>
            </a:extLst>
          </p:cNvPr>
          <p:cNvCxnSpPr>
            <a:cxnSpLocks/>
          </p:cNvCxnSpPr>
          <p:nvPr/>
        </p:nvCxnSpPr>
        <p:spPr>
          <a:xfrm flipH="1" flipV="1">
            <a:off x="7480537" y="4084241"/>
            <a:ext cx="1007389" cy="64507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D09873E4-A9B8-F23A-3244-49A46FF369E2}"/>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3" name="Rectangle 2">
            <a:extLst>
              <a:ext uri="{FF2B5EF4-FFF2-40B4-BE49-F238E27FC236}">
                <a16:creationId xmlns:a16="http://schemas.microsoft.com/office/drawing/2014/main" xmlns="" id="{3B5F865A-9F23-9345-CD8D-2B9F90909766}"/>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cxnSp>
        <p:nvCxnSpPr>
          <p:cNvPr id="5" name="Straight Arrow Connector 4">
            <a:extLst>
              <a:ext uri="{FF2B5EF4-FFF2-40B4-BE49-F238E27FC236}">
                <a16:creationId xmlns:a16="http://schemas.microsoft.com/office/drawing/2014/main" xmlns="" id="{24A5801D-3779-65A2-0211-626C0D1DE939}"/>
              </a:ext>
            </a:extLst>
          </p:cNvPr>
          <p:cNvCxnSpPr/>
          <p:nvPr/>
        </p:nvCxnSpPr>
        <p:spPr>
          <a:xfrm flipV="1">
            <a:off x="5115113" y="3200400"/>
            <a:ext cx="304800" cy="609600"/>
          </a:xfrm>
          <a:prstGeom prst="straightConnector1">
            <a:avLst/>
          </a:prstGeom>
          <a:ln w="130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 name="Rounded Rectangular Callout 9">
            <a:extLst>
              <a:ext uri="{FF2B5EF4-FFF2-40B4-BE49-F238E27FC236}">
                <a16:creationId xmlns:a16="http://schemas.microsoft.com/office/drawing/2014/main" xmlns="" id="{FECA917C-F473-D7E3-4041-2871251E2AE0}"/>
              </a:ext>
            </a:extLst>
          </p:cNvPr>
          <p:cNvSpPr/>
          <p:nvPr/>
        </p:nvSpPr>
        <p:spPr>
          <a:xfrm>
            <a:off x="85913" y="1159245"/>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Flesh”</a:t>
            </a:r>
          </a:p>
        </p:txBody>
      </p:sp>
      <p:cxnSp>
        <p:nvCxnSpPr>
          <p:cNvPr id="7" name="Straight Arrow Connector 6">
            <a:extLst>
              <a:ext uri="{FF2B5EF4-FFF2-40B4-BE49-F238E27FC236}">
                <a16:creationId xmlns:a16="http://schemas.microsoft.com/office/drawing/2014/main" xmlns="" id="{21B7AF62-3FE1-50A5-7C39-C92A0352426C}"/>
              </a:ext>
            </a:extLst>
          </p:cNvPr>
          <p:cNvCxnSpPr/>
          <p:nvPr/>
        </p:nvCxnSpPr>
        <p:spPr>
          <a:xfrm flipV="1">
            <a:off x="5648513" y="2133600"/>
            <a:ext cx="304800" cy="609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3C17158-8615-0664-BB9C-DA9E07344811}"/>
              </a:ext>
            </a:extLst>
          </p:cNvPr>
          <p:cNvCxnSpPr/>
          <p:nvPr/>
        </p:nvCxnSpPr>
        <p:spPr>
          <a:xfrm>
            <a:off x="5267513" y="2667000"/>
            <a:ext cx="609600" cy="6858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803BA14-0F99-67E0-9857-034CDE1EE88B}"/>
              </a:ext>
            </a:extLst>
          </p:cNvPr>
          <p:cNvCxnSpPr/>
          <p:nvPr/>
        </p:nvCxnSpPr>
        <p:spPr>
          <a:xfrm flipH="1">
            <a:off x="5115113" y="2895600"/>
            <a:ext cx="838200" cy="2286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xmlns="" id="{37ACC1CD-149C-E084-453B-D1AE145BB59B}"/>
              </a:ext>
            </a:extLst>
          </p:cNvPr>
          <p:cNvSpPr/>
          <p:nvPr/>
        </p:nvSpPr>
        <p:spPr>
          <a:xfrm>
            <a:off x="5724713" y="990600"/>
            <a:ext cx="1143000" cy="10668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xmlns="" id="{5DC2B532-E10B-55C2-7663-B9F798902ED1}"/>
              </a:ext>
            </a:extLst>
          </p:cNvPr>
          <p:cNvCxnSpPr/>
          <p:nvPr/>
        </p:nvCxnSpPr>
        <p:spPr>
          <a:xfrm>
            <a:off x="6791513" y="2133600"/>
            <a:ext cx="533400" cy="1371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495E564-6980-B89B-A104-D3CDA91F5D36}"/>
              </a:ext>
            </a:extLst>
          </p:cNvPr>
          <p:cNvCxnSpPr>
            <a:cxnSpLocks/>
          </p:cNvCxnSpPr>
          <p:nvPr/>
        </p:nvCxnSpPr>
        <p:spPr>
          <a:xfrm flipH="1" flipV="1">
            <a:off x="3997611" y="3211311"/>
            <a:ext cx="584102" cy="5986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9B0B236-3DBB-7675-AE9B-CF2A84478D79}"/>
              </a:ext>
            </a:extLst>
          </p:cNvPr>
          <p:cNvCxnSpPr>
            <a:cxnSpLocks/>
          </p:cNvCxnSpPr>
          <p:nvPr/>
        </p:nvCxnSpPr>
        <p:spPr>
          <a:xfrm flipH="1" flipV="1">
            <a:off x="3581441" y="3478431"/>
            <a:ext cx="1000272" cy="40776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A2BD095-F210-50DA-52C1-2CC2DBC7EF2B}"/>
              </a:ext>
            </a:extLst>
          </p:cNvPr>
          <p:cNvCxnSpPr>
            <a:cxnSpLocks/>
          </p:cNvCxnSpPr>
          <p:nvPr/>
        </p:nvCxnSpPr>
        <p:spPr>
          <a:xfrm flipH="1">
            <a:off x="3547738" y="3886200"/>
            <a:ext cx="990600" cy="2195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F3F4312-ECFB-81C2-C151-7A1BC0817F90}"/>
              </a:ext>
            </a:extLst>
          </p:cNvPr>
          <p:cNvCxnSpPr>
            <a:cxnSpLocks/>
          </p:cNvCxnSpPr>
          <p:nvPr/>
        </p:nvCxnSpPr>
        <p:spPr>
          <a:xfrm flipH="1">
            <a:off x="3619688" y="3886200"/>
            <a:ext cx="962025" cy="4462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5EE9C8E-AA53-04DB-0A9C-20B8D3A2D0DC}"/>
              </a:ext>
            </a:extLst>
          </p:cNvPr>
          <p:cNvCxnSpPr>
            <a:cxnSpLocks/>
          </p:cNvCxnSpPr>
          <p:nvPr/>
        </p:nvCxnSpPr>
        <p:spPr>
          <a:xfrm flipH="1">
            <a:off x="3819713" y="3884616"/>
            <a:ext cx="782886" cy="76358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ounded Rectangular Callout 26">
            <a:extLst>
              <a:ext uri="{FF2B5EF4-FFF2-40B4-BE49-F238E27FC236}">
                <a16:creationId xmlns:a16="http://schemas.microsoft.com/office/drawing/2014/main" xmlns="" id="{9C37E7A3-EDE4-4103-7ECD-61A25EC46179}"/>
              </a:ext>
            </a:extLst>
          </p:cNvPr>
          <p:cNvSpPr/>
          <p:nvPr/>
        </p:nvSpPr>
        <p:spPr>
          <a:xfrm>
            <a:off x="931075" y="3581400"/>
            <a:ext cx="2745169"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the Law</a:t>
            </a:r>
            <a:endParaRPr lang="en-US" sz="2800" b="1" i="1" dirty="0"/>
          </a:p>
        </p:txBody>
      </p:sp>
      <p:sp>
        <p:nvSpPr>
          <p:cNvPr id="18" name="Rounded Rectangular Callout 27">
            <a:extLst>
              <a:ext uri="{FF2B5EF4-FFF2-40B4-BE49-F238E27FC236}">
                <a16:creationId xmlns:a16="http://schemas.microsoft.com/office/drawing/2014/main" xmlns="" id="{50517D55-33A8-CC90-5FBE-52F24DACD40D}"/>
              </a:ext>
            </a:extLst>
          </p:cNvPr>
          <p:cNvSpPr/>
          <p:nvPr/>
        </p:nvSpPr>
        <p:spPr>
          <a:xfrm>
            <a:off x="1328805" y="2219765"/>
            <a:ext cx="3429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Spiritual orphans</a:t>
            </a:r>
            <a:endParaRPr lang="en-US" sz="2800" b="1" i="1" dirty="0"/>
          </a:p>
        </p:txBody>
      </p:sp>
      <p:sp>
        <p:nvSpPr>
          <p:cNvPr id="19" name="Rounded Rectangular Callout 28">
            <a:extLst>
              <a:ext uri="{FF2B5EF4-FFF2-40B4-BE49-F238E27FC236}">
                <a16:creationId xmlns:a16="http://schemas.microsoft.com/office/drawing/2014/main" xmlns="" id="{3CB9D466-90C6-9E73-10A1-D45D73965FE2}"/>
              </a:ext>
            </a:extLst>
          </p:cNvPr>
          <p:cNvSpPr/>
          <p:nvPr/>
        </p:nvSpPr>
        <p:spPr>
          <a:xfrm>
            <a:off x="808065" y="3124200"/>
            <a:ext cx="3581401" cy="573845"/>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Sin nature</a:t>
            </a:r>
            <a:endParaRPr lang="en-US" sz="2800" b="1" i="1" dirty="0"/>
          </a:p>
        </p:txBody>
      </p:sp>
      <p:sp>
        <p:nvSpPr>
          <p:cNvPr id="20" name="Rounded Rectangular Callout 31">
            <a:extLst>
              <a:ext uri="{FF2B5EF4-FFF2-40B4-BE49-F238E27FC236}">
                <a16:creationId xmlns:a16="http://schemas.microsoft.com/office/drawing/2014/main" xmlns="" id="{20957E9E-A053-115A-88F5-EA918DB15556}"/>
              </a:ext>
            </a:extLst>
          </p:cNvPr>
          <p:cNvSpPr/>
          <p:nvPr/>
        </p:nvSpPr>
        <p:spPr>
          <a:xfrm>
            <a:off x="1798666"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Death</a:t>
            </a:r>
            <a:endParaRPr lang="en-US" sz="2800" b="1" i="1" dirty="0"/>
          </a:p>
        </p:txBody>
      </p:sp>
      <p:sp>
        <p:nvSpPr>
          <p:cNvPr id="21" name="Rounded Rectangular Callout 30">
            <a:extLst>
              <a:ext uri="{FF2B5EF4-FFF2-40B4-BE49-F238E27FC236}">
                <a16:creationId xmlns:a16="http://schemas.microsoft.com/office/drawing/2014/main" xmlns="" id="{224B7FDB-8B86-BE55-CB9E-F5F7F7FBD89C}"/>
              </a:ext>
            </a:extLst>
          </p:cNvPr>
          <p:cNvSpPr/>
          <p:nvPr/>
        </p:nvSpPr>
        <p:spPr>
          <a:xfrm>
            <a:off x="552492" y="2667000"/>
            <a:ext cx="3648221"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Broken relationships</a:t>
            </a:r>
            <a:endParaRPr lang="en-US" sz="2800" b="1" i="1" dirty="0"/>
          </a:p>
        </p:txBody>
      </p:sp>
      <p:sp>
        <p:nvSpPr>
          <p:cNvPr id="22" name="Rectangle 21">
            <a:extLst>
              <a:ext uri="{FF2B5EF4-FFF2-40B4-BE49-F238E27FC236}">
                <a16:creationId xmlns:a16="http://schemas.microsoft.com/office/drawing/2014/main" xmlns="" id="{759E38EB-8780-6433-C22B-010A67CAFA4F}"/>
              </a:ext>
            </a:extLst>
          </p:cNvPr>
          <p:cNvSpPr/>
          <p:nvPr/>
        </p:nvSpPr>
        <p:spPr>
          <a:xfrm>
            <a:off x="4581713" y="3657600"/>
            <a:ext cx="1219200" cy="114300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Adam</a:t>
            </a:r>
          </a:p>
        </p:txBody>
      </p:sp>
      <p:cxnSp>
        <p:nvCxnSpPr>
          <p:cNvPr id="23" name="Straight Connector 22">
            <a:extLst>
              <a:ext uri="{FF2B5EF4-FFF2-40B4-BE49-F238E27FC236}">
                <a16:creationId xmlns:a16="http://schemas.microsoft.com/office/drawing/2014/main" xmlns="" id="{66C68E8B-1C07-5ED9-8F4A-C7A6123C2ABD}"/>
              </a:ext>
            </a:extLst>
          </p:cNvPr>
          <p:cNvCxnSpPr>
            <a:cxnSpLocks/>
          </p:cNvCxnSpPr>
          <p:nvPr/>
        </p:nvCxnSpPr>
        <p:spPr>
          <a:xfrm flipH="1">
            <a:off x="7513666" y="3177549"/>
            <a:ext cx="801847" cy="76776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E867286-99E4-E8A2-2384-EC5A3E08AF4F}"/>
              </a:ext>
            </a:extLst>
          </p:cNvPr>
          <p:cNvCxnSpPr>
            <a:cxnSpLocks/>
          </p:cNvCxnSpPr>
          <p:nvPr/>
        </p:nvCxnSpPr>
        <p:spPr>
          <a:xfrm flipH="1">
            <a:off x="7480537" y="3543300"/>
            <a:ext cx="1076325" cy="490385"/>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A0DEF63-B4E8-990E-C30F-EBCA71BA1039}"/>
              </a:ext>
            </a:extLst>
          </p:cNvPr>
          <p:cNvCxnSpPr>
            <a:cxnSpLocks/>
          </p:cNvCxnSpPr>
          <p:nvPr/>
        </p:nvCxnSpPr>
        <p:spPr>
          <a:xfrm flipH="1">
            <a:off x="7519843" y="3917043"/>
            <a:ext cx="1037019" cy="13396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5DDD7DC-EF5F-EA55-909D-5F4AD23C17E1}"/>
              </a:ext>
            </a:extLst>
          </p:cNvPr>
          <p:cNvCxnSpPr>
            <a:cxnSpLocks/>
          </p:cNvCxnSpPr>
          <p:nvPr/>
        </p:nvCxnSpPr>
        <p:spPr>
          <a:xfrm flipH="1" flipV="1">
            <a:off x="7513666" y="4076700"/>
            <a:ext cx="1043196" cy="32581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ounded Rectangular Callout 42">
            <a:extLst>
              <a:ext uri="{FF2B5EF4-FFF2-40B4-BE49-F238E27FC236}">
                <a16:creationId xmlns:a16="http://schemas.microsoft.com/office/drawing/2014/main" xmlns="" id="{B04E0582-CE00-429B-1346-E85EFE77C052}"/>
              </a:ext>
            </a:extLst>
          </p:cNvPr>
          <p:cNvSpPr/>
          <p:nvPr/>
        </p:nvSpPr>
        <p:spPr>
          <a:xfrm>
            <a:off x="7629713" y="2209800"/>
            <a:ext cx="25146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Adoption</a:t>
            </a:r>
            <a:endParaRPr lang="en-US" sz="2800" b="1" i="1" dirty="0"/>
          </a:p>
        </p:txBody>
      </p:sp>
      <p:sp>
        <p:nvSpPr>
          <p:cNvPr id="28" name="Rounded Rectangular Callout 43">
            <a:extLst>
              <a:ext uri="{FF2B5EF4-FFF2-40B4-BE49-F238E27FC236}">
                <a16:creationId xmlns:a16="http://schemas.microsoft.com/office/drawing/2014/main" xmlns="" id="{CE3E0F8D-3FD6-559E-5E83-9C29CBC3D5E6}"/>
              </a:ext>
            </a:extLst>
          </p:cNvPr>
          <p:cNvSpPr/>
          <p:nvPr/>
        </p:nvSpPr>
        <p:spPr>
          <a:xfrm>
            <a:off x="7667813" y="2667000"/>
            <a:ext cx="29337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Belonging</a:t>
            </a:r>
            <a:endParaRPr lang="en-US" sz="2800" b="1" i="1" dirty="0"/>
          </a:p>
        </p:txBody>
      </p:sp>
      <p:sp>
        <p:nvSpPr>
          <p:cNvPr id="29" name="Rounded Rectangular Callout 47">
            <a:extLst>
              <a:ext uri="{FF2B5EF4-FFF2-40B4-BE49-F238E27FC236}">
                <a16:creationId xmlns:a16="http://schemas.microsoft.com/office/drawing/2014/main" xmlns="" id="{D2F1504D-57CC-EB35-F02A-52718DEF65A6}"/>
              </a:ext>
            </a:extLst>
          </p:cNvPr>
          <p:cNvSpPr/>
          <p:nvPr/>
        </p:nvSpPr>
        <p:spPr>
          <a:xfrm>
            <a:off x="7934513" y="3124200"/>
            <a:ext cx="31242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Holy Spirit</a:t>
            </a:r>
            <a:endParaRPr lang="en-US" sz="2800" b="1" i="1" dirty="0"/>
          </a:p>
        </p:txBody>
      </p:sp>
      <p:sp>
        <p:nvSpPr>
          <p:cNvPr id="30" name="Rounded Rectangular Callout 52">
            <a:extLst>
              <a:ext uri="{FF2B5EF4-FFF2-40B4-BE49-F238E27FC236}">
                <a16:creationId xmlns:a16="http://schemas.microsoft.com/office/drawing/2014/main" xmlns="" id="{8845CEE5-ED06-988B-A001-B28FEE76C95A}"/>
              </a:ext>
            </a:extLst>
          </p:cNvPr>
          <p:cNvSpPr/>
          <p:nvPr/>
        </p:nvSpPr>
        <p:spPr>
          <a:xfrm>
            <a:off x="8171512"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Eternal Life </a:t>
            </a:r>
            <a:endParaRPr lang="en-US" sz="2800" b="1" i="1" dirty="0"/>
          </a:p>
        </p:txBody>
      </p:sp>
      <p:sp>
        <p:nvSpPr>
          <p:cNvPr id="31" name="Rounded Rectangular Callout 41">
            <a:extLst>
              <a:ext uri="{FF2B5EF4-FFF2-40B4-BE49-F238E27FC236}">
                <a16:creationId xmlns:a16="http://schemas.microsoft.com/office/drawing/2014/main" xmlns="" id="{0D2944E7-4B1D-FB37-D900-0F4B0DDEC435}"/>
              </a:ext>
            </a:extLst>
          </p:cNvPr>
          <p:cNvSpPr/>
          <p:nvPr/>
        </p:nvSpPr>
        <p:spPr>
          <a:xfrm>
            <a:off x="8348874" y="3962400"/>
            <a:ext cx="35433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“Righteous”</a:t>
            </a:r>
            <a:endParaRPr lang="en-US" sz="2800" b="1" i="1" dirty="0"/>
          </a:p>
        </p:txBody>
      </p:sp>
      <p:sp>
        <p:nvSpPr>
          <p:cNvPr id="32" name="Isosceles Triangle 31">
            <a:extLst>
              <a:ext uri="{FF2B5EF4-FFF2-40B4-BE49-F238E27FC236}">
                <a16:creationId xmlns:a16="http://schemas.microsoft.com/office/drawing/2014/main" xmlns="" id="{4F055C50-5557-F639-519F-1BC6CD796E76}"/>
              </a:ext>
            </a:extLst>
          </p:cNvPr>
          <p:cNvSpPr/>
          <p:nvPr/>
        </p:nvSpPr>
        <p:spPr>
          <a:xfrm>
            <a:off x="6791513" y="3657600"/>
            <a:ext cx="1143000" cy="11430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xmlns="" id="{5537FB9E-58C1-5A91-E62F-80698DDA6F2C}"/>
              </a:ext>
            </a:extLst>
          </p:cNvPr>
          <p:cNvCxnSpPr>
            <a:cxnSpLocks/>
          </p:cNvCxnSpPr>
          <p:nvPr/>
        </p:nvCxnSpPr>
        <p:spPr>
          <a:xfrm flipH="1" flipV="1">
            <a:off x="4106651" y="2753165"/>
            <a:ext cx="470813" cy="114928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6E7E1D8B-FA57-1EF5-F5C2-09E460CD24CD}"/>
              </a:ext>
            </a:extLst>
          </p:cNvPr>
          <p:cNvCxnSpPr>
            <a:cxnSpLocks/>
          </p:cNvCxnSpPr>
          <p:nvPr/>
        </p:nvCxnSpPr>
        <p:spPr>
          <a:xfrm flipH="1">
            <a:off x="7513665" y="2781300"/>
            <a:ext cx="687548" cy="115250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ular Callout 26">
            <a:extLst>
              <a:ext uri="{FF2B5EF4-FFF2-40B4-BE49-F238E27FC236}">
                <a16:creationId xmlns:a16="http://schemas.microsoft.com/office/drawing/2014/main" xmlns="" id="{BEEAF4A7-9A0F-8F13-DC31-13976C169C52}"/>
              </a:ext>
            </a:extLst>
          </p:cNvPr>
          <p:cNvSpPr/>
          <p:nvPr/>
        </p:nvSpPr>
        <p:spPr>
          <a:xfrm>
            <a:off x="-86500" y="4038600"/>
            <a:ext cx="4001142"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“condemned”</a:t>
            </a:r>
            <a:endParaRPr lang="en-US" sz="2800" b="1" i="1" dirty="0"/>
          </a:p>
        </p:txBody>
      </p:sp>
      <p:sp>
        <p:nvSpPr>
          <p:cNvPr id="41" name="Rounded Rectangular Callout 41">
            <a:extLst>
              <a:ext uri="{FF2B5EF4-FFF2-40B4-BE49-F238E27FC236}">
                <a16:creationId xmlns:a16="http://schemas.microsoft.com/office/drawing/2014/main" xmlns="" id="{4D6E4C9E-2855-4EEF-6B40-2F41EABF3B40}"/>
              </a:ext>
            </a:extLst>
          </p:cNvPr>
          <p:cNvSpPr/>
          <p:nvPr/>
        </p:nvSpPr>
        <p:spPr>
          <a:xfrm>
            <a:off x="8436382" y="35814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Grace</a:t>
            </a:r>
            <a:endParaRPr lang="en-US" sz="2800" b="1" i="1" dirty="0"/>
          </a:p>
        </p:txBody>
      </p:sp>
      <p:sp>
        <p:nvSpPr>
          <p:cNvPr id="42" name="Rounded Rectangular Callout 9">
            <a:extLst>
              <a:ext uri="{FF2B5EF4-FFF2-40B4-BE49-F238E27FC236}">
                <a16:creationId xmlns:a16="http://schemas.microsoft.com/office/drawing/2014/main" xmlns="" id="{30658267-2721-504F-297B-010579E04025}"/>
              </a:ext>
            </a:extLst>
          </p:cNvPr>
          <p:cNvSpPr/>
          <p:nvPr/>
        </p:nvSpPr>
        <p:spPr>
          <a:xfrm>
            <a:off x="6477000" y="1143000"/>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Spirit”</a:t>
            </a:r>
          </a:p>
        </p:txBody>
      </p:sp>
      <p:sp>
        <p:nvSpPr>
          <p:cNvPr id="35" name="Rectangle 34">
            <a:extLst>
              <a:ext uri="{FF2B5EF4-FFF2-40B4-BE49-F238E27FC236}">
                <a16:creationId xmlns:a16="http://schemas.microsoft.com/office/drawing/2014/main" xmlns="" id="{28F204EB-BD00-E19E-B3C5-FAD9E793BEAD}"/>
              </a:ext>
            </a:extLst>
          </p:cNvPr>
          <p:cNvSpPr/>
          <p:nvPr/>
        </p:nvSpPr>
        <p:spPr>
          <a:xfrm>
            <a:off x="0" y="4863543"/>
            <a:ext cx="12192000" cy="1997884"/>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Romans 8:6 </a:t>
            </a:r>
            <a:r>
              <a:rPr lang="en-US" sz="3200" dirty="0">
                <a:solidFill>
                  <a:schemeClr val="tx1"/>
                </a:solidFill>
              </a:rPr>
              <a:t>For the mind set on the flesh is death, but the mind set on the Spirit is life and peace, </a:t>
            </a:r>
            <a:r>
              <a:rPr lang="en-US" sz="3200" b="1" baseline="30000" dirty="0">
                <a:solidFill>
                  <a:schemeClr val="tx1"/>
                </a:solidFill>
              </a:rPr>
              <a:t>7 </a:t>
            </a:r>
            <a:r>
              <a:rPr lang="en-US" sz="3200" dirty="0">
                <a:solidFill>
                  <a:schemeClr val="tx1"/>
                </a:solidFill>
              </a:rPr>
              <a:t>because the mind set on the flesh is hostile toward God; for it does not subject itself to the law of God, for it is not even able to do so, </a:t>
            </a:r>
            <a:r>
              <a:rPr lang="en-US" sz="3200" b="1" baseline="30000" dirty="0">
                <a:solidFill>
                  <a:schemeClr val="tx1"/>
                </a:solidFill>
              </a:rPr>
              <a:t>8 </a:t>
            </a:r>
            <a:r>
              <a:rPr lang="en-US" sz="3200" dirty="0">
                <a:solidFill>
                  <a:schemeClr val="tx1"/>
                </a:solidFill>
              </a:rPr>
              <a:t>and those who are in the flesh cannot please God.</a:t>
            </a: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4" name="Oval 3">
            <a:extLst>
              <a:ext uri="{FF2B5EF4-FFF2-40B4-BE49-F238E27FC236}">
                <a16:creationId xmlns:a16="http://schemas.microsoft.com/office/drawing/2014/main" xmlns="" id="{EA6DCB1F-043C-91B4-24A0-B6B627CEF8F2}"/>
              </a:ext>
            </a:extLst>
          </p:cNvPr>
          <p:cNvSpPr/>
          <p:nvPr/>
        </p:nvSpPr>
        <p:spPr>
          <a:xfrm>
            <a:off x="7217346" y="4263139"/>
            <a:ext cx="304800" cy="304800"/>
          </a:xfrm>
          <a:prstGeom prst="ellipse">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6260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xmlns="" id="{F8F891C2-E65D-34B0-E0FB-87393936DEBD}"/>
              </a:ext>
            </a:extLst>
          </p:cNvPr>
          <p:cNvCxnSpPr>
            <a:cxnSpLocks/>
          </p:cNvCxnSpPr>
          <p:nvPr/>
        </p:nvCxnSpPr>
        <p:spPr>
          <a:xfrm flipH="1" flipV="1">
            <a:off x="7480537" y="4084241"/>
            <a:ext cx="1007389" cy="64507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D09873E4-A9B8-F23A-3244-49A46FF369E2}"/>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3" name="Rectangle 2">
            <a:extLst>
              <a:ext uri="{FF2B5EF4-FFF2-40B4-BE49-F238E27FC236}">
                <a16:creationId xmlns:a16="http://schemas.microsoft.com/office/drawing/2014/main" xmlns="" id="{3B5F865A-9F23-9345-CD8D-2B9F90909766}"/>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cxnSp>
        <p:nvCxnSpPr>
          <p:cNvPr id="5" name="Straight Arrow Connector 4">
            <a:extLst>
              <a:ext uri="{FF2B5EF4-FFF2-40B4-BE49-F238E27FC236}">
                <a16:creationId xmlns:a16="http://schemas.microsoft.com/office/drawing/2014/main" xmlns="" id="{24A5801D-3779-65A2-0211-626C0D1DE939}"/>
              </a:ext>
            </a:extLst>
          </p:cNvPr>
          <p:cNvCxnSpPr/>
          <p:nvPr/>
        </p:nvCxnSpPr>
        <p:spPr>
          <a:xfrm flipV="1">
            <a:off x="5115113" y="3200400"/>
            <a:ext cx="304800" cy="609600"/>
          </a:xfrm>
          <a:prstGeom prst="straightConnector1">
            <a:avLst/>
          </a:prstGeom>
          <a:ln w="130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 name="Rounded Rectangular Callout 9">
            <a:extLst>
              <a:ext uri="{FF2B5EF4-FFF2-40B4-BE49-F238E27FC236}">
                <a16:creationId xmlns:a16="http://schemas.microsoft.com/office/drawing/2014/main" xmlns="" id="{FECA917C-F473-D7E3-4041-2871251E2AE0}"/>
              </a:ext>
            </a:extLst>
          </p:cNvPr>
          <p:cNvSpPr/>
          <p:nvPr/>
        </p:nvSpPr>
        <p:spPr>
          <a:xfrm>
            <a:off x="85913" y="1159245"/>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Flesh”</a:t>
            </a:r>
          </a:p>
        </p:txBody>
      </p:sp>
      <p:cxnSp>
        <p:nvCxnSpPr>
          <p:cNvPr id="7" name="Straight Arrow Connector 6">
            <a:extLst>
              <a:ext uri="{FF2B5EF4-FFF2-40B4-BE49-F238E27FC236}">
                <a16:creationId xmlns:a16="http://schemas.microsoft.com/office/drawing/2014/main" xmlns="" id="{21B7AF62-3FE1-50A5-7C39-C92A0352426C}"/>
              </a:ext>
            </a:extLst>
          </p:cNvPr>
          <p:cNvCxnSpPr/>
          <p:nvPr/>
        </p:nvCxnSpPr>
        <p:spPr>
          <a:xfrm flipV="1">
            <a:off x="5648513" y="2133600"/>
            <a:ext cx="304800" cy="609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3C17158-8615-0664-BB9C-DA9E07344811}"/>
              </a:ext>
            </a:extLst>
          </p:cNvPr>
          <p:cNvCxnSpPr/>
          <p:nvPr/>
        </p:nvCxnSpPr>
        <p:spPr>
          <a:xfrm>
            <a:off x="5267513" y="2667000"/>
            <a:ext cx="609600" cy="6858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803BA14-0F99-67E0-9857-034CDE1EE88B}"/>
              </a:ext>
            </a:extLst>
          </p:cNvPr>
          <p:cNvCxnSpPr/>
          <p:nvPr/>
        </p:nvCxnSpPr>
        <p:spPr>
          <a:xfrm flipH="1">
            <a:off x="5115113" y="2895600"/>
            <a:ext cx="838200" cy="2286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xmlns="" id="{37ACC1CD-149C-E084-453B-D1AE145BB59B}"/>
              </a:ext>
            </a:extLst>
          </p:cNvPr>
          <p:cNvSpPr/>
          <p:nvPr/>
        </p:nvSpPr>
        <p:spPr>
          <a:xfrm>
            <a:off x="5724713" y="990600"/>
            <a:ext cx="1143000" cy="10668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xmlns="" id="{5DC2B532-E10B-55C2-7663-B9F798902ED1}"/>
              </a:ext>
            </a:extLst>
          </p:cNvPr>
          <p:cNvCxnSpPr/>
          <p:nvPr/>
        </p:nvCxnSpPr>
        <p:spPr>
          <a:xfrm>
            <a:off x="6791513" y="2133600"/>
            <a:ext cx="533400" cy="1371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495E564-6980-B89B-A104-D3CDA91F5D36}"/>
              </a:ext>
            </a:extLst>
          </p:cNvPr>
          <p:cNvCxnSpPr>
            <a:cxnSpLocks/>
          </p:cNvCxnSpPr>
          <p:nvPr/>
        </p:nvCxnSpPr>
        <p:spPr>
          <a:xfrm flipH="1" flipV="1">
            <a:off x="3997611" y="3211311"/>
            <a:ext cx="584102" cy="5986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9B0B236-3DBB-7675-AE9B-CF2A84478D79}"/>
              </a:ext>
            </a:extLst>
          </p:cNvPr>
          <p:cNvCxnSpPr>
            <a:cxnSpLocks/>
          </p:cNvCxnSpPr>
          <p:nvPr/>
        </p:nvCxnSpPr>
        <p:spPr>
          <a:xfrm flipH="1" flipV="1">
            <a:off x="3581441" y="3478431"/>
            <a:ext cx="1000272" cy="40776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A2BD095-F210-50DA-52C1-2CC2DBC7EF2B}"/>
              </a:ext>
            </a:extLst>
          </p:cNvPr>
          <p:cNvCxnSpPr>
            <a:cxnSpLocks/>
          </p:cNvCxnSpPr>
          <p:nvPr/>
        </p:nvCxnSpPr>
        <p:spPr>
          <a:xfrm flipH="1">
            <a:off x="3547738" y="3886200"/>
            <a:ext cx="990600" cy="2195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F3F4312-ECFB-81C2-C151-7A1BC0817F90}"/>
              </a:ext>
            </a:extLst>
          </p:cNvPr>
          <p:cNvCxnSpPr>
            <a:cxnSpLocks/>
          </p:cNvCxnSpPr>
          <p:nvPr/>
        </p:nvCxnSpPr>
        <p:spPr>
          <a:xfrm flipH="1">
            <a:off x="3619688" y="3886200"/>
            <a:ext cx="962025" cy="4462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5EE9C8E-AA53-04DB-0A9C-20B8D3A2D0DC}"/>
              </a:ext>
            </a:extLst>
          </p:cNvPr>
          <p:cNvCxnSpPr>
            <a:cxnSpLocks/>
          </p:cNvCxnSpPr>
          <p:nvPr/>
        </p:nvCxnSpPr>
        <p:spPr>
          <a:xfrm flipH="1">
            <a:off x="3819713" y="3884616"/>
            <a:ext cx="782886" cy="76358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ounded Rectangular Callout 26">
            <a:extLst>
              <a:ext uri="{FF2B5EF4-FFF2-40B4-BE49-F238E27FC236}">
                <a16:creationId xmlns:a16="http://schemas.microsoft.com/office/drawing/2014/main" xmlns="" id="{9C37E7A3-EDE4-4103-7ECD-61A25EC46179}"/>
              </a:ext>
            </a:extLst>
          </p:cNvPr>
          <p:cNvSpPr/>
          <p:nvPr/>
        </p:nvSpPr>
        <p:spPr>
          <a:xfrm>
            <a:off x="931075" y="3581400"/>
            <a:ext cx="2745169"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the Law</a:t>
            </a:r>
            <a:endParaRPr lang="en-US" sz="2800" b="1" i="1" dirty="0"/>
          </a:p>
        </p:txBody>
      </p:sp>
      <p:sp>
        <p:nvSpPr>
          <p:cNvPr id="18" name="Rounded Rectangular Callout 27">
            <a:extLst>
              <a:ext uri="{FF2B5EF4-FFF2-40B4-BE49-F238E27FC236}">
                <a16:creationId xmlns:a16="http://schemas.microsoft.com/office/drawing/2014/main" xmlns="" id="{50517D55-33A8-CC90-5FBE-52F24DACD40D}"/>
              </a:ext>
            </a:extLst>
          </p:cNvPr>
          <p:cNvSpPr/>
          <p:nvPr/>
        </p:nvSpPr>
        <p:spPr>
          <a:xfrm>
            <a:off x="1328805" y="2219765"/>
            <a:ext cx="3429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Spiritual orphans</a:t>
            </a:r>
            <a:endParaRPr lang="en-US" sz="2800" b="1" i="1" dirty="0"/>
          </a:p>
        </p:txBody>
      </p:sp>
      <p:sp>
        <p:nvSpPr>
          <p:cNvPr id="19" name="Rounded Rectangular Callout 28">
            <a:extLst>
              <a:ext uri="{FF2B5EF4-FFF2-40B4-BE49-F238E27FC236}">
                <a16:creationId xmlns:a16="http://schemas.microsoft.com/office/drawing/2014/main" xmlns="" id="{3CB9D466-90C6-9E73-10A1-D45D73965FE2}"/>
              </a:ext>
            </a:extLst>
          </p:cNvPr>
          <p:cNvSpPr/>
          <p:nvPr/>
        </p:nvSpPr>
        <p:spPr>
          <a:xfrm>
            <a:off x="808065" y="3124200"/>
            <a:ext cx="3581401" cy="573845"/>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Sin nature</a:t>
            </a:r>
            <a:endParaRPr lang="en-US" sz="2800" b="1" i="1" dirty="0"/>
          </a:p>
        </p:txBody>
      </p:sp>
      <p:sp>
        <p:nvSpPr>
          <p:cNvPr id="20" name="Rounded Rectangular Callout 31">
            <a:extLst>
              <a:ext uri="{FF2B5EF4-FFF2-40B4-BE49-F238E27FC236}">
                <a16:creationId xmlns:a16="http://schemas.microsoft.com/office/drawing/2014/main" xmlns="" id="{20957E9E-A053-115A-88F5-EA918DB15556}"/>
              </a:ext>
            </a:extLst>
          </p:cNvPr>
          <p:cNvSpPr/>
          <p:nvPr/>
        </p:nvSpPr>
        <p:spPr>
          <a:xfrm>
            <a:off x="1798666"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Death</a:t>
            </a:r>
            <a:endParaRPr lang="en-US" sz="2800" b="1" i="1" dirty="0"/>
          </a:p>
        </p:txBody>
      </p:sp>
      <p:sp>
        <p:nvSpPr>
          <p:cNvPr id="21" name="Rounded Rectangular Callout 30">
            <a:extLst>
              <a:ext uri="{FF2B5EF4-FFF2-40B4-BE49-F238E27FC236}">
                <a16:creationId xmlns:a16="http://schemas.microsoft.com/office/drawing/2014/main" xmlns="" id="{224B7FDB-8B86-BE55-CB9E-F5F7F7FBD89C}"/>
              </a:ext>
            </a:extLst>
          </p:cNvPr>
          <p:cNvSpPr/>
          <p:nvPr/>
        </p:nvSpPr>
        <p:spPr>
          <a:xfrm>
            <a:off x="552492" y="2667000"/>
            <a:ext cx="3648221"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Broken relationships</a:t>
            </a:r>
            <a:endParaRPr lang="en-US" sz="2800" b="1" i="1" dirty="0"/>
          </a:p>
        </p:txBody>
      </p:sp>
      <p:sp>
        <p:nvSpPr>
          <p:cNvPr id="22" name="Rectangle 21">
            <a:extLst>
              <a:ext uri="{FF2B5EF4-FFF2-40B4-BE49-F238E27FC236}">
                <a16:creationId xmlns:a16="http://schemas.microsoft.com/office/drawing/2014/main" xmlns="" id="{759E38EB-8780-6433-C22B-010A67CAFA4F}"/>
              </a:ext>
            </a:extLst>
          </p:cNvPr>
          <p:cNvSpPr/>
          <p:nvPr/>
        </p:nvSpPr>
        <p:spPr>
          <a:xfrm>
            <a:off x="4581713" y="3657600"/>
            <a:ext cx="1219200" cy="114300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Adam</a:t>
            </a:r>
          </a:p>
        </p:txBody>
      </p:sp>
      <p:cxnSp>
        <p:nvCxnSpPr>
          <p:cNvPr id="23" name="Straight Connector 22">
            <a:extLst>
              <a:ext uri="{FF2B5EF4-FFF2-40B4-BE49-F238E27FC236}">
                <a16:creationId xmlns:a16="http://schemas.microsoft.com/office/drawing/2014/main" xmlns="" id="{66C68E8B-1C07-5ED9-8F4A-C7A6123C2ABD}"/>
              </a:ext>
            </a:extLst>
          </p:cNvPr>
          <p:cNvCxnSpPr>
            <a:cxnSpLocks/>
          </p:cNvCxnSpPr>
          <p:nvPr/>
        </p:nvCxnSpPr>
        <p:spPr>
          <a:xfrm flipH="1">
            <a:off x="7513666" y="3177549"/>
            <a:ext cx="801847" cy="76776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E867286-99E4-E8A2-2384-EC5A3E08AF4F}"/>
              </a:ext>
            </a:extLst>
          </p:cNvPr>
          <p:cNvCxnSpPr>
            <a:cxnSpLocks/>
          </p:cNvCxnSpPr>
          <p:nvPr/>
        </p:nvCxnSpPr>
        <p:spPr>
          <a:xfrm flipH="1">
            <a:off x="7480537" y="3543300"/>
            <a:ext cx="1076325" cy="490385"/>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A0DEF63-B4E8-990E-C30F-EBCA71BA1039}"/>
              </a:ext>
            </a:extLst>
          </p:cNvPr>
          <p:cNvCxnSpPr>
            <a:cxnSpLocks/>
          </p:cNvCxnSpPr>
          <p:nvPr/>
        </p:nvCxnSpPr>
        <p:spPr>
          <a:xfrm flipH="1">
            <a:off x="7519843" y="3917043"/>
            <a:ext cx="1037019" cy="13396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5DDD7DC-EF5F-EA55-909D-5F4AD23C17E1}"/>
              </a:ext>
            </a:extLst>
          </p:cNvPr>
          <p:cNvCxnSpPr>
            <a:cxnSpLocks/>
          </p:cNvCxnSpPr>
          <p:nvPr/>
        </p:nvCxnSpPr>
        <p:spPr>
          <a:xfrm flipH="1" flipV="1">
            <a:off x="7513666" y="4076700"/>
            <a:ext cx="1043196" cy="32581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ounded Rectangular Callout 42">
            <a:extLst>
              <a:ext uri="{FF2B5EF4-FFF2-40B4-BE49-F238E27FC236}">
                <a16:creationId xmlns:a16="http://schemas.microsoft.com/office/drawing/2014/main" xmlns="" id="{B04E0582-CE00-429B-1346-E85EFE77C052}"/>
              </a:ext>
            </a:extLst>
          </p:cNvPr>
          <p:cNvSpPr/>
          <p:nvPr/>
        </p:nvSpPr>
        <p:spPr>
          <a:xfrm>
            <a:off x="7629713" y="2209800"/>
            <a:ext cx="25146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Adoption</a:t>
            </a:r>
            <a:endParaRPr lang="en-US" sz="2800" b="1" i="1" dirty="0"/>
          </a:p>
        </p:txBody>
      </p:sp>
      <p:sp>
        <p:nvSpPr>
          <p:cNvPr id="28" name="Rounded Rectangular Callout 43">
            <a:extLst>
              <a:ext uri="{FF2B5EF4-FFF2-40B4-BE49-F238E27FC236}">
                <a16:creationId xmlns:a16="http://schemas.microsoft.com/office/drawing/2014/main" xmlns="" id="{CE3E0F8D-3FD6-559E-5E83-9C29CBC3D5E6}"/>
              </a:ext>
            </a:extLst>
          </p:cNvPr>
          <p:cNvSpPr/>
          <p:nvPr/>
        </p:nvSpPr>
        <p:spPr>
          <a:xfrm>
            <a:off x="7667813" y="2667000"/>
            <a:ext cx="29337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Belonging</a:t>
            </a:r>
            <a:endParaRPr lang="en-US" sz="2800" b="1" i="1" dirty="0"/>
          </a:p>
        </p:txBody>
      </p:sp>
      <p:sp>
        <p:nvSpPr>
          <p:cNvPr id="29" name="Rounded Rectangular Callout 47">
            <a:extLst>
              <a:ext uri="{FF2B5EF4-FFF2-40B4-BE49-F238E27FC236}">
                <a16:creationId xmlns:a16="http://schemas.microsoft.com/office/drawing/2014/main" xmlns="" id="{D2F1504D-57CC-EB35-F02A-52718DEF65A6}"/>
              </a:ext>
            </a:extLst>
          </p:cNvPr>
          <p:cNvSpPr/>
          <p:nvPr/>
        </p:nvSpPr>
        <p:spPr>
          <a:xfrm>
            <a:off x="7934513" y="3124200"/>
            <a:ext cx="31242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Holy Spirit</a:t>
            </a:r>
            <a:endParaRPr lang="en-US" sz="2800" b="1" i="1" dirty="0"/>
          </a:p>
        </p:txBody>
      </p:sp>
      <p:sp>
        <p:nvSpPr>
          <p:cNvPr id="30" name="Rounded Rectangular Callout 52">
            <a:extLst>
              <a:ext uri="{FF2B5EF4-FFF2-40B4-BE49-F238E27FC236}">
                <a16:creationId xmlns:a16="http://schemas.microsoft.com/office/drawing/2014/main" xmlns="" id="{8845CEE5-ED06-988B-A001-B28FEE76C95A}"/>
              </a:ext>
            </a:extLst>
          </p:cNvPr>
          <p:cNvSpPr/>
          <p:nvPr/>
        </p:nvSpPr>
        <p:spPr>
          <a:xfrm>
            <a:off x="8171512"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Eternal Life </a:t>
            </a:r>
            <a:endParaRPr lang="en-US" sz="2800" b="1" i="1" dirty="0"/>
          </a:p>
        </p:txBody>
      </p:sp>
      <p:sp>
        <p:nvSpPr>
          <p:cNvPr id="31" name="Rounded Rectangular Callout 41">
            <a:extLst>
              <a:ext uri="{FF2B5EF4-FFF2-40B4-BE49-F238E27FC236}">
                <a16:creationId xmlns:a16="http://schemas.microsoft.com/office/drawing/2014/main" xmlns="" id="{0D2944E7-4B1D-FB37-D900-0F4B0DDEC435}"/>
              </a:ext>
            </a:extLst>
          </p:cNvPr>
          <p:cNvSpPr/>
          <p:nvPr/>
        </p:nvSpPr>
        <p:spPr>
          <a:xfrm>
            <a:off x="8348874" y="3962400"/>
            <a:ext cx="35433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“Righteous”</a:t>
            </a:r>
            <a:endParaRPr lang="en-US" sz="2800" b="1" i="1" dirty="0"/>
          </a:p>
        </p:txBody>
      </p:sp>
      <p:sp>
        <p:nvSpPr>
          <p:cNvPr id="32" name="Isosceles Triangle 31">
            <a:extLst>
              <a:ext uri="{FF2B5EF4-FFF2-40B4-BE49-F238E27FC236}">
                <a16:creationId xmlns:a16="http://schemas.microsoft.com/office/drawing/2014/main" xmlns="" id="{4F055C50-5557-F639-519F-1BC6CD796E76}"/>
              </a:ext>
            </a:extLst>
          </p:cNvPr>
          <p:cNvSpPr/>
          <p:nvPr/>
        </p:nvSpPr>
        <p:spPr>
          <a:xfrm>
            <a:off x="6791513" y="3657600"/>
            <a:ext cx="1143000" cy="11430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xmlns="" id="{5537FB9E-58C1-5A91-E62F-80698DDA6F2C}"/>
              </a:ext>
            </a:extLst>
          </p:cNvPr>
          <p:cNvCxnSpPr>
            <a:cxnSpLocks/>
          </p:cNvCxnSpPr>
          <p:nvPr/>
        </p:nvCxnSpPr>
        <p:spPr>
          <a:xfrm flipH="1" flipV="1">
            <a:off x="4106651" y="2753165"/>
            <a:ext cx="470813" cy="114928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6E7E1D8B-FA57-1EF5-F5C2-09E460CD24CD}"/>
              </a:ext>
            </a:extLst>
          </p:cNvPr>
          <p:cNvCxnSpPr>
            <a:cxnSpLocks/>
          </p:cNvCxnSpPr>
          <p:nvPr/>
        </p:nvCxnSpPr>
        <p:spPr>
          <a:xfrm flipH="1">
            <a:off x="7513665" y="2781300"/>
            <a:ext cx="687548" cy="115250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ular Callout 26">
            <a:extLst>
              <a:ext uri="{FF2B5EF4-FFF2-40B4-BE49-F238E27FC236}">
                <a16:creationId xmlns:a16="http://schemas.microsoft.com/office/drawing/2014/main" xmlns="" id="{BEEAF4A7-9A0F-8F13-DC31-13976C169C52}"/>
              </a:ext>
            </a:extLst>
          </p:cNvPr>
          <p:cNvSpPr/>
          <p:nvPr/>
        </p:nvSpPr>
        <p:spPr>
          <a:xfrm>
            <a:off x="-86500" y="4038600"/>
            <a:ext cx="4001142"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“condemned”</a:t>
            </a:r>
            <a:endParaRPr lang="en-US" sz="2800" b="1" i="1" dirty="0"/>
          </a:p>
        </p:txBody>
      </p:sp>
      <p:sp>
        <p:nvSpPr>
          <p:cNvPr id="41" name="Rounded Rectangular Callout 41">
            <a:extLst>
              <a:ext uri="{FF2B5EF4-FFF2-40B4-BE49-F238E27FC236}">
                <a16:creationId xmlns:a16="http://schemas.microsoft.com/office/drawing/2014/main" xmlns="" id="{4D6E4C9E-2855-4EEF-6B40-2F41EABF3B40}"/>
              </a:ext>
            </a:extLst>
          </p:cNvPr>
          <p:cNvSpPr/>
          <p:nvPr/>
        </p:nvSpPr>
        <p:spPr>
          <a:xfrm>
            <a:off x="8436382" y="35814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Grace</a:t>
            </a:r>
            <a:endParaRPr lang="en-US" sz="2800" b="1" i="1" dirty="0"/>
          </a:p>
        </p:txBody>
      </p:sp>
      <p:sp>
        <p:nvSpPr>
          <p:cNvPr id="42" name="Rounded Rectangular Callout 9">
            <a:extLst>
              <a:ext uri="{FF2B5EF4-FFF2-40B4-BE49-F238E27FC236}">
                <a16:creationId xmlns:a16="http://schemas.microsoft.com/office/drawing/2014/main" xmlns="" id="{30658267-2721-504F-297B-010579E04025}"/>
              </a:ext>
            </a:extLst>
          </p:cNvPr>
          <p:cNvSpPr/>
          <p:nvPr/>
        </p:nvSpPr>
        <p:spPr>
          <a:xfrm>
            <a:off x="6477000" y="1143000"/>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Spirit”</a:t>
            </a:r>
          </a:p>
        </p:txBody>
      </p:sp>
      <p:sp>
        <p:nvSpPr>
          <p:cNvPr id="35" name="Rectangle 34">
            <a:extLst>
              <a:ext uri="{FF2B5EF4-FFF2-40B4-BE49-F238E27FC236}">
                <a16:creationId xmlns:a16="http://schemas.microsoft.com/office/drawing/2014/main" xmlns="" id="{28F204EB-BD00-E19E-B3C5-FAD9E793BEAD}"/>
              </a:ext>
            </a:extLst>
          </p:cNvPr>
          <p:cNvSpPr/>
          <p:nvPr/>
        </p:nvSpPr>
        <p:spPr>
          <a:xfrm>
            <a:off x="0" y="4863543"/>
            <a:ext cx="12192000" cy="1997884"/>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Romans 8:6 </a:t>
            </a:r>
            <a:r>
              <a:rPr lang="en-US" sz="3200" dirty="0">
                <a:solidFill>
                  <a:schemeClr val="tx1"/>
                </a:solidFill>
              </a:rPr>
              <a:t>For the mind set on the flesh is death, but the mind set on the Spirit is life and peace, </a:t>
            </a:r>
            <a:r>
              <a:rPr lang="en-US" sz="3200" b="1" baseline="30000" dirty="0">
                <a:solidFill>
                  <a:schemeClr val="tx1"/>
                </a:solidFill>
              </a:rPr>
              <a:t>7 </a:t>
            </a:r>
            <a:r>
              <a:rPr lang="en-US" sz="3200" dirty="0">
                <a:solidFill>
                  <a:schemeClr val="tx1"/>
                </a:solidFill>
              </a:rPr>
              <a:t>because the mind set on the flesh is </a:t>
            </a:r>
            <a:r>
              <a:rPr lang="en-US" sz="3200" b="1" u="sng" dirty="0">
                <a:solidFill>
                  <a:srgbClr val="002060"/>
                </a:solidFill>
              </a:rPr>
              <a:t>hostile toward God; for it does not subject itself to the law of God, for it is not even able to do so</a:t>
            </a:r>
            <a:r>
              <a:rPr lang="en-US" sz="3200" dirty="0">
                <a:solidFill>
                  <a:schemeClr val="tx1"/>
                </a:solidFill>
              </a:rPr>
              <a:t>, </a:t>
            </a:r>
            <a:r>
              <a:rPr lang="en-US" sz="3200" b="1" baseline="30000" dirty="0">
                <a:solidFill>
                  <a:schemeClr val="tx1"/>
                </a:solidFill>
              </a:rPr>
              <a:t>8 </a:t>
            </a:r>
            <a:r>
              <a:rPr lang="en-US" sz="3200" dirty="0">
                <a:solidFill>
                  <a:schemeClr val="tx1"/>
                </a:solidFill>
              </a:rPr>
              <a:t>and those who are in the flesh cannot please God.</a:t>
            </a: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4" name="Oval 3">
            <a:extLst>
              <a:ext uri="{FF2B5EF4-FFF2-40B4-BE49-F238E27FC236}">
                <a16:creationId xmlns:a16="http://schemas.microsoft.com/office/drawing/2014/main" xmlns="" id="{45E9FE5D-1B2C-1B87-EDEB-AA0ACF058080}"/>
              </a:ext>
            </a:extLst>
          </p:cNvPr>
          <p:cNvSpPr/>
          <p:nvPr/>
        </p:nvSpPr>
        <p:spPr>
          <a:xfrm>
            <a:off x="7217346" y="4263139"/>
            <a:ext cx="304800" cy="304800"/>
          </a:xfrm>
          <a:prstGeom prst="ellipse">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7591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xmlns="" id="{F8F891C2-E65D-34B0-E0FB-87393936DEBD}"/>
              </a:ext>
            </a:extLst>
          </p:cNvPr>
          <p:cNvCxnSpPr>
            <a:cxnSpLocks/>
          </p:cNvCxnSpPr>
          <p:nvPr/>
        </p:nvCxnSpPr>
        <p:spPr>
          <a:xfrm flipH="1" flipV="1">
            <a:off x="7480537" y="4084241"/>
            <a:ext cx="1007389" cy="64507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D09873E4-A9B8-F23A-3244-49A46FF369E2}"/>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3" name="Rectangle 2">
            <a:extLst>
              <a:ext uri="{FF2B5EF4-FFF2-40B4-BE49-F238E27FC236}">
                <a16:creationId xmlns:a16="http://schemas.microsoft.com/office/drawing/2014/main" xmlns="" id="{3B5F865A-9F23-9345-CD8D-2B9F90909766}"/>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cxnSp>
        <p:nvCxnSpPr>
          <p:cNvPr id="5" name="Straight Arrow Connector 4">
            <a:extLst>
              <a:ext uri="{FF2B5EF4-FFF2-40B4-BE49-F238E27FC236}">
                <a16:creationId xmlns:a16="http://schemas.microsoft.com/office/drawing/2014/main" xmlns="" id="{24A5801D-3779-65A2-0211-626C0D1DE939}"/>
              </a:ext>
            </a:extLst>
          </p:cNvPr>
          <p:cNvCxnSpPr/>
          <p:nvPr/>
        </p:nvCxnSpPr>
        <p:spPr>
          <a:xfrm flipV="1">
            <a:off x="5115113" y="3200400"/>
            <a:ext cx="304800" cy="609600"/>
          </a:xfrm>
          <a:prstGeom prst="straightConnector1">
            <a:avLst/>
          </a:prstGeom>
          <a:ln w="130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 name="Rounded Rectangular Callout 9">
            <a:extLst>
              <a:ext uri="{FF2B5EF4-FFF2-40B4-BE49-F238E27FC236}">
                <a16:creationId xmlns:a16="http://schemas.microsoft.com/office/drawing/2014/main" xmlns="" id="{FECA917C-F473-D7E3-4041-2871251E2AE0}"/>
              </a:ext>
            </a:extLst>
          </p:cNvPr>
          <p:cNvSpPr/>
          <p:nvPr/>
        </p:nvSpPr>
        <p:spPr>
          <a:xfrm>
            <a:off x="85913" y="1159245"/>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Flesh”</a:t>
            </a:r>
          </a:p>
        </p:txBody>
      </p:sp>
      <p:cxnSp>
        <p:nvCxnSpPr>
          <p:cNvPr id="7" name="Straight Arrow Connector 6">
            <a:extLst>
              <a:ext uri="{FF2B5EF4-FFF2-40B4-BE49-F238E27FC236}">
                <a16:creationId xmlns:a16="http://schemas.microsoft.com/office/drawing/2014/main" xmlns="" id="{21B7AF62-3FE1-50A5-7C39-C92A0352426C}"/>
              </a:ext>
            </a:extLst>
          </p:cNvPr>
          <p:cNvCxnSpPr/>
          <p:nvPr/>
        </p:nvCxnSpPr>
        <p:spPr>
          <a:xfrm flipV="1">
            <a:off x="5648513" y="2133600"/>
            <a:ext cx="304800" cy="609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3C17158-8615-0664-BB9C-DA9E07344811}"/>
              </a:ext>
            </a:extLst>
          </p:cNvPr>
          <p:cNvCxnSpPr/>
          <p:nvPr/>
        </p:nvCxnSpPr>
        <p:spPr>
          <a:xfrm>
            <a:off x="5267513" y="2667000"/>
            <a:ext cx="609600" cy="6858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803BA14-0F99-67E0-9857-034CDE1EE88B}"/>
              </a:ext>
            </a:extLst>
          </p:cNvPr>
          <p:cNvCxnSpPr/>
          <p:nvPr/>
        </p:nvCxnSpPr>
        <p:spPr>
          <a:xfrm flipH="1">
            <a:off x="5115113" y="2895600"/>
            <a:ext cx="838200" cy="2286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xmlns="" id="{37ACC1CD-149C-E084-453B-D1AE145BB59B}"/>
              </a:ext>
            </a:extLst>
          </p:cNvPr>
          <p:cNvSpPr/>
          <p:nvPr/>
        </p:nvSpPr>
        <p:spPr>
          <a:xfrm>
            <a:off x="5724713" y="990600"/>
            <a:ext cx="1143000" cy="10668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xmlns="" id="{5DC2B532-E10B-55C2-7663-B9F798902ED1}"/>
              </a:ext>
            </a:extLst>
          </p:cNvPr>
          <p:cNvCxnSpPr/>
          <p:nvPr/>
        </p:nvCxnSpPr>
        <p:spPr>
          <a:xfrm>
            <a:off x="6791513" y="2133600"/>
            <a:ext cx="533400" cy="1371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495E564-6980-B89B-A104-D3CDA91F5D36}"/>
              </a:ext>
            </a:extLst>
          </p:cNvPr>
          <p:cNvCxnSpPr>
            <a:cxnSpLocks/>
          </p:cNvCxnSpPr>
          <p:nvPr/>
        </p:nvCxnSpPr>
        <p:spPr>
          <a:xfrm flipH="1" flipV="1">
            <a:off x="3997611" y="3211311"/>
            <a:ext cx="584102" cy="5986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9B0B236-3DBB-7675-AE9B-CF2A84478D79}"/>
              </a:ext>
            </a:extLst>
          </p:cNvPr>
          <p:cNvCxnSpPr>
            <a:cxnSpLocks/>
          </p:cNvCxnSpPr>
          <p:nvPr/>
        </p:nvCxnSpPr>
        <p:spPr>
          <a:xfrm flipH="1" flipV="1">
            <a:off x="3581441" y="3478431"/>
            <a:ext cx="1000272" cy="40776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A2BD095-F210-50DA-52C1-2CC2DBC7EF2B}"/>
              </a:ext>
            </a:extLst>
          </p:cNvPr>
          <p:cNvCxnSpPr>
            <a:cxnSpLocks/>
          </p:cNvCxnSpPr>
          <p:nvPr/>
        </p:nvCxnSpPr>
        <p:spPr>
          <a:xfrm flipH="1">
            <a:off x="3547738" y="3886200"/>
            <a:ext cx="990600" cy="2195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F3F4312-ECFB-81C2-C151-7A1BC0817F90}"/>
              </a:ext>
            </a:extLst>
          </p:cNvPr>
          <p:cNvCxnSpPr>
            <a:cxnSpLocks/>
          </p:cNvCxnSpPr>
          <p:nvPr/>
        </p:nvCxnSpPr>
        <p:spPr>
          <a:xfrm flipH="1">
            <a:off x="3619688" y="3886200"/>
            <a:ext cx="962025" cy="4462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5EE9C8E-AA53-04DB-0A9C-20B8D3A2D0DC}"/>
              </a:ext>
            </a:extLst>
          </p:cNvPr>
          <p:cNvCxnSpPr>
            <a:cxnSpLocks/>
          </p:cNvCxnSpPr>
          <p:nvPr/>
        </p:nvCxnSpPr>
        <p:spPr>
          <a:xfrm flipH="1">
            <a:off x="3819713" y="3884616"/>
            <a:ext cx="782886" cy="76358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ounded Rectangular Callout 26">
            <a:extLst>
              <a:ext uri="{FF2B5EF4-FFF2-40B4-BE49-F238E27FC236}">
                <a16:creationId xmlns:a16="http://schemas.microsoft.com/office/drawing/2014/main" xmlns="" id="{9C37E7A3-EDE4-4103-7ECD-61A25EC46179}"/>
              </a:ext>
            </a:extLst>
          </p:cNvPr>
          <p:cNvSpPr/>
          <p:nvPr/>
        </p:nvSpPr>
        <p:spPr>
          <a:xfrm>
            <a:off x="931075" y="3581400"/>
            <a:ext cx="2745169"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the Law</a:t>
            </a:r>
            <a:endParaRPr lang="en-US" sz="2800" b="1" i="1" dirty="0"/>
          </a:p>
        </p:txBody>
      </p:sp>
      <p:sp>
        <p:nvSpPr>
          <p:cNvPr id="18" name="Rounded Rectangular Callout 27">
            <a:extLst>
              <a:ext uri="{FF2B5EF4-FFF2-40B4-BE49-F238E27FC236}">
                <a16:creationId xmlns:a16="http://schemas.microsoft.com/office/drawing/2014/main" xmlns="" id="{50517D55-33A8-CC90-5FBE-52F24DACD40D}"/>
              </a:ext>
            </a:extLst>
          </p:cNvPr>
          <p:cNvSpPr/>
          <p:nvPr/>
        </p:nvSpPr>
        <p:spPr>
          <a:xfrm>
            <a:off x="1328805" y="2219765"/>
            <a:ext cx="3429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Spiritual orphans</a:t>
            </a:r>
            <a:endParaRPr lang="en-US" sz="2800" b="1" i="1" dirty="0"/>
          </a:p>
        </p:txBody>
      </p:sp>
      <p:sp>
        <p:nvSpPr>
          <p:cNvPr id="19" name="Rounded Rectangular Callout 28">
            <a:extLst>
              <a:ext uri="{FF2B5EF4-FFF2-40B4-BE49-F238E27FC236}">
                <a16:creationId xmlns:a16="http://schemas.microsoft.com/office/drawing/2014/main" xmlns="" id="{3CB9D466-90C6-9E73-10A1-D45D73965FE2}"/>
              </a:ext>
            </a:extLst>
          </p:cNvPr>
          <p:cNvSpPr/>
          <p:nvPr/>
        </p:nvSpPr>
        <p:spPr>
          <a:xfrm>
            <a:off x="808065" y="3124200"/>
            <a:ext cx="3581401" cy="573845"/>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Sin nature</a:t>
            </a:r>
            <a:endParaRPr lang="en-US" sz="2800" b="1" i="1" dirty="0"/>
          </a:p>
        </p:txBody>
      </p:sp>
      <p:sp>
        <p:nvSpPr>
          <p:cNvPr id="20" name="Rounded Rectangular Callout 31">
            <a:extLst>
              <a:ext uri="{FF2B5EF4-FFF2-40B4-BE49-F238E27FC236}">
                <a16:creationId xmlns:a16="http://schemas.microsoft.com/office/drawing/2014/main" xmlns="" id="{20957E9E-A053-115A-88F5-EA918DB15556}"/>
              </a:ext>
            </a:extLst>
          </p:cNvPr>
          <p:cNvSpPr/>
          <p:nvPr/>
        </p:nvSpPr>
        <p:spPr>
          <a:xfrm>
            <a:off x="1798666"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Death</a:t>
            </a:r>
            <a:endParaRPr lang="en-US" sz="2800" b="1" i="1" dirty="0"/>
          </a:p>
        </p:txBody>
      </p:sp>
      <p:sp>
        <p:nvSpPr>
          <p:cNvPr id="21" name="Rounded Rectangular Callout 30">
            <a:extLst>
              <a:ext uri="{FF2B5EF4-FFF2-40B4-BE49-F238E27FC236}">
                <a16:creationId xmlns:a16="http://schemas.microsoft.com/office/drawing/2014/main" xmlns="" id="{224B7FDB-8B86-BE55-CB9E-F5F7F7FBD89C}"/>
              </a:ext>
            </a:extLst>
          </p:cNvPr>
          <p:cNvSpPr/>
          <p:nvPr/>
        </p:nvSpPr>
        <p:spPr>
          <a:xfrm>
            <a:off x="552492" y="2667000"/>
            <a:ext cx="3648221"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Broken relationships</a:t>
            </a:r>
            <a:endParaRPr lang="en-US" sz="2800" b="1" i="1" dirty="0"/>
          </a:p>
        </p:txBody>
      </p:sp>
      <p:sp>
        <p:nvSpPr>
          <p:cNvPr id="22" name="Rectangle 21">
            <a:extLst>
              <a:ext uri="{FF2B5EF4-FFF2-40B4-BE49-F238E27FC236}">
                <a16:creationId xmlns:a16="http://schemas.microsoft.com/office/drawing/2014/main" xmlns="" id="{759E38EB-8780-6433-C22B-010A67CAFA4F}"/>
              </a:ext>
            </a:extLst>
          </p:cNvPr>
          <p:cNvSpPr/>
          <p:nvPr/>
        </p:nvSpPr>
        <p:spPr>
          <a:xfrm>
            <a:off x="4581713" y="3657600"/>
            <a:ext cx="1219200" cy="114300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Adam</a:t>
            </a:r>
          </a:p>
        </p:txBody>
      </p:sp>
      <p:cxnSp>
        <p:nvCxnSpPr>
          <p:cNvPr id="23" name="Straight Connector 22">
            <a:extLst>
              <a:ext uri="{FF2B5EF4-FFF2-40B4-BE49-F238E27FC236}">
                <a16:creationId xmlns:a16="http://schemas.microsoft.com/office/drawing/2014/main" xmlns="" id="{66C68E8B-1C07-5ED9-8F4A-C7A6123C2ABD}"/>
              </a:ext>
            </a:extLst>
          </p:cNvPr>
          <p:cNvCxnSpPr>
            <a:cxnSpLocks/>
          </p:cNvCxnSpPr>
          <p:nvPr/>
        </p:nvCxnSpPr>
        <p:spPr>
          <a:xfrm flipH="1">
            <a:off x="7513666" y="3177549"/>
            <a:ext cx="801847" cy="76776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E867286-99E4-E8A2-2384-EC5A3E08AF4F}"/>
              </a:ext>
            </a:extLst>
          </p:cNvPr>
          <p:cNvCxnSpPr>
            <a:cxnSpLocks/>
          </p:cNvCxnSpPr>
          <p:nvPr/>
        </p:nvCxnSpPr>
        <p:spPr>
          <a:xfrm flipH="1">
            <a:off x="7480537" y="3543300"/>
            <a:ext cx="1076325" cy="490385"/>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A0DEF63-B4E8-990E-C30F-EBCA71BA1039}"/>
              </a:ext>
            </a:extLst>
          </p:cNvPr>
          <p:cNvCxnSpPr>
            <a:cxnSpLocks/>
          </p:cNvCxnSpPr>
          <p:nvPr/>
        </p:nvCxnSpPr>
        <p:spPr>
          <a:xfrm flipH="1">
            <a:off x="7519843" y="3917043"/>
            <a:ext cx="1037019" cy="13396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5DDD7DC-EF5F-EA55-909D-5F4AD23C17E1}"/>
              </a:ext>
            </a:extLst>
          </p:cNvPr>
          <p:cNvCxnSpPr>
            <a:cxnSpLocks/>
          </p:cNvCxnSpPr>
          <p:nvPr/>
        </p:nvCxnSpPr>
        <p:spPr>
          <a:xfrm flipH="1" flipV="1">
            <a:off x="7513666" y="4076700"/>
            <a:ext cx="1043196" cy="32581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ounded Rectangular Callout 42">
            <a:extLst>
              <a:ext uri="{FF2B5EF4-FFF2-40B4-BE49-F238E27FC236}">
                <a16:creationId xmlns:a16="http://schemas.microsoft.com/office/drawing/2014/main" xmlns="" id="{B04E0582-CE00-429B-1346-E85EFE77C052}"/>
              </a:ext>
            </a:extLst>
          </p:cNvPr>
          <p:cNvSpPr/>
          <p:nvPr/>
        </p:nvSpPr>
        <p:spPr>
          <a:xfrm>
            <a:off x="7629713" y="2209800"/>
            <a:ext cx="25146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Adoption</a:t>
            </a:r>
            <a:endParaRPr lang="en-US" sz="2800" b="1" i="1" dirty="0"/>
          </a:p>
        </p:txBody>
      </p:sp>
      <p:sp>
        <p:nvSpPr>
          <p:cNvPr id="28" name="Rounded Rectangular Callout 43">
            <a:extLst>
              <a:ext uri="{FF2B5EF4-FFF2-40B4-BE49-F238E27FC236}">
                <a16:creationId xmlns:a16="http://schemas.microsoft.com/office/drawing/2014/main" xmlns="" id="{CE3E0F8D-3FD6-559E-5E83-9C29CBC3D5E6}"/>
              </a:ext>
            </a:extLst>
          </p:cNvPr>
          <p:cNvSpPr/>
          <p:nvPr/>
        </p:nvSpPr>
        <p:spPr>
          <a:xfrm>
            <a:off x="7667813" y="2667000"/>
            <a:ext cx="29337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Belonging</a:t>
            </a:r>
            <a:endParaRPr lang="en-US" sz="2800" b="1" i="1" dirty="0"/>
          </a:p>
        </p:txBody>
      </p:sp>
      <p:sp>
        <p:nvSpPr>
          <p:cNvPr id="29" name="Rounded Rectangular Callout 47">
            <a:extLst>
              <a:ext uri="{FF2B5EF4-FFF2-40B4-BE49-F238E27FC236}">
                <a16:creationId xmlns:a16="http://schemas.microsoft.com/office/drawing/2014/main" xmlns="" id="{D2F1504D-57CC-EB35-F02A-52718DEF65A6}"/>
              </a:ext>
            </a:extLst>
          </p:cNvPr>
          <p:cNvSpPr/>
          <p:nvPr/>
        </p:nvSpPr>
        <p:spPr>
          <a:xfrm>
            <a:off x="7934513" y="3124200"/>
            <a:ext cx="31242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Holy Spirit</a:t>
            </a:r>
            <a:endParaRPr lang="en-US" sz="2800" b="1" i="1" dirty="0"/>
          </a:p>
        </p:txBody>
      </p:sp>
      <p:sp>
        <p:nvSpPr>
          <p:cNvPr id="30" name="Rounded Rectangular Callout 52">
            <a:extLst>
              <a:ext uri="{FF2B5EF4-FFF2-40B4-BE49-F238E27FC236}">
                <a16:creationId xmlns:a16="http://schemas.microsoft.com/office/drawing/2014/main" xmlns="" id="{8845CEE5-ED06-988B-A001-B28FEE76C95A}"/>
              </a:ext>
            </a:extLst>
          </p:cNvPr>
          <p:cNvSpPr/>
          <p:nvPr/>
        </p:nvSpPr>
        <p:spPr>
          <a:xfrm>
            <a:off x="8171512"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Eternal Life </a:t>
            </a:r>
            <a:endParaRPr lang="en-US" sz="2800" b="1" i="1" dirty="0"/>
          </a:p>
        </p:txBody>
      </p:sp>
      <p:sp>
        <p:nvSpPr>
          <p:cNvPr id="31" name="Rounded Rectangular Callout 41">
            <a:extLst>
              <a:ext uri="{FF2B5EF4-FFF2-40B4-BE49-F238E27FC236}">
                <a16:creationId xmlns:a16="http://schemas.microsoft.com/office/drawing/2014/main" xmlns="" id="{0D2944E7-4B1D-FB37-D900-0F4B0DDEC435}"/>
              </a:ext>
            </a:extLst>
          </p:cNvPr>
          <p:cNvSpPr/>
          <p:nvPr/>
        </p:nvSpPr>
        <p:spPr>
          <a:xfrm>
            <a:off x="8348874" y="3962400"/>
            <a:ext cx="35433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“Righteous”</a:t>
            </a:r>
            <a:endParaRPr lang="en-US" sz="2800" b="1" i="1" dirty="0"/>
          </a:p>
        </p:txBody>
      </p:sp>
      <p:sp>
        <p:nvSpPr>
          <p:cNvPr id="32" name="Isosceles Triangle 31">
            <a:extLst>
              <a:ext uri="{FF2B5EF4-FFF2-40B4-BE49-F238E27FC236}">
                <a16:creationId xmlns:a16="http://schemas.microsoft.com/office/drawing/2014/main" xmlns="" id="{4F055C50-5557-F639-519F-1BC6CD796E76}"/>
              </a:ext>
            </a:extLst>
          </p:cNvPr>
          <p:cNvSpPr/>
          <p:nvPr/>
        </p:nvSpPr>
        <p:spPr>
          <a:xfrm>
            <a:off x="6791513" y="3657600"/>
            <a:ext cx="1143000" cy="11430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xmlns="" id="{5537FB9E-58C1-5A91-E62F-80698DDA6F2C}"/>
              </a:ext>
            </a:extLst>
          </p:cNvPr>
          <p:cNvCxnSpPr>
            <a:cxnSpLocks/>
          </p:cNvCxnSpPr>
          <p:nvPr/>
        </p:nvCxnSpPr>
        <p:spPr>
          <a:xfrm flipH="1" flipV="1">
            <a:off x="4106651" y="2753165"/>
            <a:ext cx="470813" cy="114928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6E7E1D8B-FA57-1EF5-F5C2-09E460CD24CD}"/>
              </a:ext>
            </a:extLst>
          </p:cNvPr>
          <p:cNvCxnSpPr>
            <a:cxnSpLocks/>
          </p:cNvCxnSpPr>
          <p:nvPr/>
        </p:nvCxnSpPr>
        <p:spPr>
          <a:xfrm flipH="1">
            <a:off x="7513665" y="2781300"/>
            <a:ext cx="687548" cy="115250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ular Callout 26">
            <a:extLst>
              <a:ext uri="{FF2B5EF4-FFF2-40B4-BE49-F238E27FC236}">
                <a16:creationId xmlns:a16="http://schemas.microsoft.com/office/drawing/2014/main" xmlns="" id="{BEEAF4A7-9A0F-8F13-DC31-13976C169C52}"/>
              </a:ext>
            </a:extLst>
          </p:cNvPr>
          <p:cNvSpPr/>
          <p:nvPr/>
        </p:nvSpPr>
        <p:spPr>
          <a:xfrm>
            <a:off x="-86500" y="4038600"/>
            <a:ext cx="4001142"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“condemned”</a:t>
            </a:r>
            <a:endParaRPr lang="en-US" sz="2800" b="1" i="1" dirty="0"/>
          </a:p>
        </p:txBody>
      </p:sp>
      <p:sp>
        <p:nvSpPr>
          <p:cNvPr id="41" name="Rounded Rectangular Callout 41">
            <a:extLst>
              <a:ext uri="{FF2B5EF4-FFF2-40B4-BE49-F238E27FC236}">
                <a16:creationId xmlns:a16="http://schemas.microsoft.com/office/drawing/2014/main" xmlns="" id="{4D6E4C9E-2855-4EEF-6B40-2F41EABF3B40}"/>
              </a:ext>
            </a:extLst>
          </p:cNvPr>
          <p:cNvSpPr/>
          <p:nvPr/>
        </p:nvSpPr>
        <p:spPr>
          <a:xfrm>
            <a:off x="8436382" y="35814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Grace</a:t>
            </a:r>
            <a:endParaRPr lang="en-US" sz="2800" b="1" i="1" dirty="0"/>
          </a:p>
        </p:txBody>
      </p:sp>
      <p:sp>
        <p:nvSpPr>
          <p:cNvPr id="42" name="Rounded Rectangular Callout 9">
            <a:extLst>
              <a:ext uri="{FF2B5EF4-FFF2-40B4-BE49-F238E27FC236}">
                <a16:creationId xmlns:a16="http://schemas.microsoft.com/office/drawing/2014/main" xmlns="" id="{30658267-2721-504F-297B-010579E04025}"/>
              </a:ext>
            </a:extLst>
          </p:cNvPr>
          <p:cNvSpPr/>
          <p:nvPr/>
        </p:nvSpPr>
        <p:spPr>
          <a:xfrm>
            <a:off x="6477000" y="1143000"/>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Spirit”</a:t>
            </a:r>
          </a:p>
        </p:txBody>
      </p:sp>
      <p:sp>
        <p:nvSpPr>
          <p:cNvPr id="35" name="Rectangle 34">
            <a:extLst>
              <a:ext uri="{FF2B5EF4-FFF2-40B4-BE49-F238E27FC236}">
                <a16:creationId xmlns:a16="http://schemas.microsoft.com/office/drawing/2014/main" xmlns="" id="{28F204EB-BD00-E19E-B3C5-FAD9E793BEAD}"/>
              </a:ext>
            </a:extLst>
          </p:cNvPr>
          <p:cNvSpPr/>
          <p:nvPr/>
        </p:nvSpPr>
        <p:spPr>
          <a:xfrm>
            <a:off x="0" y="5257799"/>
            <a:ext cx="12192000" cy="1603627"/>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r>
              <a:rPr lang="en-US" sz="3200" b="1" baseline="30000" dirty="0">
                <a:solidFill>
                  <a:schemeClr val="tx1"/>
                </a:solidFill>
              </a:rPr>
              <a:t>Romans 8:</a:t>
            </a:r>
            <a:r>
              <a:rPr lang="en-US" sz="3200" b="1" baseline="30000" dirty="0">
                <a:solidFill>
                  <a:srgbClr val="000000"/>
                </a:solidFill>
                <a:effectLst/>
                <a:ea typeface="Times New Roman" panose="02020603050405020304" pitchFamily="18" charset="0"/>
              </a:rPr>
              <a:t>9 </a:t>
            </a:r>
            <a:r>
              <a:rPr lang="en-US" sz="3200" b="1" u="sng" dirty="0">
                <a:solidFill>
                  <a:srgbClr val="002060"/>
                </a:solidFill>
                <a:effectLst/>
                <a:ea typeface="Times New Roman" panose="02020603050405020304" pitchFamily="18" charset="0"/>
              </a:rPr>
              <a:t>However, you are not in the flesh but in the Spirit, if indeed the Spirit of God dwells in you</a:t>
            </a:r>
            <a:r>
              <a:rPr lang="en-US" sz="3200" dirty="0">
                <a:solidFill>
                  <a:srgbClr val="000000"/>
                </a:solidFill>
                <a:effectLst/>
                <a:ea typeface="Times New Roman" panose="02020603050405020304" pitchFamily="18" charset="0"/>
              </a:rPr>
              <a:t>. But if anyone does not have the Spirit of Christ, he does not belong to Him. </a:t>
            </a:r>
            <a:endParaRPr lang="en-US" sz="3200" dirty="0">
              <a:effectLst/>
              <a:ea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4" name="Oval 3">
            <a:extLst>
              <a:ext uri="{FF2B5EF4-FFF2-40B4-BE49-F238E27FC236}">
                <a16:creationId xmlns:a16="http://schemas.microsoft.com/office/drawing/2014/main" xmlns="" id="{B4699C3C-6AF7-37AF-E19F-925C995A5B83}"/>
              </a:ext>
            </a:extLst>
          </p:cNvPr>
          <p:cNvSpPr/>
          <p:nvPr/>
        </p:nvSpPr>
        <p:spPr>
          <a:xfrm>
            <a:off x="7217346" y="4263139"/>
            <a:ext cx="304800" cy="304800"/>
          </a:xfrm>
          <a:prstGeom prst="ellipse">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3662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xmlns="" id="{F8F891C2-E65D-34B0-E0FB-87393936DEBD}"/>
              </a:ext>
            </a:extLst>
          </p:cNvPr>
          <p:cNvCxnSpPr>
            <a:cxnSpLocks/>
          </p:cNvCxnSpPr>
          <p:nvPr/>
        </p:nvCxnSpPr>
        <p:spPr>
          <a:xfrm flipH="1" flipV="1">
            <a:off x="7480537" y="4084241"/>
            <a:ext cx="1007389" cy="64507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D09873E4-A9B8-F23A-3244-49A46FF369E2}"/>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3" name="Rectangle 2">
            <a:extLst>
              <a:ext uri="{FF2B5EF4-FFF2-40B4-BE49-F238E27FC236}">
                <a16:creationId xmlns:a16="http://schemas.microsoft.com/office/drawing/2014/main" xmlns="" id="{3B5F865A-9F23-9345-CD8D-2B9F90909766}"/>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cxnSp>
        <p:nvCxnSpPr>
          <p:cNvPr id="5" name="Straight Arrow Connector 4">
            <a:extLst>
              <a:ext uri="{FF2B5EF4-FFF2-40B4-BE49-F238E27FC236}">
                <a16:creationId xmlns:a16="http://schemas.microsoft.com/office/drawing/2014/main" xmlns="" id="{24A5801D-3779-65A2-0211-626C0D1DE939}"/>
              </a:ext>
            </a:extLst>
          </p:cNvPr>
          <p:cNvCxnSpPr/>
          <p:nvPr/>
        </p:nvCxnSpPr>
        <p:spPr>
          <a:xfrm flipV="1">
            <a:off x="5115113" y="3200400"/>
            <a:ext cx="304800" cy="609600"/>
          </a:xfrm>
          <a:prstGeom prst="straightConnector1">
            <a:avLst/>
          </a:prstGeom>
          <a:ln w="130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 name="Rounded Rectangular Callout 9">
            <a:extLst>
              <a:ext uri="{FF2B5EF4-FFF2-40B4-BE49-F238E27FC236}">
                <a16:creationId xmlns:a16="http://schemas.microsoft.com/office/drawing/2014/main" xmlns="" id="{FECA917C-F473-D7E3-4041-2871251E2AE0}"/>
              </a:ext>
            </a:extLst>
          </p:cNvPr>
          <p:cNvSpPr/>
          <p:nvPr/>
        </p:nvSpPr>
        <p:spPr>
          <a:xfrm>
            <a:off x="85913" y="1159245"/>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Flesh”</a:t>
            </a:r>
          </a:p>
        </p:txBody>
      </p:sp>
      <p:cxnSp>
        <p:nvCxnSpPr>
          <p:cNvPr id="7" name="Straight Arrow Connector 6">
            <a:extLst>
              <a:ext uri="{FF2B5EF4-FFF2-40B4-BE49-F238E27FC236}">
                <a16:creationId xmlns:a16="http://schemas.microsoft.com/office/drawing/2014/main" xmlns="" id="{21B7AF62-3FE1-50A5-7C39-C92A0352426C}"/>
              </a:ext>
            </a:extLst>
          </p:cNvPr>
          <p:cNvCxnSpPr/>
          <p:nvPr/>
        </p:nvCxnSpPr>
        <p:spPr>
          <a:xfrm flipV="1">
            <a:off x="5648513" y="2133600"/>
            <a:ext cx="304800" cy="609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3C17158-8615-0664-BB9C-DA9E07344811}"/>
              </a:ext>
            </a:extLst>
          </p:cNvPr>
          <p:cNvCxnSpPr/>
          <p:nvPr/>
        </p:nvCxnSpPr>
        <p:spPr>
          <a:xfrm>
            <a:off x="5267513" y="2667000"/>
            <a:ext cx="609600" cy="6858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803BA14-0F99-67E0-9857-034CDE1EE88B}"/>
              </a:ext>
            </a:extLst>
          </p:cNvPr>
          <p:cNvCxnSpPr/>
          <p:nvPr/>
        </p:nvCxnSpPr>
        <p:spPr>
          <a:xfrm flipH="1">
            <a:off x="5115113" y="2895600"/>
            <a:ext cx="838200" cy="2286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xmlns="" id="{37ACC1CD-149C-E084-453B-D1AE145BB59B}"/>
              </a:ext>
            </a:extLst>
          </p:cNvPr>
          <p:cNvSpPr/>
          <p:nvPr/>
        </p:nvSpPr>
        <p:spPr>
          <a:xfrm>
            <a:off x="5724713" y="990600"/>
            <a:ext cx="1143000" cy="10668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xmlns="" id="{5DC2B532-E10B-55C2-7663-B9F798902ED1}"/>
              </a:ext>
            </a:extLst>
          </p:cNvPr>
          <p:cNvCxnSpPr/>
          <p:nvPr/>
        </p:nvCxnSpPr>
        <p:spPr>
          <a:xfrm>
            <a:off x="6791513" y="2133600"/>
            <a:ext cx="533400" cy="1371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495E564-6980-B89B-A104-D3CDA91F5D36}"/>
              </a:ext>
            </a:extLst>
          </p:cNvPr>
          <p:cNvCxnSpPr>
            <a:cxnSpLocks/>
          </p:cNvCxnSpPr>
          <p:nvPr/>
        </p:nvCxnSpPr>
        <p:spPr>
          <a:xfrm flipH="1" flipV="1">
            <a:off x="3997611" y="3211311"/>
            <a:ext cx="584102" cy="5986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9B0B236-3DBB-7675-AE9B-CF2A84478D79}"/>
              </a:ext>
            </a:extLst>
          </p:cNvPr>
          <p:cNvCxnSpPr>
            <a:cxnSpLocks/>
          </p:cNvCxnSpPr>
          <p:nvPr/>
        </p:nvCxnSpPr>
        <p:spPr>
          <a:xfrm flipH="1" flipV="1">
            <a:off x="3581441" y="3478431"/>
            <a:ext cx="1000272" cy="40776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A2BD095-F210-50DA-52C1-2CC2DBC7EF2B}"/>
              </a:ext>
            </a:extLst>
          </p:cNvPr>
          <p:cNvCxnSpPr>
            <a:cxnSpLocks/>
          </p:cNvCxnSpPr>
          <p:nvPr/>
        </p:nvCxnSpPr>
        <p:spPr>
          <a:xfrm flipH="1">
            <a:off x="3547738" y="3886200"/>
            <a:ext cx="990600" cy="2195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F3F4312-ECFB-81C2-C151-7A1BC0817F90}"/>
              </a:ext>
            </a:extLst>
          </p:cNvPr>
          <p:cNvCxnSpPr>
            <a:cxnSpLocks/>
          </p:cNvCxnSpPr>
          <p:nvPr/>
        </p:nvCxnSpPr>
        <p:spPr>
          <a:xfrm flipH="1">
            <a:off x="3619688" y="3886200"/>
            <a:ext cx="962025" cy="4462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5EE9C8E-AA53-04DB-0A9C-20B8D3A2D0DC}"/>
              </a:ext>
            </a:extLst>
          </p:cNvPr>
          <p:cNvCxnSpPr>
            <a:cxnSpLocks/>
          </p:cNvCxnSpPr>
          <p:nvPr/>
        </p:nvCxnSpPr>
        <p:spPr>
          <a:xfrm flipH="1">
            <a:off x="3819713" y="3884616"/>
            <a:ext cx="782886" cy="76358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ounded Rectangular Callout 26">
            <a:extLst>
              <a:ext uri="{FF2B5EF4-FFF2-40B4-BE49-F238E27FC236}">
                <a16:creationId xmlns:a16="http://schemas.microsoft.com/office/drawing/2014/main" xmlns="" id="{9C37E7A3-EDE4-4103-7ECD-61A25EC46179}"/>
              </a:ext>
            </a:extLst>
          </p:cNvPr>
          <p:cNvSpPr/>
          <p:nvPr/>
        </p:nvSpPr>
        <p:spPr>
          <a:xfrm>
            <a:off x="931075" y="3581400"/>
            <a:ext cx="2745169"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the Law</a:t>
            </a:r>
            <a:endParaRPr lang="en-US" sz="2800" b="1" i="1" dirty="0"/>
          </a:p>
        </p:txBody>
      </p:sp>
      <p:sp>
        <p:nvSpPr>
          <p:cNvPr id="18" name="Rounded Rectangular Callout 27">
            <a:extLst>
              <a:ext uri="{FF2B5EF4-FFF2-40B4-BE49-F238E27FC236}">
                <a16:creationId xmlns:a16="http://schemas.microsoft.com/office/drawing/2014/main" xmlns="" id="{50517D55-33A8-CC90-5FBE-52F24DACD40D}"/>
              </a:ext>
            </a:extLst>
          </p:cNvPr>
          <p:cNvSpPr/>
          <p:nvPr/>
        </p:nvSpPr>
        <p:spPr>
          <a:xfrm>
            <a:off x="1328805" y="2219765"/>
            <a:ext cx="3429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Spiritual orphans</a:t>
            </a:r>
            <a:endParaRPr lang="en-US" sz="2800" b="1" i="1" dirty="0"/>
          </a:p>
        </p:txBody>
      </p:sp>
      <p:sp>
        <p:nvSpPr>
          <p:cNvPr id="19" name="Rounded Rectangular Callout 28">
            <a:extLst>
              <a:ext uri="{FF2B5EF4-FFF2-40B4-BE49-F238E27FC236}">
                <a16:creationId xmlns:a16="http://schemas.microsoft.com/office/drawing/2014/main" xmlns="" id="{3CB9D466-90C6-9E73-10A1-D45D73965FE2}"/>
              </a:ext>
            </a:extLst>
          </p:cNvPr>
          <p:cNvSpPr/>
          <p:nvPr/>
        </p:nvSpPr>
        <p:spPr>
          <a:xfrm>
            <a:off x="808065" y="3124200"/>
            <a:ext cx="3581401" cy="573845"/>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Sin nature</a:t>
            </a:r>
            <a:endParaRPr lang="en-US" sz="2800" b="1" i="1" dirty="0"/>
          </a:p>
        </p:txBody>
      </p:sp>
      <p:sp>
        <p:nvSpPr>
          <p:cNvPr id="20" name="Rounded Rectangular Callout 31">
            <a:extLst>
              <a:ext uri="{FF2B5EF4-FFF2-40B4-BE49-F238E27FC236}">
                <a16:creationId xmlns:a16="http://schemas.microsoft.com/office/drawing/2014/main" xmlns="" id="{20957E9E-A053-115A-88F5-EA918DB15556}"/>
              </a:ext>
            </a:extLst>
          </p:cNvPr>
          <p:cNvSpPr/>
          <p:nvPr/>
        </p:nvSpPr>
        <p:spPr>
          <a:xfrm>
            <a:off x="1798666"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Death</a:t>
            </a:r>
            <a:endParaRPr lang="en-US" sz="2800" b="1" i="1" dirty="0"/>
          </a:p>
        </p:txBody>
      </p:sp>
      <p:sp>
        <p:nvSpPr>
          <p:cNvPr id="21" name="Rounded Rectangular Callout 30">
            <a:extLst>
              <a:ext uri="{FF2B5EF4-FFF2-40B4-BE49-F238E27FC236}">
                <a16:creationId xmlns:a16="http://schemas.microsoft.com/office/drawing/2014/main" xmlns="" id="{224B7FDB-8B86-BE55-CB9E-F5F7F7FBD89C}"/>
              </a:ext>
            </a:extLst>
          </p:cNvPr>
          <p:cNvSpPr/>
          <p:nvPr/>
        </p:nvSpPr>
        <p:spPr>
          <a:xfrm>
            <a:off x="552492" y="2667000"/>
            <a:ext cx="3648221"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Broken relationships</a:t>
            </a:r>
            <a:endParaRPr lang="en-US" sz="2800" b="1" i="1" dirty="0"/>
          </a:p>
        </p:txBody>
      </p:sp>
      <p:sp>
        <p:nvSpPr>
          <p:cNvPr id="22" name="Rectangle 21">
            <a:extLst>
              <a:ext uri="{FF2B5EF4-FFF2-40B4-BE49-F238E27FC236}">
                <a16:creationId xmlns:a16="http://schemas.microsoft.com/office/drawing/2014/main" xmlns="" id="{759E38EB-8780-6433-C22B-010A67CAFA4F}"/>
              </a:ext>
            </a:extLst>
          </p:cNvPr>
          <p:cNvSpPr/>
          <p:nvPr/>
        </p:nvSpPr>
        <p:spPr>
          <a:xfrm>
            <a:off x="4581713" y="3657600"/>
            <a:ext cx="1219200" cy="114300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Adam</a:t>
            </a:r>
          </a:p>
        </p:txBody>
      </p:sp>
      <p:cxnSp>
        <p:nvCxnSpPr>
          <p:cNvPr id="23" name="Straight Connector 22">
            <a:extLst>
              <a:ext uri="{FF2B5EF4-FFF2-40B4-BE49-F238E27FC236}">
                <a16:creationId xmlns:a16="http://schemas.microsoft.com/office/drawing/2014/main" xmlns="" id="{66C68E8B-1C07-5ED9-8F4A-C7A6123C2ABD}"/>
              </a:ext>
            </a:extLst>
          </p:cNvPr>
          <p:cNvCxnSpPr>
            <a:cxnSpLocks/>
          </p:cNvCxnSpPr>
          <p:nvPr/>
        </p:nvCxnSpPr>
        <p:spPr>
          <a:xfrm flipH="1">
            <a:off x="7513666" y="3177549"/>
            <a:ext cx="801847" cy="76776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E867286-99E4-E8A2-2384-EC5A3E08AF4F}"/>
              </a:ext>
            </a:extLst>
          </p:cNvPr>
          <p:cNvCxnSpPr>
            <a:cxnSpLocks/>
          </p:cNvCxnSpPr>
          <p:nvPr/>
        </p:nvCxnSpPr>
        <p:spPr>
          <a:xfrm flipH="1">
            <a:off x="7480537" y="3543300"/>
            <a:ext cx="1076325" cy="490385"/>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A0DEF63-B4E8-990E-C30F-EBCA71BA1039}"/>
              </a:ext>
            </a:extLst>
          </p:cNvPr>
          <p:cNvCxnSpPr>
            <a:cxnSpLocks/>
          </p:cNvCxnSpPr>
          <p:nvPr/>
        </p:nvCxnSpPr>
        <p:spPr>
          <a:xfrm flipH="1">
            <a:off x="7519843" y="3917043"/>
            <a:ext cx="1037019" cy="13396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5DDD7DC-EF5F-EA55-909D-5F4AD23C17E1}"/>
              </a:ext>
            </a:extLst>
          </p:cNvPr>
          <p:cNvCxnSpPr>
            <a:cxnSpLocks/>
          </p:cNvCxnSpPr>
          <p:nvPr/>
        </p:nvCxnSpPr>
        <p:spPr>
          <a:xfrm flipH="1" flipV="1">
            <a:off x="7513666" y="4076700"/>
            <a:ext cx="1043196" cy="32581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ounded Rectangular Callout 42">
            <a:extLst>
              <a:ext uri="{FF2B5EF4-FFF2-40B4-BE49-F238E27FC236}">
                <a16:creationId xmlns:a16="http://schemas.microsoft.com/office/drawing/2014/main" xmlns="" id="{B04E0582-CE00-429B-1346-E85EFE77C052}"/>
              </a:ext>
            </a:extLst>
          </p:cNvPr>
          <p:cNvSpPr/>
          <p:nvPr/>
        </p:nvSpPr>
        <p:spPr>
          <a:xfrm>
            <a:off x="7629713" y="2209800"/>
            <a:ext cx="25146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Adoption</a:t>
            </a:r>
            <a:endParaRPr lang="en-US" sz="2800" b="1" i="1" dirty="0"/>
          </a:p>
        </p:txBody>
      </p:sp>
      <p:sp>
        <p:nvSpPr>
          <p:cNvPr id="28" name="Rounded Rectangular Callout 43">
            <a:extLst>
              <a:ext uri="{FF2B5EF4-FFF2-40B4-BE49-F238E27FC236}">
                <a16:creationId xmlns:a16="http://schemas.microsoft.com/office/drawing/2014/main" xmlns="" id="{CE3E0F8D-3FD6-559E-5E83-9C29CBC3D5E6}"/>
              </a:ext>
            </a:extLst>
          </p:cNvPr>
          <p:cNvSpPr/>
          <p:nvPr/>
        </p:nvSpPr>
        <p:spPr>
          <a:xfrm>
            <a:off x="7667813" y="2667000"/>
            <a:ext cx="29337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Belonging</a:t>
            </a:r>
            <a:endParaRPr lang="en-US" sz="2800" b="1" i="1" dirty="0"/>
          </a:p>
        </p:txBody>
      </p:sp>
      <p:sp>
        <p:nvSpPr>
          <p:cNvPr id="29" name="Rounded Rectangular Callout 47">
            <a:extLst>
              <a:ext uri="{FF2B5EF4-FFF2-40B4-BE49-F238E27FC236}">
                <a16:creationId xmlns:a16="http://schemas.microsoft.com/office/drawing/2014/main" xmlns="" id="{D2F1504D-57CC-EB35-F02A-52718DEF65A6}"/>
              </a:ext>
            </a:extLst>
          </p:cNvPr>
          <p:cNvSpPr/>
          <p:nvPr/>
        </p:nvSpPr>
        <p:spPr>
          <a:xfrm>
            <a:off x="7934513" y="3124200"/>
            <a:ext cx="31242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Holy Spirit</a:t>
            </a:r>
            <a:endParaRPr lang="en-US" sz="2800" b="1" i="1" dirty="0"/>
          </a:p>
        </p:txBody>
      </p:sp>
      <p:sp>
        <p:nvSpPr>
          <p:cNvPr id="30" name="Rounded Rectangular Callout 52">
            <a:extLst>
              <a:ext uri="{FF2B5EF4-FFF2-40B4-BE49-F238E27FC236}">
                <a16:creationId xmlns:a16="http://schemas.microsoft.com/office/drawing/2014/main" xmlns="" id="{8845CEE5-ED06-988B-A001-B28FEE76C95A}"/>
              </a:ext>
            </a:extLst>
          </p:cNvPr>
          <p:cNvSpPr/>
          <p:nvPr/>
        </p:nvSpPr>
        <p:spPr>
          <a:xfrm>
            <a:off x="8171512"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Eternal Life </a:t>
            </a:r>
            <a:endParaRPr lang="en-US" sz="2800" b="1" i="1" dirty="0"/>
          </a:p>
        </p:txBody>
      </p:sp>
      <p:sp>
        <p:nvSpPr>
          <p:cNvPr id="31" name="Rounded Rectangular Callout 41">
            <a:extLst>
              <a:ext uri="{FF2B5EF4-FFF2-40B4-BE49-F238E27FC236}">
                <a16:creationId xmlns:a16="http://schemas.microsoft.com/office/drawing/2014/main" xmlns="" id="{0D2944E7-4B1D-FB37-D900-0F4B0DDEC435}"/>
              </a:ext>
            </a:extLst>
          </p:cNvPr>
          <p:cNvSpPr/>
          <p:nvPr/>
        </p:nvSpPr>
        <p:spPr>
          <a:xfrm>
            <a:off x="8348874" y="3962400"/>
            <a:ext cx="35433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“Righteous”</a:t>
            </a:r>
            <a:endParaRPr lang="en-US" sz="2800" b="1" i="1" dirty="0"/>
          </a:p>
        </p:txBody>
      </p:sp>
      <p:sp>
        <p:nvSpPr>
          <p:cNvPr id="32" name="Isosceles Triangle 31">
            <a:extLst>
              <a:ext uri="{FF2B5EF4-FFF2-40B4-BE49-F238E27FC236}">
                <a16:creationId xmlns:a16="http://schemas.microsoft.com/office/drawing/2014/main" xmlns="" id="{4F055C50-5557-F639-519F-1BC6CD796E76}"/>
              </a:ext>
            </a:extLst>
          </p:cNvPr>
          <p:cNvSpPr/>
          <p:nvPr/>
        </p:nvSpPr>
        <p:spPr>
          <a:xfrm>
            <a:off x="6791513" y="3657600"/>
            <a:ext cx="1143000" cy="11430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xmlns="" id="{5537FB9E-58C1-5A91-E62F-80698DDA6F2C}"/>
              </a:ext>
            </a:extLst>
          </p:cNvPr>
          <p:cNvCxnSpPr>
            <a:cxnSpLocks/>
          </p:cNvCxnSpPr>
          <p:nvPr/>
        </p:nvCxnSpPr>
        <p:spPr>
          <a:xfrm flipH="1" flipV="1">
            <a:off x="4106651" y="2753165"/>
            <a:ext cx="470813" cy="114928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6E7E1D8B-FA57-1EF5-F5C2-09E460CD24CD}"/>
              </a:ext>
            </a:extLst>
          </p:cNvPr>
          <p:cNvCxnSpPr>
            <a:cxnSpLocks/>
          </p:cNvCxnSpPr>
          <p:nvPr/>
        </p:nvCxnSpPr>
        <p:spPr>
          <a:xfrm flipH="1">
            <a:off x="7513665" y="2781300"/>
            <a:ext cx="687548" cy="115250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ular Callout 26">
            <a:extLst>
              <a:ext uri="{FF2B5EF4-FFF2-40B4-BE49-F238E27FC236}">
                <a16:creationId xmlns:a16="http://schemas.microsoft.com/office/drawing/2014/main" xmlns="" id="{BEEAF4A7-9A0F-8F13-DC31-13976C169C52}"/>
              </a:ext>
            </a:extLst>
          </p:cNvPr>
          <p:cNvSpPr/>
          <p:nvPr/>
        </p:nvSpPr>
        <p:spPr>
          <a:xfrm>
            <a:off x="-86500" y="4038600"/>
            <a:ext cx="4001142"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“condemned”</a:t>
            </a:r>
            <a:endParaRPr lang="en-US" sz="2800" b="1" i="1" dirty="0"/>
          </a:p>
        </p:txBody>
      </p:sp>
      <p:sp>
        <p:nvSpPr>
          <p:cNvPr id="41" name="Rounded Rectangular Callout 41">
            <a:extLst>
              <a:ext uri="{FF2B5EF4-FFF2-40B4-BE49-F238E27FC236}">
                <a16:creationId xmlns:a16="http://schemas.microsoft.com/office/drawing/2014/main" xmlns="" id="{4D6E4C9E-2855-4EEF-6B40-2F41EABF3B40}"/>
              </a:ext>
            </a:extLst>
          </p:cNvPr>
          <p:cNvSpPr/>
          <p:nvPr/>
        </p:nvSpPr>
        <p:spPr>
          <a:xfrm>
            <a:off x="8436382" y="35814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Grace</a:t>
            </a:r>
            <a:endParaRPr lang="en-US" sz="2800" b="1" i="1" dirty="0"/>
          </a:p>
        </p:txBody>
      </p:sp>
      <p:sp>
        <p:nvSpPr>
          <p:cNvPr id="42" name="Rounded Rectangular Callout 9">
            <a:extLst>
              <a:ext uri="{FF2B5EF4-FFF2-40B4-BE49-F238E27FC236}">
                <a16:creationId xmlns:a16="http://schemas.microsoft.com/office/drawing/2014/main" xmlns="" id="{30658267-2721-504F-297B-010579E04025}"/>
              </a:ext>
            </a:extLst>
          </p:cNvPr>
          <p:cNvSpPr/>
          <p:nvPr/>
        </p:nvSpPr>
        <p:spPr>
          <a:xfrm>
            <a:off x="6477000" y="1143000"/>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Spirit”</a:t>
            </a:r>
          </a:p>
        </p:txBody>
      </p:sp>
      <p:sp>
        <p:nvSpPr>
          <p:cNvPr id="35" name="Rectangle 34">
            <a:extLst>
              <a:ext uri="{FF2B5EF4-FFF2-40B4-BE49-F238E27FC236}">
                <a16:creationId xmlns:a16="http://schemas.microsoft.com/office/drawing/2014/main" xmlns="" id="{28F204EB-BD00-E19E-B3C5-FAD9E793BEAD}"/>
              </a:ext>
            </a:extLst>
          </p:cNvPr>
          <p:cNvSpPr/>
          <p:nvPr/>
        </p:nvSpPr>
        <p:spPr>
          <a:xfrm>
            <a:off x="0" y="5257799"/>
            <a:ext cx="12192000" cy="1603627"/>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r>
              <a:rPr lang="en-US" sz="3200" b="1" baseline="30000" dirty="0">
                <a:solidFill>
                  <a:schemeClr val="tx1"/>
                </a:solidFill>
              </a:rPr>
              <a:t>Romans 8:</a:t>
            </a:r>
            <a:r>
              <a:rPr lang="en-US" sz="3200" b="1" baseline="30000" dirty="0">
                <a:solidFill>
                  <a:srgbClr val="000000"/>
                </a:solidFill>
                <a:effectLst/>
                <a:ea typeface="Times New Roman" panose="02020603050405020304" pitchFamily="18" charset="0"/>
              </a:rPr>
              <a:t>9 </a:t>
            </a:r>
            <a:r>
              <a:rPr lang="en-US" sz="3200" dirty="0">
                <a:solidFill>
                  <a:schemeClr val="tx1"/>
                </a:solidFill>
                <a:effectLst/>
                <a:ea typeface="Times New Roman" panose="02020603050405020304" pitchFamily="18" charset="0"/>
              </a:rPr>
              <a:t>However, you are not in the flesh but in the Spirit, if indeed the Spirit of God dwells in you. </a:t>
            </a:r>
            <a:r>
              <a:rPr lang="en-US" sz="3200" b="1" u="sng" dirty="0">
                <a:solidFill>
                  <a:srgbClr val="002060"/>
                </a:solidFill>
                <a:effectLst/>
                <a:ea typeface="Times New Roman" panose="02020603050405020304" pitchFamily="18" charset="0"/>
              </a:rPr>
              <a:t>But if anyone does not have the Spirit of Christ, he does not belong to Him. </a:t>
            </a: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4" name="Oval 3">
            <a:extLst>
              <a:ext uri="{FF2B5EF4-FFF2-40B4-BE49-F238E27FC236}">
                <a16:creationId xmlns:a16="http://schemas.microsoft.com/office/drawing/2014/main" xmlns="" id="{632CE735-E1FF-4A11-0CC1-66610276FC52}"/>
              </a:ext>
            </a:extLst>
          </p:cNvPr>
          <p:cNvSpPr/>
          <p:nvPr/>
        </p:nvSpPr>
        <p:spPr>
          <a:xfrm>
            <a:off x="7217346" y="4263139"/>
            <a:ext cx="304800" cy="304800"/>
          </a:xfrm>
          <a:prstGeom prst="ellipse">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543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xmlns="" id="{F8F891C2-E65D-34B0-E0FB-87393936DEBD}"/>
              </a:ext>
            </a:extLst>
          </p:cNvPr>
          <p:cNvCxnSpPr>
            <a:cxnSpLocks/>
          </p:cNvCxnSpPr>
          <p:nvPr/>
        </p:nvCxnSpPr>
        <p:spPr>
          <a:xfrm flipH="1" flipV="1">
            <a:off x="7480537" y="4084241"/>
            <a:ext cx="1007389" cy="64507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D09873E4-A9B8-F23A-3244-49A46FF369E2}"/>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3" name="Rectangle 2">
            <a:extLst>
              <a:ext uri="{FF2B5EF4-FFF2-40B4-BE49-F238E27FC236}">
                <a16:creationId xmlns:a16="http://schemas.microsoft.com/office/drawing/2014/main" xmlns="" id="{3B5F865A-9F23-9345-CD8D-2B9F90909766}"/>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cxnSp>
        <p:nvCxnSpPr>
          <p:cNvPr id="5" name="Straight Arrow Connector 4">
            <a:extLst>
              <a:ext uri="{FF2B5EF4-FFF2-40B4-BE49-F238E27FC236}">
                <a16:creationId xmlns:a16="http://schemas.microsoft.com/office/drawing/2014/main" xmlns="" id="{24A5801D-3779-65A2-0211-626C0D1DE939}"/>
              </a:ext>
            </a:extLst>
          </p:cNvPr>
          <p:cNvCxnSpPr/>
          <p:nvPr/>
        </p:nvCxnSpPr>
        <p:spPr>
          <a:xfrm flipV="1">
            <a:off x="5115113" y="3200400"/>
            <a:ext cx="304800" cy="609600"/>
          </a:xfrm>
          <a:prstGeom prst="straightConnector1">
            <a:avLst/>
          </a:prstGeom>
          <a:ln w="130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 name="Rounded Rectangular Callout 9">
            <a:extLst>
              <a:ext uri="{FF2B5EF4-FFF2-40B4-BE49-F238E27FC236}">
                <a16:creationId xmlns:a16="http://schemas.microsoft.com/office/drawing/2014/main" xmlns="" id="{FECA917C-F473-D7E3-4041-2871251E2AE0}"/>
              </a:ext>
            </a:extLst>
          </p:cNvPr>
          <p:cNvSpPr/>
          <p:nvPr/>
        </p:nvSpPr>
        <p:spPr>
          <a:xfrm>
            <a:off x="85913" y="1159245"/>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Flesh”</a:t>
            </a:r>
          </a:p>
        </p:txBody>
      </p:sp>
      <p:cxnSp>
        <p:nvCxnSpPr>
          <p:cNvPr id="7" name="Straight Arrow Connector 6">
            <a:extLst>
              <a:ext uri="{FF2B5EF4-FFF2-40B4-BE49-F238E27FC236}">
                <a16:creationId xmlns:a16="http://schemas.microsoft.com/office/drawing/2014/main" xmlns="" id="{21B7AF62-3FE1-50A5-7C39-C92A0352426C}"/>
              </a:ext>
            </a:extLst>
          </p:cNvPr>
          <p:cNvCxnSpPr/>
          <p:nvPr/>
        </p:nvCxnSpPr>
        <p:spPr>
          <a:xfrm flipV="1">
            <a:off x="5648513" y="2133600"/>
            <a:ext cx="304800" cy="609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3C17158-8615-0664-BB9C-DA9E07344811}"/>
              </a:ext>
            </a:extLst>
          </p:cNvPr>
          <p:cNvCxnSpPr/>
          <p:nvPr/>
        </p:nvCxnSpPr>
        <p:spPr>
          <a:xfrm>
            <a:off x="5267513" y="2667000"/>
            <a:ext cx="609600" cy="6858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803BA14-0F99-67E0-9857-034CDE1EE88B}"/>
              </a:ext>
            </a:extLst>
          </p:cNvPr>
          <p:cNvCxnSpPr/>
          <p:nvPr/>
        </p:nvCxnSpPr>
        <p:spPr>
          <a:xfrm flipH="1">
            <a:off x="5115113" y="2895600"/>
            <a:ext cx="838200" cy="2286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xmlns="" id="{37ACC1CD-149C-E084-453B-D1AE145BB59B}"/>
              </a:ext>
            </a:extLst>
          </p:cNvPr>
          <p:cNvSpPr/>
          <p:nvPr/>
        </p:nvSpPr>
        <p:spPr>
          <a:xfrm>
            <a:off x="5724713" y="990600"/>
            <a:ext cx="1143000" cy="10668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xmlns="" id="{5DC2B532-E10B-55C2-7663-B9F798902ED1}"/>
              </a:ext>
            </a:extLst>
          </p:cNvPr>
          <p:cNvCxnSpPr/>
          <p:nvPr/>
        </p:nvCxnSpPr>
        <p:spPr>
          <a:xfrm>
            <a:off x="6791513" y="2133600"/>
            <a:ext cx="533400" cy="1371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495E564-6980-B89B-A104-D3CDA91F5D36}"/>
              </a:ext>
            </a:extLst>
          </p:cNvPr>
          <p:cNvCxnSpPr>
            <a:cxnSpLocks/>
          </p:cNvCxnSpPr>
          <p:nvPr/>
        </p:nvCxnSpPr>
        <p:spPr>
          <a:xfrm flipH="1" flipV="1">
            <a:off x="3997611" y="3211311"/>
            <a:ext cx="584102" cy="5986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9B0B236-3DBB-7675-AE9B-CF2A84478D79}"/>
              </a:ext>
            </a:extLst>
          </p:cNvPr>
          <p:cNvCxnSpPr>
            <a:cxnSpLocks/>
          </p:cNvCxnSpPr>
          <p:nvPr/>
        </p:nvCxnSpPr>
        <p:spPr>
          <a:xfrm flipH="1" flipV="1">
            <a:off x="3581441" y="3478431"/>
            <a:ext cx="1000272" cy="40776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A2BD095-F210-50DA-52C1-2CC2DBC7EF2B}"/>
              </a:ext>
            </a:extLst>
          </p:cNvPr>
          <p:cNvCxnSpPr>
            <a:cxnSpLocks/>
          </p:cNvCxnSpPr>
          <p:nvPr/>
        </p:nvCxnSpPr>
        <p:spPr>
          <a:xfrm flipH="1">
            <a:off x="3547738" y="3886200"/>
            <a:ext cx="990600" cy="2195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F3F4312-ECFB-81C2-C151-7A1BC0817F90}"/>
              </a:ext>
            </a:extLst>
          </p:cNvPr>
          <p:cNvCxnSpPr>
            <a:cxnSpLocks/>
          </p:cNvCxnSpPr>
          <p:nvPr/>
        </p:nvCxnSpPr>
        <p:spPr>
          <a:xfrm flipH="1">
            <a:off x="3619688" y="3886200"/>
            <a:ext cx="962025" cy="4462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5EE9C8E-AA53-04DB-0A9C-20B8D3A2D0DC}"/>
              </a:ext>
            </a:extLst>
          </p:cNvPr>
          <p:cNvCxnSpPr>
            <a:cxnSpLocks/>
          </p:cNvCxnSpPr>
          <p:nvPr/>
        </p:nvCxnSpPr>
        <p:spPr>
          <a:xfrm flipH="1">
            <a:off x="3819713" y="3884616"/>
            <a:ext cx="782886" cy="76358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ounded Rectangular Callout 26">
            <a:extLst>
              <a:ext uri="{FF2B5EF4-FFF2-40B4-BE49-F238E27FC236}">
                <a16:creationId xmlns:a16="http://schemas.microsoft.com/office/drawing/2014/main" xmlns="" id="{9C37E7A3-EDE4-4103-7ECD-61A25EC46179}"/>
              </a:ext>
            </a:extLst>
          </p:cNvPr>
          <p:cNvSpPr/>
          <p:nvPr/>
        </p:nvSpPr>
        <p:spPr>
          <a:xfrm>
            <a:off x="931075" y="3581400"/>
            <a:ext cx="2745169"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the Law</a:t>
            </a:r>
            <a:endParaRPr lang="en-US" sz="2800" b="1" i="1" dirty="0"/>
          </a:p>
        </p:txBody>
      </p:sp>
      <p:sp>
        <p:nvSpPr>
          <p:cNvPr id="18" name="Rounded Rectangular Callout 27">
            <a:extLst>
              <a:ext uri="{FF2B5EF4-FFF2-40B4-BE49-F238E27FC236}">
                <a16:creationId xmlns:a16="http://schemas.microsoft.com/office/drawing/2014/main" xmlns="" id="{50517D55-33A8-CC90-5FBE-52F24DACD40D}"/>
              </a:ext>
            </a:extLst>
          </p:cNvPr>
          <p:cNvSpPr/>
          <p:nvPr/>
        </p:nvSpPr>
        <p:spPr>
          <a:xfrm>
            <a:off x="1328805" y="2219765"/>
            <a:ext cx="3429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Spiritual orphans</a:t>
            </a:r>
            <a:endParaRPr lang="en-US" sz="2800" b="1" i="1" dirty="0"/>
          </a:p>
        </p:txBody>
      </p:sp>
      <p:sp>
        <p:nvSpPr>
          <p:cNvPr id="19" name="Rounded Rectangular Callout 28">
            <a:extLst>
              <a:ext uri="{FF2B5EF4-FFF2-40B4-BE49-F238E27FC236}">
                <a16:creationId xmlns:a16="http://schemas.microsoft.com/office/drawing/2014/main" xmlns="" id="{3CB9D466-90C6-9E73-10A1-D45D73965FE2}"/>
              </a:ext>
            </a:extLst>
          </p:cNvPr>
          <p:cNvSpPr/>
          <p:nvPr/>
        </p:nvSpPr>
        <p:spPr>
          <a:xfrm>
            <a:off x="808065" y="3124200"/>
            <a:ext cx="3581401" cy="573845"/>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Sin nature</a:t>
            </a:r>
            <a:endParaRPr lang="en-US" sz="2800" b="1" i="1" dirty="0"/>
          </a:p>
        </p:txBody>
      </p:sp>
      <p:sp>
        <p:nvSpPr>
          <p:cNvPr id="20" name="Rounded Rectangular Callout 31">
            <a:extLst>
              <a:ext uri="{FF2B5EF4-FFF2-40B4-BE49-F238E27FC236}">
                <a16:creationId xmlns:a16="http://schemas.microsoft.com/office/drawing/2014/main" xmlns="" id="{20957E9E-A053-115A-88F5-EA918DB15556}"/>
              </a:ext>
            </a:extLst>
          </p:cNvPr>
          <p:cNvSpPr/>
          <p:nvPr/>
        </p:nvSpPr>
        <p:spPr>
          <a:xfrm>
            <a:off x="1798666"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Death</a:t>
            </a:r>
            <a:endParaRPr lang="en-US" sz="2800" b="1" i="1" dirty="0"/>
          </a:p>
        </p:txBody>
      </p:sp>
      <p:sp>
        <p:nvSpPr>
          <p:cNvPr id="21" name="Rounded Rectangular Callout 30">
            <a:extLst>
              <a:ext uri="{FF2B5EF4-FFF2-40B4-BE49-F238E27FC236}">
                <a16:creationId xmlns:a16="http://schemas.microsoft.com/office/drawing/2014/main" xmlns="" id="{224B7FDB-8B86-BE55-CB9E-F5F7F7FBD89C}"/>
              </a:ext>
            </a:extLst>
          </p:cNvPr>
          <p:cNvSpPr/>
          <p:nvPr/>
        </p:nvSpPr>
        <p:spPr>
          <a:xfrm>
            <a:off x="552492" y="2667000"/>
            <a:ext cx="3648221"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Broken relationships</a:t>
            </a:r>
            <a:endParaRPr lang="en-US" sz="2800" b="1" i="1" dirty="0"/>
          </a:p>
        </p:txBody>
      </p:sp>
      <p:sp>
        <p:nvSpPr>
          <p:cNvPr id="22" name="Rectangle 21">
            <a:extLst>
              <a:ext uri="{FF2B5EF4-FFF2-40B4-BE49-F238E27FC236}">
                <a16:creationId xmlns:a16="http://schemas.microsoft.com/office/drawing/2014/main" xmlns="" id="{759E38EB-8780-6433-C22B-010A67CAFA4F}"/>
              </a:ext>
            </a:extLst>
          </p:cNvPr>
          <p:cNvSpPr/>
          <p:nvPr/>
        </p:nvSpPr>
        <p:spPr>
          <a:xfrm>
            <a:off x="4581713" y="3657600"/>
            <a:ext cx="1219200" cy="114300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Adam</a:t>
            </a:r>
          </a:p>
        </p:txBody>
      </p:sp>
      <p:cxnSp>
        <p:nvCxnSpPr>
          <p:cNvPr id="23" name="Straight Connector 22">
            <a:extLst>
              <a:ext uri="{FF2B5EF4-FFF2-40B4-BE49-F238E27FC236}">
                <a16:creationId xmlns:a16="http://schemas.microsoft.com/office/drawing/2014/main" xmlns="" id="{66C68E8B-1C07-5ED9-8F4A-C7A6123C2ABD}"/>
              </a:ext>
            </a:extLst>
          </p:cNvPr>
          <p:cNvCxnSpPr>
            <a:cxnSpLocks/>
          </p:cNvCxnSpPr>
          <p:nvPr/>
        </p:nvCxnSpPr>
        <p:spPr>
          <a:xfrm flipH="1">
            <a:off x="7513666" y="3177549"/>
            <a:ext cx="801847" cy="76776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E867286-99E4-E8A2-2384-EC5A3E08AF4F}"/>
              </a:ext>
            </a:extLst>
          </p:cNvPr>
          <p:cNvCxnSpPr>
            <a:cxnSpLocks/>
          </p:cNvCxnSpPr>
          <p:nvPr/>
        </p:nvCxnSpPr>
        <p:spPr>
          <a:xfrm flipH="1">
            <a:off x="7480537" y="3543300"/>
            <a:ext cx="1076325" cy="490385"/>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A0DEF63-B4E8-990E-C30F-EBCA71BA1039}"/>
              </a:ext>
            </a:extLst>
          </p:cNvPr>
          <p:cNvCxnSpPr>
            <a:cxnSpLocks/>
          </p:cNvCxnSpPr>
          <p:nvPr/>
        </p:nvCxnSpPr>
        <p:spPr>
          <a:xfrm flipH="1">
            <a:off x="7519843" y="3917043"/>
            <a:ext cx="1037019" cy="13396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5DDD7DC-EF5F-EA55-909D-5F4AD23C17E1}"/>
              </a:ext>
            </a:extLst>
          </p:cNvPr>
          <p:cNvCxnSpPr>
            <a:cxnSpLocks/>
          </p:cNvCxnSpPr>
          <p:nvPr/>
        </p:nvCxnSpPr>
        <p:spPr>
          <a:xfrm flipH="1" flipV="1">
            <a:off x="7513666" y="4076700"/>
            <a:ext cx="1043196" cy="32581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ounded Rectangular Callout 42">
            <a:extLst>
              <a:ext uri="{FF2B5EF4-FFF2-40B4-BE49-F238E27FC236}">
                <a16:creationId xmlns:a16="http://schemas.microsoft.com/office/drawing/2014/main" xmlns="" id="{B04E0582-CE00-429B-1346-E85EFE77C052}"/>
              </a:ext>
            </a:extLst>
          </p:cNvPr>
          <p:cNvSpPr/>
          <p:nvPr/>
        </p:nvSpPr>
        <p:spPr>
          <a:xfrm>
            <a:off x="7629713" y="2209800"/>
            <a:ext cx="25146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Adoption</a:t>
            </a:r>
            <a:endParaRPr lang="en-US" sz="2800" b="1" i="1" dirty="0"/>
          </a:p>
        </p:txBody>
      </p:sp>
      <p:sp>
        <p:nvSpPr>
          <p:cNvPr id="28" name="Rounded Rectangular Callout 43">
            <a:extLst>
              <a:ext uri="{FF2B5EF4-FFF2-40B4-BE49-F238E27FC236}">
                <a16:creationId xmlns:a16="http://schemas.microsoft.com/office/drawing/2014/main" xmlns="" id="{CE3E0F8D-3FD6-559E-5E83-9C29CBC3D5E6}"/>
              </a:ext>
            </a:extLst>
          </p:cNvPr>
          <p:cNvSpPr/>
          <p:nvPr/>
        </p:nvSpPr>
        <p:spPr>
          <a:xfrm>
            <a:off x="7667813" y="2667000"/>
            <a:ext cx="29337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Belonging</a:t>
            </a:r>
            <a:endParaRPr lang="en-US" sz="2800" b="1" i="1" dirty="0"/>
          </a:p>
        </p:txBody>
      </p:sp>
      <p:sp>
        <p:nvSpPr>
          <p:cNvPr id="29" name="Rounded Rectangular Callout 47">
            <a:extLst>
              <a:ext uri="{FF2B5EF4-FFF2-40B4-BE49-F238E27FC236}">
                <a16:creationId xmlns:a16="http://schemas.microsoft.com/office/drawing/2014/main" xmlns="" id="{D2F1504D-57CC-EB35-F02A-52718DEF65A6}"/>
              </a:ext>
            </a:extLst>
          </p:cNvPr>
          <p:cNvSpPr/>
          <p:nvPr/>
        </p:nvSpPr>
        <p:spPr>
          <a:xfrm>
            <a:off x="7934513" y="3124200"/>
            <a:ext cx="31242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Holy Spirit</a:t>
            </a:r>
            <a:endParaRPr lang="en-US" sz="2800" b="1" i="1" dirty="0"/>
          </a:p>
        </p:txBody>
      </p:sp>
      <p:sp>
        <p:nvSpPr>
          <p:cNvPr id="30" name="Rounded Rectangular Callout 52">
            <a:extLst>
              <a:ext uri="{FF2B5EF4-FFF2-40B4-BE49-F238E27FC236}">
                <a16:creationId xmlns:a16="http://schemas.microsoft.com/office/drawing/2014/main" xmlns="" id="{8845CEE5-ED06-988B-A001-B28FEE76C95A}"/>
              </a:ext>
            </a:extLst>
          </p:cNvPr>
          <p:cNvSpPr/>
          <p:nvPr/>
        </p:nvSpPr>
        <p:spPr>
          <a:xfrm>
            <a:off x="8171512"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Eternal Life </a:t>
            </a:r>
            <a:endParaRPr lang="en-US" sz="2800" b="1" i="1" dirty="0"/>
          </a:p>
        </p:txBody>
      </p:sp>
      <p:sp>
        <p:nvSpPr>
          <p:cNvPr id="31" name="Rounded Rectangular Callout 41">
            <a:extLst>
              <a:ext uri="{FF2B5EF4-FFF2-40B4-BE49-F238E27FC236}">
                <a16:creationId xmlns:a16="http://schemas.microsoft.com/office/drawing/2014/main" xmlns="" id="{0D2944E7-4B1D-FB37-D900-0F4B0DDEC435}"/>
              </a:ext>
            </a:extLst>
          </p:cNvPr>
          <p:cNvSpPr/>
          <p:nvPr/>
        </p:nvSpPr>
        <p:spPr>
          <a:xfrm>
            <a:off x="8348874" y="3962400"/>
            <a:ext cx="35433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“Righteous”</a:t>
            </a:r>
            <a:endParaRPr lang="en-US" sz="2800" b="1" i="1" dirty="0"/>
          </a:p>
        </p:txBody>
      </p:sp>
      <p:sp>
        <p:nvSpPr>
          <p:cNvPr id="32" name="Isosceles Triangle 31">
            <a:extLst>
              <a:ext uri="{FF2B5EF4-FFF2-40B4-BE49-F238E27FC236}">
                <a16:creationId xmlns:a16="http://schemas.microsoft.com/office/drawing/2014/main" xmlns="" id="{4F055C50-5557-F639-519F-1BC6CD796E76}"/>
              </a:ext>
            </a:extLst>
          </p:cNvPr>
          <p:cNvSpPr/>
          <p:nvPr/>
        </p:nvSpPr>
        <p:spPr>
          <a:xfrm>
            <a:off x="6791513" y="3657600"/>
            <a:ext cx="1143000" cy="11430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xmlns="" id="{5537FB9E-58C1-5A91-E62F-80698DDA6F2C}"/>
              </a:ext>
            </a:extLst>
          </p:cNvPr>
          <p:cNvCxnSpPr>
            <a:cxnSpLocks/>
          </p:cNvCxnSpPr>
          <p:nvPr/>
        </p:nvCxnSpPr>
        <p:spPr>
          <a:xfrm flipH="1" flipV="1">
            <a:off x="4106651" y="2753165"/>
            <a:ext cx="470813" cy="114928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6E7E1D8B-FA57-1EF5-F5C2-09E460CD24CD}"/>
              </a:ext>
            </a:extLst>
          </p:cNvPr>
          <p:cNvCxnSpPr>
            <a:cxnSpLocks/>
          </p:cNvCxnSpPr>
          <p:nvPr/>
        </p:nvCxnSpPr>
        <p:spPr>
          <a:xfrm flipH="1">
            <a:off x="7513665" y="2781300"/>
            <a:ext cx="687548" cy="115250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ular Callout 26">
            <a:extLst>
              <a:ext uri="{FF2B5EF4-FFF2-40B4-BE49-F238E27FC236}">
                <a16:creationId xmlns:a16="http://schemas.microsoft.com/office/drawing/2014/main" xmlns="" id="{BEEAF4A7-9A0F-8F13-DC31-13976C169C52}"/>
              </a:ext>
            </a:extLst>
          </p:cNvPr>
          <p:cNvSpPr/>
          <p:nvPr/>
        </p:nvSpPr>
        <p:spPr>
          <a:xfrm>
            <a:off x="-86500" y="4038600"/>
            <a:ext cx="4001142"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“condemned”</a:t>
            </a:r>
            <a:endParaRPr lang="en-US" sz="2800" b="1" i="1" dirty="0"/>
          </a:p>
        </p:txBody>
      </p:sp>
      <p:sp>
        <p:nvSpPr>
          <p:cNvPr id="41" name="Rounded Rectangular Callout 41">
            <a:extLst>
              <a:ext uri="{FF2B5EF4-FFF2-40B4-BE49-F238E27FC236}">
                <a16:creationId xmlns:a16="http://schemas.microsoft.com/office/drawing/2014/main" xmlns="" id="{4D6E4C9E-2855-4EEF-6B40-2F41EABF3B40}"/>
              </a:ext>
            </a:extLst>
          </p:cNvPr>
          <p:cNvSpPr/>
          <p:nvPr/>
        </p:nvSpPr>
        <p:spPr>
          <a:xfrm>
            <a:off x="8436382" y="35814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Grace</a:t>
            </a:r>
            <a:endParaRPr lang="en-US" sz="2800" b="1" i="1" dirty="0"/>
          </a:p>
        </p:txBody>
      </p:sp>
      <p:sp>
        <p:nvSpPr>
          <p:cNvPr id="42" name="Rounded Rectangular Callout 9">
            <a:extLst>
              <a:ext uri="{FF2B5EF4-FFF2-40B4-BE49-F238E27FC236}">
                <a16:creationId xmlns:a16="http://schemas.microsoft.com/office/drawing/2014/main" xmlns="" id="{30658267-2721-504F-297B-010579E04025}"/>
              </a:ext>
            </a:extLst>
          </p:cNvPr>
          <p:cNvSpPr/>
          <p:nvPr/>
        </p:nvSpPr>
        <p:spPr>
          <a:xfrm>
            <a:off x="6477000" y="1143000"/>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Spirit”</a:t>
            </a:r>
          </a:p>
        </p:txBody>
      </p:sp>
      <p:sp>
        <p:nvSpPr>
          <p:cNvPr id="35" name="Rectangle 34">
            <a:extLst>
              <a:ext uri="{FF2B5EF4-FFF2-40B4-BE49-F238E27FC236}">
                <a16:creationId xmlns:a16="http://schemas.microsoft.com/office/drawing/2014/main" xmlns="" id="{28F204EB-BD00-E19E-B3C5-FAD9E793BEAD}"/>
              </a:ext>
            </a:extLst>
          </p:cNvPr>
          <p:cNvSpPr/>
          <p:nvPr/>
        </p:nvSpPr>
        <p:spPr>
          <a:xfrm>
            <a:off x="0" y="4907643"/>
            <a:ext cx="12192000" cy="1953783"/>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000" b="1" baseline="30000" dirty="0">
                <a:solidFill>
                  <a:schemeClr val="tx1"/>
                </a:solidFill>
              </a:rPr>
              <a:t>Romans 8:10 </a:t>
            </a:r>
            <a:r>
              <a:rPr lang="en-US" sz="3000" b="1" u="sng" dirty="0">
                <a:solidFill>
                  <a:srgbClr val="002060"/>
                </a:solidFill>
              </a:rPr>
              <a:t>If Christ is in you, though the body is dead because of sin, yet the spirit is alive because of righteousness.</a:t>
            </a:r>
            <a:r>
              <a:rPr lang="en-US" sz="3000" b="1" dirty="0">
                <a:solidFill>
                  <a:srgbClr val="002060"/>
                </a:solidFill>
              </a:rPr>
              <a:t> </a:t>
            </a:r>
            <a:r>
              <a:rPr lang="en-US" sz="3000" b="1" baseline="30000" dirty="0">
                <a:solidFill>
                  <a:schemeClr val="tx1"/>
                </a:solidFill>
              </a:rPr>
              <a:t>11 </a:t>
            </a:r>
            <a:r>
              <a:rPr lang="en-US" sz="3000" dirty="0">
                <a:solidFill>
                  <a:schemeClr val="tx1"/>
                </a:solidFill>
              </a:rPr>
              <a:t>But if the Spirit of Him who raised Jesus from the dead dwells in you, He who raised Christ Jesus from the dead will also give life to your mortal bodies through His Spirit who dwells in you.</a:t>
            </a: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39" name="Oval 38">
            <a:extLst>
              <a:ext uri="{FF2B5EF4-FFF2-40B4-BE49-F238E27FC236}">
                <a16:creationId xmlns:a16="http://schemas.microsoft.com/office/drawing/2014/main" xmlns="" id="{4D339CEA-BCAE-47DE-96E8-CBF6287ED6A5}"/>
              </a:ext>
            </a:extLst>
          </p:cNvPr>
          <p:cNvSpPr/>
          <p:nvPr/>
        </p:nvSpPr>
        <p:spPr>
          <a:xfrm>
            <a:off x="7217346" y="4263139"/>
            <a:ext cx="304800" cy="304800"/>
          </a:xfrm>
          <a:prstGeom prst="ellipse">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2977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xmlns="" id="{F8F891C2-E65D-34B0-E0FB-87393936DEBD}"/>
              </a:ext>
            </a:extLst>
          </p:cNvPr>
          <p:cNvCxnSpPr>
            <a:cxnSpLocks/>
          </p:cNvCxnSpPr>
          <p:nvPr/>
        </p:nvCxnSpPr>
        <p:spPr>
          <a:xfrm flipH="1" flipV="1">
            <a:off x="7480537" y="4084241"/>
            <a:ext cx="1007389" cy="64507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D09873E4-A9B8-F23A-3244-49A46FF369E2}"/>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3" name="Rectangle 2">
            <a:extLst>
              <a:ext uri="{FF2B5EF4-FFF2-40B4-BE49-F238E27FC236}">
                <a16:creationId xmlns:a16="http://schemas.microsoft.com/office/drawing/2014/main" xmlns="" id="{3B5F865A-9F23-9345-CD8D-2B9F90909766}"/>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cxnSp>
        <p:nvCxnSpPr>
          <p:cNvPr id="5" name="Straight Arrow Connector 4">
            <a:extLst>
              <a:ext uri="{FF2B5EF4-FFF2-40B4-BE49-F238E27FC236}">
                <a16:creationId xmlns:a16="http://schemas.microsoft.com/office/drawing/2014/main" xmlns="" id="{24A5801D-3779-65A2-0211-626C0D1DE939}"/>
              </a:ext>
            </a:extLst>
          </p:cNvPr>
          <p:cNvCxnSpPr/>
          <p:nvPr/>
        </p:nvCxnSpPr>
        <p:spPr>
          <a:xfrm flipV="1">
            <a:off x="5115113" y="3200400"/>
            <a:ext cx="304800" cy="609600"/>
          </a:xfrm>
          <a:prstGeom prst="straightConnector1">
            <a:avLst/>
          </a:prstGeom>
          <a:ln w="130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 name="Rounded Rectangular Callout 9">
            <a:extLst>
              <a:ext uri="{FF2B5EF4-FFF2-40B4-BE49-F238E27FC236}">
                <a16:creationId xmlns:a16="http://schemas.microsoft.com/office/drawing/2014/main" xmlns="" id="{FECA917C-F473-D7E3-4041-2871251E2AE0}"/>
              </a:ext>
            </a:extLst>
          </p:cNvPr>
          <p:cNvSpPr/>
          <p:nvPr/>
        </p:nvSpPr>
        <p:spPr>
          <a:xfrm>
            <a:off x="85913" y="1159245"/>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Flesh”</a:t>
            </a:r>
          </a:p>
        </p:txBody>
      </p:sp>
      <p:cxnSp>
        <p:nvCxnSpPr>
          <p:cNvPr id="7" name="Straight Arrow Connector 6">
            <a:extLst>
              <a:ext uri="{FF2B5EF4-FFF2-40B4-BE49-F238E27FC236}">
                <a16:creationId xmlns:a16="http://schemas.microsoft.com/office/drawing/2014/main" xmlns="" id="{21B7AF62-3FE1-50A5-7C39-C92A0352426C}"/>
              </a:ext>
            </a:extLst>
          </p:cNvPr>
          <p:cNvCxnSpPr/>
          <p:nvPr/>
        </p:nvCxnSpPr>
        <p:spPr>
          <a:xfrm flipV="1">
            <a:off x="5648513" y="2133600"/>
            <a:ext cx="304800" cy="609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3C17158-8615-0664-BB9C-DA9E07344811}"/>
              </a:ext>
            </a:extLst>
          </p:cNvPr>
          <p:cNvCxnSpPr/>
          <p:nvPr/>
        </p:nvCxnSpPr>
        <p:spPr>
          <a:xfrm>
            <a:off x="5267513" y="2667000"/>
            <a:ext cx="609600" cy="6858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803BA14-0F99-67E0-9857-034CDE1EE88B}"/>
              </a:ext>
            </a:extLst>
          </p:cNvPr>
          <p:cNvCxnSpPr/>
          <p:nvPr/>
        </p:nvCxnSpPr>
        <p:spPr>
          <a:xfrm flipH="1">
            <a:off x="5115113" y="2895600"/>
            <a:ext cx="838200" cy="2286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xmlns="" id="{37ACC1CD-149C-E084-453B-D1AE145BB59B}"/>
              </a:ext>
            </a:extLst>
          </p:cNvPr>
          <p:cNvSpPr/>
          <p:nvPr/>
        </p:nvSpPr>
        <p:spPr>
          <a:xfrm>
            <a:off x="5724713" y="990600"/>
            <a:ext cx="1143000" cy="10668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xmlns="" id="{5DC2B532-E10B-55C2-7663-B9F798902ED1}"/>
              </a:ext>
            </a:extLst>
          </p:cNvPr>
          <p:cNvCxnSpPr/>
          <p:nvPr/>
        </p:nvCxnSpPr>
        <p:spPr>
          <a:xfrm>
            <a:off x="6791513" y="2133600"/>
            <a:ext cx="533400" cy="1371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495E564-6980-B89B-A104-D3CDA91F5D36}"/>
              </a:ext>
            </a:extLst>
          </p:cNvPr>
          <p:cNvCxnSpPr>
            <a:cxnSpLocks/>
          </p:cNvCxnSpPr>
          <p:nvPr/>
        </p:nvCxnSpPr>
        <p:spPr>
          <a:xfrm flipH="1" flipV="1">
            <a:off x="3997611" y="3211311"/>
            <a:ext cx="584102" cy="5986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9B0B236-3DBB-7675-AE9B-CF2A84478D79}"/>
              </a:ext>
            </a:extLst>
          </p:cNvPr>
          <p:cNvCxnSpPr>
            <a:cxnSpLocks/>
          </p:cNvCxnSpPr>
          <p:nvPr/>
        </p:nvCxnSpPr>
        <p:spPr>
          <a:xfrm flipH="1" flipV="1">
            <a:off x="3581441" y="3478431"/>
            <a:ext cx="1000272" cy="40776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A2BD095-F210-50DA-52C1-2CC2DBC7EF2B}"/>
              </a:ext>
            </a:extLst>
          </p:cNvPr>
          <p:cNvCxnSpPr>
            <a:cxnSpLocks/>
          </p:cNvCxnSpPr>
          <p:nvPr/>
        </p:nvCxnSpPr>
        <p:spPr>
          <a:xfrm flipH="1">
            <a:off x="3547738" y="3886200"/>
            <a:ext cx="990600" cy="2195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F3F4312-ECFB-81C2-C151-7A1BC0817F90}"/>
              </a:ext>
            </a:extLst>
          </p:cNvPr>
          <p:cNvCxnSpPr>
            <a:cxnSpLocks/>
          </p:cNvCxnSpPr>
          <p:nvPr/>
        </p:nvCxnSpPr>
        <p:spPr>
          <a:xfrm flipH="1">
            <a:off x="3619688" y="3886200"/>
            <a:ext cx="962025" cy="4462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5EE9C8E-AA53-04DB-0A9C-20B8D3A2D0DC}"/>
              </a:ext>
            </a:extLst>
          </p:cNvPr>
          <p:cNvCxnSpPr>
            <a:cxnSpLocks/>
          </p:cNvCxnSpPr>
          <p:nvPr/>
        </p:nvCxnSpPr>
        <p:spPr>
          <a:xfrm flipH="1">
            <a:off x="3819713" y="3884616"/>
            <a:ext cx="782886" cy="76358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ounded Rectangular Callout 26">
            <a:extLst>
              <a:ext uri="{FF2B5EF4-FFF2-40B4-BE49-F238E27FC236}">
                <a16:creationId xmlns:a16="http://schemas.microsoft.com/office/drawing/2014/main" xmlns="" id="{9C37E7A3-EDE4-4103-7ECD-61A25EC46179}"/>
              </a:ext>
            </a:extLst>
          </p:cNvPr>
          <p:cNvSpPr/>
          <p:nvPr/>
        </p:nvSpPr>
        <p:spPr>
          <a:xfrm>
            <a:off x="931075" y="3581400"/>
            <a:ext cx="2745169"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the Law</a:t>
            </a:r>
            <a:endParaRPr lang="en-US" sz="2800" b="1" i="1" dirty="0"/>
          </a:p>
        </p:txBody>
      </p:sp>
      <p:sp>
        <p:nvSpPr>
          <p:cNvPr id="18" name="Rounded Rectangular Callout 27">
            <a:extLst>
              <a:ext uri="{FF2B5EF4-FFF2-40B4-BE49-F238E27FC236}">
                <a16:creationId xmlns:a16="http://schemas.microsoft.com/office/drawing/2014/main" xmlns="" id="{50517D55-33A8-CC90-5FBE-52F24DACD40D}"/>
              </a:ext>
            </a:extLst>
          </p:cNvPr>
          <p:cNvSpPr/>
          <p:nvPr/>
        </p:nvSpPr>
        <p:spPr>
          <a:xfrm>
            <a:off x="1328805" y="2219765"/>
            <a:ext cx="3429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Spiritual orphans</a:t>
            </a:r>
            <a:endParaRPr lang="en-US" sz="2800" b="1" i="1" dirty="0"/>
          </a:p>
        </p:txBody>
      </p:sp>
      <p:sp>
        <p:nvSpPr>
          <p:cNvPr id="19" name="Rounded Rectangular Callout 28">
            <a:extLst>
              <a:ext uri="{FF2B5EF4-FFF2-40B4-BE49-F238E27FC236}">
                <a16:creationId xmlns:a16="http://schemas.microsoft.com/office/drawing/2014/main" xmlns="" id="{3CB9D466-90C6-9E73-10A1-D45D73965FE2}"/>
              </a:ext>
            </a:extLst>
          </p:cNvPr>
          <p:cNvSpPr/>
          <p:nvPr/>
        </p:nvSpPr>
        <p:spPr>
          <a:xfrm>
            <a:off x="808065" y="3124200"/>
            <a:ext cx="3581401" cy="573845"/>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Sin nature</a:t>
            </a:r>
            <a:endParaRPr lang="en-US" sz="2800" b="1" i="1" dirty="0"/>
          </a:p>
        </p:txBody>
      </p:sp>
      <p:sp>
        <p:nvSpPr>
          <p:cNvPr id="20" name="Rounded Rectangular Callout 31">
            <a:extLst>
              <a:ext uri="{FF2B5EF4-FFF2-40B4-BE49-F238E27FC236}">
                <a16:creationId xmlns:a16="http://schemas.microsoft.com/office/drawing/2014/main" xmlns="" id="{20957E9E-A053-115A-88F5-EA918DB15556}"/>
              </a:ext>
            </a:extLst>
          </p:cNvPr>
          <p:cNvSpPr/>
          <p:nvPr/>
        </p:nvSpPr>
        <p:spPr>
          <a:xfrm>
            <a:off x="1798666"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Death</a:t>
            </a:r>
            <a:endParaRPr lang="en-US" sz="2800" b="1" i="1" dirty="0"/>
          </a:p>
        </p:txBody>
      </p:sp>
      <p:sp>
        <p:nvSpPr>
          <p:cNvPr id="21" name="Rounded Rectangular Callout 30">
            <a:extLst>
              <a:ext uri="{FF2B5EF4-FFF2-40B4-BE49-F238E27FC236}">
                <a16:creationId xmlns:a16="http://schemas.microsoft.com/office/drawing/2014/main" xmlns="" id="{224B7FDB-8B86-BE55-CB9E-F5F7F7FBD89C}"/>
              </a:ext>
            </a:extLst>
          </p:cNvPr>
          <p:cNvSpPr/>
          <p:nvPr/>
        </p:nvSpPr>
        <p:spPr>
          <a:xfrm>
            <a:off x="552492" y="2667000"/>
            <a:ext cx="3648221"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Broken relationships</a:t>
            </a:r>
            <a:endParaRPr lang="en-US" sz="2800" b="1" i="1" dirty="0"/>
          </a:p>
        </p:txBody>
      </p:sp>
      <p:sp>
        <p:nvSpPr>
          <p:cNvPr id="22" name="Rectangle 21">
            <a:extLst>
              <a:ext uri="{FF2B5EF4-FFF2-40B4-BE49-F238E27FC236}">
                <a16:creationId xmlns:a16="http://schemas.microsoft.com/office/drawing/2014/main" xmlns="" id="{759E38EB-8780-6433-C22B-010A67CAFA4F}"/>
              </a:ext>
            </a:extLst>
          </p:cNvPr>
          <p:cNvSpPr/>
          <p:nvPr/>
        </p:nvSpPr>
        <p:spPr>
          <a:xfrm>
            <a:off x="4581713" y="3657600"/>
            <a:ext cx="1219200" cy="114300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Adam</a:t>
            </a:r>
          </a:p>
        </p:txBody>
      </p:sp>
      <p:cxnSp>
        <p:nvCxnSpPr>
          <p:cNvPr id="23" name="Straight Connector 22">
            <a:extLst>
              <a:ext uri="{FF2B5EF4-FFF2-40B4-BE49-F238E27FC236}">
                <a16:creationId xmlns:a16="http://schemas.microsoft.com/office/drawing/2014/main" xmlns="" id="{66C68E8B-1C07-5ED9-8F4A-C7A6123C2ABD}"/>
              </a:ext>
            </a:extLst>
          </p:cNvPr>
          <p:cNvCxnSpPr>
            <a:cxnSpLocks/>
          </p:cNvCxnSpPr>
          <p:nvPr/>
        </p:nvCxnSpPr>
        <p:spPr>
          <a:xfrm flipH="1">
            <a:off x="7513666" y="3177549"/>
            <a:ext cx="801847" cy="76776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E867286-99E4-E8A2-2384-EC5A3E08AF4F}"/>
              </a:ext>
            </a:extLst>
          </p:cNvPr>
          <p:cNvCxnSpPr>
            <a:cxnSpLocks/>
          </p:cNvCxnSpPr>
          <p:nvPr/>
        </p:nvCxnSpPr>
        <p:spPr>
          <a:xfrm flipH="1">
            <a:off x="7480537" y="3543300"/>
            <a:ext cx="1076325" cy="490385"/>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A0DEF63-B4E8-990E-C30F-EBCA71BA1039}"/>
              </a:ext>
            </a:extLst>
          </p:cNvPr>
          <p:cNvCxnSpPr>
            <a:cxnSpLocks/>
          </p:cNvCxnSpPr>
          <p:nvPr/>
        </p:nvCxnSpPr>
        <p:spPr>
          <a:xfrm flipH="1">
            <a:off x="7519843" y="3917043"/>
            <a:ext cx="1037019" cy="13396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5DDD7DC-EF5F-EA55-909D-5F4AD23C17E1}"/>
              </a:ext>
            </a:extLst>
          </p:cNvPr>
          <p:cNvCxnSpPr>
            <a:cxnSpLocks/>
          </p:cNvCxnSpPr>
          <p:nvPr/>
        </p:nvCxnSpPr>
        <p:spPr>
          <a:xfrm flipH="1" flipV="1">
            <a:off x="7513666" y="4076700"/>
            <a:ext cx="1043196" cy="32581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ounded Rectangular Callout 42">
            <a:extLst>
              <a:ext uri="{FF2B5EF4-FFF2-40B4-BE49-F238E27FC236}">
                <a16:creationId xmlns:a16="http://schemas.microsoft.com/office/drawing/2014/main" xmlns="" id="{B04E0582-CE00-429B-1346-E85EFE77C052}"/>
              </a:ext>
            </a:extLst>
          </p:cNvPr>
          <p:cNvSpPr/>
          <p:nvPr/>
        </p:nvSpPr>
        <p:spPr>
          <a:xfrm>
            <a:off x="7629713" y="2209800"/>
            <a:ext cx="25146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Adoption</a:t>
            </a:r>
            <a:endParaRPr lang="en-US" sz="2800" b="1" i="1" dirty="0"/>
          </a:p>
        </p:txBody>
      </p:sp>
      <p:sp>
        <p:nvSpPr>
          <p:cNvPr id="28" name="Rounded Rectangular Callout 43">
            <a:extLst>
              <a:ext uri="{FF2B5EF4-FFF2-40B4-BE49-F238E27FC236}">
                <a16:creationId xmlns:a16="http://schemas.microsoft.com/office/drawing/2014/main" xmlns="" id="{CE3E0F8D-3FD6-559E-5E83-9C29CBC3D5E6}"/>
              </a:ext>
            </a:extLst>
          </p:cNvPr>
          <p:cNvSpPr/>
          <p:nvPr/>
        </p:nvSpPr>
        <p:spPr>
          <a:xfrm>
            <a:off x="7667813" y="2667000"/>
            <a:ext cx="29337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Belonging</a:t>
            </a:r>
            <a:endParaRPr lang="en-US" sz="2800" b="1" i="1" dirty="0"/>
          </a:p>
        </p:txBody>
      </p:sp>
      <p:sp>
        <p:nvSpPr>
          <p:cNvPr id="29" name="Rounded Rectangular Callout 47">
            <a:extLst>
              <a:ext uri="{FF2B5EF4-FFF2-40B4-BE49-F238E27FC236}">
                <a16:creationId xmlns:a16="http://schemas.microsoft.com/office/drawing/2014/main" xmlns="" id="{D2F1504D-57CC-EB35-F02A-52718DEF65A6}"/>
              </a:ext>
            </a:extLst>
          </p:cNvPr>
          <p:cNvSpPr/>
          <p:nvPr/>
        </p:nvSpPr>
        <p:spPr>
          <a:xfrm>
            <a:off x="7934513" y="3124200"/>
            <a:ext cx="31242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Holy Spirit</a:t>
            </a:r>
            <a:endParaRPr lang="en-US" sz="2800" b="1" i="1" dirty="0"/>
          </a:p>
        </p:txBody>
      </p:sp>
      <p:sp>
        <p:nvSpPr>
          <p:cNvPr id="30" name="Rounded Rectangular Callout 52">
            <a:extLst>
              <a:ext uri="{FF2B5EF4-FFF2-40B4-BE49-F238E27FC236}">
                <a16:creationId xmlns:a16="http://schemas.microsoft.com/office/drawing/2014/main" xmlns="" id="{8845CEE5-ED06-988B-A001-B28FEE76C95A}"/>
              </a:ext>
            </a:extLst>
          </p:cNvPr>
          <p:cNvSpPr/>
          <p:nvPr/>
        </p:nvSpPr>
        <p:spPr>
          <a:xfrm>
            <a:off x="8171512"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Eternal Life </a:t>
            </a:r>
            <a:endParaRPr lang="en-US" sz="2800" b="1" i="1" dirty="0"/>
          </a:p>
        </p:txBody>
      </p:sp>
      <p:sp>
        <p:nvSpPr>
          <p:cNvPr id="31" name="Rounded Rectangular Callout 41">
            <a:extLst>
              <a:ext uri="{FF2B5EF4-FFF2-40B4-BE49-F238E27FC236}">
                <a16:creationId xmlns:a16="http://schemas.microsoft.com/office/drawing/2014/main" xmlns="" id="{0D2944E7-4B1D-FB37-D900-0F4B0DDEC435}"/>
              </a:ext>
            </a:extLst>
          </p:cNvPr>
          <p:cNvSpPr/>
          <p:nvPr/>
        </p:nvSpPr>
        <p:spPr>
          <a:xfrm>
            <a:off x="8348874" y="3962400"/>
            <a:ext cx="35433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“Righteous”</a:t>
            </a:r>
            <a:endParaRPr lang="en-US" sz="2800" b="1" i="1" dirty="0"/>
          </a:p>
        </p:txBody>
      </p:sp>
      <p:sp>
        <p:nvSpPr>
          <p:cNvPr id="32" name="Isosceles Triangle 31">
            <a:extLst>
              <a:ext uri="{FF2B5EF4-FFF2-40B4-BE49-F238E27FC236}">
                <a16:creationId xmlns:a16="http://schemas.microsoft.com/office/drawing/2014/main" xmlns="" id="{4F055C50-5557-F639-519F-1BC6CD796E76}"/>
              </a:ext>
            </a:extLst>
          </p:cNvPr>
          <p:cNvSpPr/>
          <p:nvPr/>
        </p:nvSpPr>
        <p:spPr>
          <a:xfrm>
            <a:off x="6791513" y="3657600"/>
            <a:ext cx="1143000" cy="11430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xmlns="" id="{5537FB9E-58C1-5A91-E62F-80698DDA6F2C}"/>
              </a:ext>
            </a:extLst>
          </p:cNvPr>
          <p:cNvCxnSpPr>
            <a:cxnSpLocks/>
          </p:cNvCxnSpPr>
          <p:nvPr/>
        </p:nvCxnSpPr>
        <p:spPr>
          <a:xfrm flipH="1" flipV="1">
            <a:off x="4106651" y="2753165"/>
            <a:ext cx="470813" cy="114928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6E7E1D8B-FA57-1EF5-F5C2-09E460CD24CD}"/>
              </a:ext>
            </a:extLst>
          </p:cNvPr>
          <p:cNvCxnSpPr>
            <a:cxnSpLocks/>
          </p:cNvCxnSpPr>
          <p:nvPr/>
        </p:nvCxnSpPr>
        <p:spPr>
          <a:xfrm flipH="1">
            <a:off x="7513665" y="2781300"/>
            <a:ext cx="687548" cy="115250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ular Callout 26">
            <a:extLst>
              <a:ext uri="{FF2B5EF4-FFF2-40B4-BE49-F238E27FC236}">
                <a16:creationId xmlns:a16="http://schemas.microsoft.com/office/drawing/2014/main" xmlns="" id="{BEEAF4A7-9A0F-8F13-DC31-13976C169C52}"/>
              </a:ext>
            </a:extLst>
          </p:cNvPr>
          <p:cNvSpPr/>
          <p:nvPr/>
        </p:nvSpPr>
        <p:spPr>
          <a:xfrm>
            <a:off x="-86500" y="4038600"/>
            <a:ext cx="4001142"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“condemned”</a:t>
            </a:r>
            <a:endParaRPr lang="en-US" sz="2800" b="1" i="1" dirty="0"/>
          </a:p>
        </p:txBody>
      </p:sp>
      <p:sp>
        <p:nvSpPr>
          <p:cNvPr id="41" name="Rounded Rectangular Callout 41">
            <a:extLst>
              <a:ext uri="{FF2B5EF4-FFF2-40B4-BE49-F238E27FC236}">
                <a16:creationId xmlns:a16="http://schemas.microsoft.com/office/drawing/2014/main" xmlns="" id="{4D6E4C9E-2855-4EEF-6B40-2F41EABF3B40}"/>
              </a:ext>
            </a:extLst>
          </p:cNvPr>
          <p:cNvSpPr/>
          <p:nvPr/>
        </p:nvSpPr>
        <p:spPr>
          <a:xfrm>
            <a:off x="8436382" y="35814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Grace</a:t>
            </a:r>
            <a:endParaRPr lang="en-US" sz="2800" b="1" i="1" dirty="0"/>
          </a:p>
        </p:txBody>
      </p:sp>
      <p:sp>
        <p:nvSpPr>
          <p:cNvPr id="42" name="Rounded Rectangular Callout 9">
            <a:extLst>
              <a:ext uri="{FF2B5EF4-FFF2-40B4-BE49-F238E27FC236}">
                <a16:creationId xmlns:a16="http://schemas.microsoft.com/office/drawing/2014/main" xmlns="" id="{30658267-2721-504F-297B-010579E04025}"/>
              </a:ext>
            </a:extLst>
          </p:cNvPr>
          <p:cNvSpPr/>
          <p:nvPr/>
        </p:nvSpPr>
        <p:spPr>
          <a:xfrm>
            <a:off x="6477000" y="1143000"/>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Spirit”</a:t>
            </a:r>
          </a:p>
        </p:txBody>
      </p:sp>
      <p:sp>
        <p:nvSpPr>
          <p:cNvPr id="35" name="Rectangle 34">
            <a:extLst>
              <a:ext uri="{FF2B5EF4-FFF2-40B4-BE49-F238E27FC236}">
                <a16:creationId xmlns:a16="http://schemas.microsoft.com/office/drawing/2014/main" xmlns="" id="{28F204EB-BD00-E19E-B3C5-FAD9E793BEAD}"/>
              </a:ext>
            </a:extLst>
          </p:cNvPr>
          <p:cNvSpPr/>
          <p:nvPr/>
        </p:nvSpPr>
        <p:spPr>
          <a:xfrm>
            <a:off x="0" y="4907643"/>
            <a:ext cx="12192000" cy="1953783"/>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000" b="1" baseline="30000" dirty="0">
                <a:solidFill>
                  <a:schemeClr val="tx1"/>
                </a:solidFill>
              </a:rPr>
              <a:t>Romans 8:10 </a:t>
            </a:r>
            <a:r>
              <a:rPr lang="en-US" sz="3000" dirty="0">
                <a:solidFill>
                  <a:schemeClr val="tx1"/>
                </a:solidFill>
              </a:rPr>
              <a:t>If Christ is in you, though the body is dead because of sin, yet the spirit is alive because of righteousness. </a:t>
            </a:r>
            <a:r>
              <a:rPr lang="en-US" sz="3000" b="1" baseline="30000" dirty="0">
                <a:solidFill>
                  <a:schemeClr val="tx1"/>
                </a:solidFill>
              </a:rPr>
              <a:t>11 </a:t>
            </a:r>
            <a:r>
              <a:rPr lang="en-US" sz="3000" b="1" u="sng" dirty="0">
                <a:solidFill>
                  <a:srgbClr val="002060"/>
                </a:solidFill>
              </a:rPr>
              <a:t>But if the Spirit of Him who raised </a:t>
            </a:r>
            <a:r>
              <a:rPr lang="en-US" sz="2900" b="1" u="sng" dirty="0">
                <a:solidFill>
                  <a:srgbClr val="002060"/>
                </a:solidFill>
              </a:rPr>
              <a:t>Jesus from the dead dwells in you, He who raised Christ Jesus from the dead will also give life to your mortal bodies through His Spirit who dwells in you.</a:t>
            </a: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39" name="Rectangle 38">
            <a:extLst>
              <a:ext uri="{FF2B5EF4-FFF2-40B4-BE49-F238E27FC236}">
                <a16:creationId xmlns:a16="http://schemas.microsoft.com/office/drawing/2014/main" xmlns="" id="{547423BF-D04A-AF05-D5CD-0699E0B7D84B}"/>
              </a:ext>
            </a:extLst>
          </p:cNvPr>
          <p:cNvSpPr/>
          <p:nvPr/>
        </p:nvSpPr>
        <p:spPr>
          <a:xfrm>
            <a:off x="242738" y="1843374"/>
            <a:ext cx="11363511" cy="145672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000" b="1" baseline="30000" dirty="0">
                <a:solidFill>
                  <a:schemeClr val="tx1"/>
                </a:solidFill>
              </a:rPr>
              <a:t>Romans 7:</a:t>
            </a:r>
            <a:r>
              <a:rPr lang="en-US" sz="3000" b="1" i="0" baseline="30000" dirty="0">
                <a:solidFill>
                  <a:srgbClr val="000000"/>
                </a:solidFill>
                <a:effectLst/>
              </a:rPr>
              <a:t>22 </a:t>
            </a:r>
            <a:r>
              <a:rPr lang="en-US" sz="3000" b="0" i="0" dirty="0">
                <a:solidFill>
                  <a:srgbClr val="000000"/>
                </a:solidFill>
                <a:effectLst/>
              </a:rPr>
              <a:t>I love God’s law with all my heart.   </a:t>
            </a:r>
            <a:r>
              <a:rPr lang="en-US" sz="3000" b="1" i="0" baseline="30000" dirty="0">
                <a:solidFill>
                  <a:srgbClr val="000000"/>
                </a:solidFill>
                <a:effectLst/>
              </a:rPr>
              <a:t>23 </a:t>
            </a:r>
            <a:r>
              <a:rPr lang="en-US" sz="3000" b="0" i="0" dirty="0">
                <a:solidFill>
                  <a:srgbClr val="000000"/>
                </a:solidFill>
                <a:effectLst/>
              </a:rPr>
              <a:t>But there is another power</a:t>
            </a:r>
            <a:r>
              <a:rPr lang="en-US" sz="3000" baseline="30000" dirty="0">
                <a:solidFill>
                  <a:srgbClr val="000000"/>
                </a:solidFill>
              </a:rPr>
              <a:t> </a:t>
            </a:r>
            <a:r>
              <a:rPr lang="en-US" sz="3000" b="0" i="0" dirty="0">
                <a:solidFill>
                  <a:srgbClr val="000000"/>
                </a:solidFill>
                <a:effectLst/>
              </a:rPr>
              <a:t>within me that is </a:t>
            </a:r>
            <a:r>
              <a:rPr lang="en-US" sz="3000" b="1" i="0" u="sng" dirty="0">
                <a:solidFill>
                  <a:srgbClr val="002060"/>
                </a:solidFill>
                <a:effectLst/>
              </a:rPr>
              <a:t>at war</a:t>
            </a:r>
            <a:r>
              <a:rPr lang="en-US" sz="3000" b="1" i="0" dirty="0">
                <a:solidFill>
                  <a:srgbClr val="002060"/>
                </a:solidFill>
                <a:effectLst/>
              </a:rPr>
              <a:t> </a:t>
            </a:r>
            <a:r>
              <a:rPr lang="en-US" sz="3000" b="0" i="0" dirty="0">
                <a:solidFill>
                  <a:srgbClr val="000000"/>
                </a:solidFill>
                <a:effectLst/>
              </a:rPr>
              <a:t>with my mind. This power makes me a slave to the sin that is still within me.</a:t>
            </a:r>
            <a:endParaRPr lang="en-US" sz="3400" dirty="0">
              <a:solidFill>
                <a:schemeClr val="tx1"/>
              </a:solidFill>
            </a:endParaRPr>
          </a:p>
        </p:txBody>
      </p:sp>
      <p:sp>
        <p:nvSpPr>
          <p:cNvPr id="4" name="Oval 3">
            <a:extLst>
              <a:ext uri="{FF2B5EF4-FFF2-40B4-BE49-F238E27FC236}">
                <a16:creationId xmlns:a16="http://schemas.microsoft.com/office/drawing/2014/main" xmlns="" id="{2AD7144A-3F40-3878-43D5-A9A24221427B}"/>
              </a:ext>
            </a:extLst>
          </p:cNvPr>
          <p:cNvSpPr/>
          <p:nvPr/>
        </p:nvSpPr>
        <p:spPr>
          <a:xfrm>
            <a:off x="7217346" y="4263139"/>
            <a:ext cx="304800" cy="304800"/>
          </a:xfrm>
          <a:prstGeom prst="ellipse">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984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F4A98B5-011D-E6DB-17E7-F0B9D81E7F90}"/>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12" name="Rectangle 11">
            <a:extLst>
              <a:ext uri="{FF2B5EF4-FFF2-40B4-BE49-F238E27FC236}">
                <a16:creationId xmlns:a16="http://schemas.microsoft.com/office/drawing/2014/main" xmlns="" id="{55051416-9268-C07D-E770-F3A63E992334}"/>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sp>
        <p:nvSpPr>
          <p:cNvPr id="13" name="Rectangle 12">
            <a:extLst>
              <a:ext uri="{FF2B5EF4-FFF2-40B4-BE49-F238E27FC236}">
                <a16:creationId xmlns:a16="http://schemas.microsoft.com/office/drawing/2014/main" xmlns="" id="{6C968C05-40B2-607F-C10A-2A6C53B6B381}"/>
              </a:ext>
            </a:extLst>
          </p:cNvPr>
          <p:cNvSpPr/>
          <p:nvPr/>
        </p:nvSpPr>
        <p:spPr>
          <a:xfrm>
            <a:off x="0" y="5255922"/>
            <a:ext cx="12192000" cy="11885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Romans 8:</a:t>
            </a:r>
            <a:r>
              <a:rPr lang="en-US" sz="3200" b="1" i="0" baseline="30000" dirty="0">
                <a:solidFill>
                  <a:srgbClr val="000000"/>
                </a:solidFill>
                <a:effectLst/>
              </a:rPr>
              <a:t>4 </a:t>
            </a:r>
            <a:r>
              <a:rPr lang="en-US" sz="3200" b="0" i="0" dirty="0">
                <a:solidFill>
                  <a:srgbClr val="000000"/>
                </a:solidFill>
                <a:effectLst/>
              </a:rPr>
              <a:t>so that the requirement of the Law might be fulfilled in us, who do not walk </a:t>
            </a:r>
            <a:r>
              <a:rPr lang="en-US" sz="3200" b="1" i="0" u="sng" dirty="0">
                <a:solidFill>
                  <a:srgbClr val="002060"/>
                </a:solidFill>
                <a:effectLst/>
              </a:rPr>
              <a:t>according</a:t>
            </a:r>
            <a:r>
              <a:rPr lang="en-US" sz="3200" b="0" i="0" dirty="0">
                <a:solidFill>
                  <a:srgbClr val="000000"/>
                </a:solidFill>
                <a:effectLst/>
              </a:rPr>
              <a:t> to the flesh but </a:t>
            </a:r>
            <a:r>
              <a:rPr lang="en-US" sz="3200" b="1" i="0" u="sng" dirty="0">
                <a:solidFill>
                  <a:srgbClr val="002060"/>
                </a:solidFill>
                <a:effectLst/>
              </a:rPr>
              <a:t>according</a:t>
            </a:r>
            <a:r>
              <a:rPr lang="en-US" sz="3200" b="0" i="0" dirty="0">
                <a:solidFill>
                  <a:srgbClr val="000000"/>
                </a:solidFill>
                <a:effectLst/>
              </a:rPr>
              <a:t> to the Spirit. </a:t>
            </a:r>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14" name="Rounded Rectangular Callout 15">
            <a:extLst>
              <a:ext uri="{FF2B5EF4-FFF2-40B4-BE49-F238E27FC236}">
                <a16:creationId xmlns:a16="http://schemas.microsoft.com/office/drawing/2014/main" xmlns="" id="{331533B5-5A7D-204C-F1A4-679961BBF677}"/>
              </a:ext>
            </a:extLst>
          </p:cNvPr>
          <p:cNvSpPr/>
          <p:nvPr/>
        </p:nvSpPr>
        <p:spPr>
          <a:xfrm>
            <a:off x="2672595" y="2181881"/>
            <a:ext cx="9344213" cy="1188599"/>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dirty="0"/>
              <a:t>But at any given moment, I can choose to “walk according” to the one or the other</a:t>
            </a:r>
            <a:endParaRPr lang="en-US" sz="4000" i="1" dirty="0"/>
          </a:p>
        </p:txBody>
      </p:sp>
      <p:sp>
        <p:nvSpPr>
          <p:cNvPr id="15" name="Rounded Rectangular Callout 15">
            <a:extLst>
              <a:ext uri="{FF2B5EF4-FFF2-40B4-BE49-F238E27FC236}">
                <a16:creationId xmlns:a16="http://schemas.microsoft.com/office/drawing/2014/main" xmlns="" id="{84A96AC2-641F-8BE9-C715-2BB5FFC800A3}"/>
              </a:ext>
            </a:extLst>
          </p:cNvPr>
          <p:cNvSpPr/>
          <p:nvPr/>
        </p:nvSpPr>
        <p:spPr>
          <a:xfrm>
            <a:off x="76200" y="1293361"/>
            <a:ext cx="10363200" cy="685800"/>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dirty="0"/>
              <a:t>My true identity is the one that is “</a:t>
            </a:r>
            <a:r>
              <a:rPr lang="en-US" sz="4000" b="1" i="1" dirty="0"/>
              <a:t>in</a:t>
            </a:r>
            <a:r>
              <a:rPr lang="en-US" sz="4000" b="1" dirty="0"/>
              <a:t> Christ”…</a:t>
            </a:r>
            <a:endParaRPr lang="en-US" sz="4000" i="1" dirty="0"/>
          </a:p>
        </p:txBody>
      </p:sp>
      <p:sp>
        <p:nvSpPr>
          <p:cNvPr id="16" name="Rectangle 15">
            <a:extLst>
              <a:ext uri="{FF2B5EF4-FFF2-40B4-BE49-F238E27FC236}">
                <a16:creationId xmlns:a16="http://schemas.microsoft.com/office/drawing/2014/main" xmlns="" id="{E30AB69B-B393-D3CF-B91D-B16040C47069}"/>
              </a:ext>
            </a:extLst>
          </p:cNvPr>
          <p:cNvSpPr/>
          <p:nvPr/>
        </p:nvSpPr>
        <p:spPr>
          <a:xfrm>
            <a:off x="0" y="3835700"/>
            <a:ext cx="12181490" cy="108448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r>
              <a:rPr lang="en-US" sz="3200" b="1" baseline="30000" dirty="0">
                <a:solidFill>
                  <a:schemeClr val="tx1"/>
                </a:solidFill>
              </a:rPr>
              <a:t>Romans 8:</a:t>
            </a:r>
            <a:r>
              <a:rPr lang="en-US" sz="3200" b="1" baseline="30000" dirty="0">
                <a:solidFill>
                  <a:srgbClr val="000000"/>
                </a:solidFill>
                <a:effectLst/>
                <a:ea typeface="Times New Roman" panose="02020603050405020304" pitchFamily="18" charset="0"/>
              </a:rPr>
              <a:t>9 </a:t>
            </a:r>
            <a:r>
              <a:rPr lang="en-US" sz="3200" dirty="0">
                <a:solidFill>
                  <a:schemeClr val="tx1"/>
                </a:solidFill>
                <a:effectLst/>
                <a:ea typeface="Times New Roman" panose="02020603050405020304" pitchFamily="18" charset="0"/>
              </a:rPr>
              <a:t>However, you are not </a:t>
            </a:r>
            <a:r>
              <a:rPr lang="en-US" sz="3200" b="1" u="sng" dirty="0">
                <a:solidFill>
                  <a:srgbClr val="002060"/>
                </a:solidFill>
                <a:effectLst/>
                <a:ea typeface="Times New Roman" panose="02020603050405020304" pitchFamily="18" charset="0"/>
              </a:rPr>
              <a:t>in</a:t>
            </a:r>
            <a:r>
              <a:rPr lang="en-US" sz="3200" dirty="0">
                <a:solidFill>
                  <a:schemeClr val="tx1"/>
                </a:solidFill>
                <a:effectLst/>
                <a:ea typeface="Times New Roman" panose="02020603050405020304" pitchFamily="18" charset="0"/>
              </a:rPr>
              <a:t> the flesh but </a:t>
            </a:r>
            <a:r>
              <a:rPr lang="en-US" sz="3200" b="1" u="sng" dirty="0">
                <a:solidFill>
                  <a:srgbClr val="002060"/>
                </a:solidFill>
                <a:effectLst/>
                <a:ea typeface="Times New Roman" panose="02020603050405020304" pitchFamily="18" charset="0"/>
              </a:rPr>
              <a:t>in</a:t>
            </a:r>
            <a:r>
              <a:rPr lang="en-US" sz="3200" dirty="0">
                <a:solidFill>
                  <a:schemeClr val="tx1"/>
                </a:solidFill>
                <a:effectLst/>
                <a:ea typeface="Times New Roman" panose="02020603050405020304" pitchFamily="18" charset="0"/>
              </a:rPr>
              <a:t> the Spirit, if indeed the Spirit of God dwells in you. </a:t>
            </a:r>
            <a:r>
              <a:rPr lang="en-US" sz="3200" dirty="0">
                <a:solidFill>
                  <a:schemeClr val="tx1"/>
                </a:solidFill>
              </a:rPr>
              <a:t> </a:t>
            </a:r>
            <a:endParaRPr lang="en-US" sz="3400" dirty="0">
              <a:solidFill>
                <a:schemeClr val="tx1"/>
              </a:solidFill>
            </a:endParaRPr>
          </a:p>
        </p:txBody>
      </p:sp>
    </p:spTree>
    <p:extLst>
      <p:ext uri="{BB962C8B-B14F-4D97-AF65-F5344CB8AC3E}">
        <p14:creationId xmlns:p14="http://schemas.microsoft.com/office/powerpoint/2010/main" val="110789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F4A98B5-011D-E6DB-17E7-F0B9D81E7F90}"/>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12" name="Rectangle 11">
            <a:extLst>
              <a:ext uri="{FF2B5EF4-FFF2-40B4-BE49-F238E27FC236}">
                <a16:creationId xmlns:a16="http://schemas.microsoft.com/office/drawing/2014/main" xmlns="" id="{55051416-9268-C07D-E770-F3A63E992334}"/>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sp>
        <p:nvSpPr>
          <p:cNvPr id="13" name="Rectangle 12">
            <a:extLst>
              <a:ext uri="{FF2B5EF4-FFF2-40B4-BE49-F238E27FC236}">
                <a16:creationId xmlns:a16="http://schemas.microsoft.com/office/drawing/2014/main" xmlns="" id="{6C968C05-40B2-607F-C10A-2A6C53B6B381}"/>
              </a:ext>
            </a:extLst>
          </p:cNvPr>
          <p:cNvSpPr/>
          <p:nvPr/>
        </p:nvSpPr>
        <p:spPr>
          <a:xfrm>
            <a:off x="0" y="5255922"/>
            <a:ext cx="12192000" cy="11885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Romans 8:</a:t>
            </a:r>
            <a:r>
              <a:rPr lang="en-US" sz="3200" b="1" i="0" baseline="30000" dirty="0">
                <a:solidFill>
                  <a:srgbClr val="000000"/>
                </a:solidFill>
                <a:effectLst/>
              </a:rPr>
              <a:t>4 </a:t>
            </a:r>
            <a:r>
              <a:rPr lang="en-US" sz="3200" b="0" i="0" dirty="0">
                <a:solidFill>
                  <a:srgbClr val="000000"/>
                </a:solidFill>
                <a:effectLst/>
              </a:rPr>
              <a:t>so that the requirement of the Law might be fulfilled in us, who do not walk </a:t>
            </a:r>
            <a:r>
              <a:rPr lang="en-US" sz="3200" b="1" i="0" u="sng" dirty="0">
                <a:solidFill>
                  <a:srgbClr val="002060"/>
                </a:solidFill>
                <a:effectLst/>
              </a:rPr>
              <a:t>according</a:t>
            </a:r>
            <a:r>
              <a:rPr lang="en-US" sz="3200" b="0" i="0" dirty="0">
                <a:solidFill>
                  <a:srgbClr val="000000"/>
                </a:solidFill>
                <a:effectLst/>
              </a:rPr>
              <a:t> to the flesh but </a:t>
            </a:r>
            <a:r>
              <a:rPr lang="en-US" sz="3200" b="1" i="0" u="sng" dirty="0">
                <a:solidFill>
                  <a:srgbClr val="002060"/>
                </a:solidFill>
                <a:effectLst/>
              </a:rPr>
              <a:t>according</a:t>
            </a:r>
            <a:r>
              <a:rPr lang="en-US" sz="3200" b="0" i="0" dirty="0">
                <a:solidFill>
                  <a:srgbClr val="000000"/>
                </a:solidFill>
                <a:effectLst/>
              </a:rPr>
              <a:t> to the Spirit. </a:t>
            </a:r>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16" name="Rectangle 15">
            <a:extLst>
              <a:ext uri="{FF2B5EF4-FFF2-40B4-BE49-F238E27FC236}">
                <a16:creationId xmlns:a16="http://schemas.microsoft.com/office/drawing/2014/main" xmlns="" id="{E30AB69B-B393-D3CF-B91D-B16040C47069}"/>
              </a:ext>
            </a:extLst>
          </p:cNvPr>
          <p:cNvSpPr/>
          <p:nvPr/>
        </p:nvSpPr>
        <p:spPr>
          <a:xfrm>
            <a:off x="0" y="3835700"/>
            <a:ext cx="12181490" cy="108448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spcBef>
                <a:spcPts val="0"/>
              </a:spcBef>
              <a:spcAft>
                <a:spcPts val="0"/>
              </a:spcAft>
            </a:pPr>
            <a:r>
              <a:rPr lang="en-US" sz="3200" b="1" baseline="30000" dirty="0">
                <a:solidFill>
                  <a:schemeClr val="tx1"/>
                </a:solidFill>
              </a:rPr>
              <a:t>Romans 8:</a:t>
            </a:r>
            <a:r>
              <a:rPr lang="en-US" sz="3200" b="1" baseline="30000" dirty="0">
                <a:solidFill>
                  <a:srgbClr val="000000"/>
                </a:solidFill>
                <a:effectLst/>
                <a:ea typeface="Times New Roman" panose="02020603050405020304" pitchFamily="18" charset="0"/>
              </a:rPr>
              <a:t>9 </a:t>
            </a:r>
            <a:r>
              <a:rPr lang="en-US" sz="3200" dirty="0">
                <a:solidFill>
                  <a:schemeClr val="tx1"/>
                </a:solidFill>
                <a:effectLst/>
                <a:ea typeface="Times New Roman" panose="02020603050405020304" pitchFamily="18" charset="0"/>
              </a:rPr>
              <a:t>However, you are not </a:t>
            </a:r>
            <a:r>
              <a:rPr lang="en-US" sz="3200" b="1" u="sng" dirty="0">
                <a:solidFill>
                  <a:srgbClr val="002060"/>
                </a:solidFill>
                <a:effectLst/>
                <a:ea typeface="Times New Roman" panose="02020603050405020304" pitchFamily="18" charset="0"/>
              </a:rPr>
              <a:t>in</a:t>
            </a:r>
            <a:r>
              <a:rPr lang="en-US" sz="3200" dirty="0">
                <a:solidFill>
                  <a:schemeClr val="tx1"/>
                </a:solidFill>
                <a:effectLst/>
                <a:ea typeface="Times New Roman" panose="02020603050405020304" pitchFamily="18" charset="0"/>
              </a:rPr>
              <a:t> the flesh but </a:t>
            </a:r>
            <a:r>
              <a:rPr lang="en-US" sz="3200" b="1" u="sng" dirty="0">
                <a:solidFill>
                  <a:srgbClr val="002060"/>
                </a:solidFill>
                <a:effectLst/>
                <a:ea typeface="Times New Roman" panose="02020603050405020304" pitchFamily="18" charset="0"/>
              </a:rPr>
              <a:t>in</a:t>
            </a:r>
            <a:r>
              <a:rPr lang="en-US" sz="3200" dirty="0">
                <a:solidFill>
                  <a:schemeClr val="tx1"/>
                </a:solidFill>
                <a:effectLst/>
                <a:ea typeface="Times New Roman" panose="02020603050405020304" pitchFamily="18" charset="0"/>
              </a:rPr>
              <a:t> the Spirit, if indeed the Spirit of God dwells in you. </a:t>
            </a:r>
            <a:r>
              <a:rPr lang="en-US" sz="3200" dirty="0">
                <a:solidFill>
                  <a:schemeClr val="tx1"/>
                </a:solidFill>
              </a:rPr>
              <a:t> </a:t>
            </a:r>
            <a:endParaRPr lang="en-US" sz="3400" dirty="0">
              <a:solidFill>
                <a:schemeClr val="tx1"/>
              </a:solidFill>
            </a:endParaRPr>
          </a:p>
        </p:txBody>
      </p:sp>
      <p:sp>
        <p:nvSpPr>
          <p:cNvPr id="17" name="Rounded Rectangular Callout 15">
            <a:extLst>
              <a:ext uri="{FF2B5EF4-FFF2-40B4-BE49-F238E27FC236}">
                <a16:creationId xmlns:a16="http://schemas.microsoft.com/office/drawing/2014/main" xmlns="" id="{36E9998C-E94F-417C-3B1A-77D882CE0487}"/>
              </a:ext>
            </a:extLst>
          </p:cNvPr>
          <p:cNvSpPr/>
          <p:nvPr/>
        </p:nvSpPr>
        <p:spPr>
          <a:xfrm>
            <a:off x="182758" y="1339739"/>
            <a:ext cx="11815974" cy="2157591"/>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dirty="0"/>
              <a:t>So Paul is saying if you want to walk according to the Spirit, you begin by setting your mind on the things of the Spirit instead of the things of the flesh</a:t>
            </a:r>
            <a:endParaRPr lang="en-US" sz="4000" i="1" dirty="0"/>
          </a:p>
        </p:txBody>
      </p:sp>
    </p:spTree>
    <p:extLst>
      <p:ext uri="{BB962C8B-B14F-4D97-AF65-F5344CB8AC3E}">
        <p14:creationId xmlns:p14="http://schemas.microsoft.com/office/powerpoint/2010/main" val="86548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xmlns="" id="{5274EA44-6C01-4426-B74B-5B62DA8522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4"/>
          <a:stretch/>
        </p:blipFill>
        <p:spPr bwMode="auto">
          <a:xfrm>
            <a:off x="1" y="-8899"/>
            <a:ext cx="12192000" cy="68668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57F77C70-4D54-23D6-992F-DC300E8DC24A}"/>
              </a:ext>
            </a:extLst>
          </p:cNvPr>
          <p:cNvSpPr/>
          <p:nvPr/>
        </p:nvSpPr>
        <p:spPr>
          <a:xfrm>
            <a:off x="228600" y="92075"/>
            <a:ext cx="5791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chemeClr val="tx1"/>
                </a:solidFill>
              </a:rPr>
              <a:t>R O M A N S</a:t>
            </a:r>
          </a:p>
        </p:txBody>
      </p:sp>
      <p:sp>
        <p:nvSpPr>
          <p:cNvPr id="2" name="Rounded Rectangular Callout 11">
            <a:extLst>
              <a:ext uri="{FF2B5EF4-FFF2-40B4-BE49-F238E27FC236}">
                <a16:creationId xmlns:a16="http://schemas.microsoft.com/office/drawing/2014/main" xmlns="" id="{812ADAD4-A5A0-2286-D48E-BAA80CFBB1C8}"/>
              </a:ext>
            </a:extLst>
          </p:cNvPr>
          <p:cNvSpPr/>
          <p:nvPr/>
        </p:nvSpPr>
        <p:spPr>
          <a:xfrm>
            <a:off x="228600" y="5257800"/>
            <a:ext cx="11785314" cy="1326622"/>
          </a:xfrm>
          <a:prstGeom prst="wedgeRoundRectCallout">
            <a:avLst>
              <a:gd name="adj1" fmla="val -21927"/>
              <a:gd name="adj2" fmla="val 49596"/>
              <a:gd name="adj3" fmla="val 16667"/>
            </a:avLst>
          </a:prstGeom>
          <a:solidFill>
            <a:schemeClr val="tx1">
              <a:alpha val="64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200" b="1" i="1" dirty="0">
                <a:solidFill>
                  <a:schemeClr val="bg1"/>
                </a:solidFill>
              </a:rPr>
              <a:t>Chapter 5-8 “Sanctification”</a:t>
            </a:r>
          </a:p>
        </p:txBody>
      </p:sp>
    </p:spTree>
    <p:extLst>
      <p:ext uri="{BB962C8B-B14F-4D97-AF65-F5344CB8AC3E}">
        <p14:creationId xmlns:p14="http://schemas.microsoft.com/office/powerpoint/2010/main" val="429179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xmlns="" id="{F8F891C2-E65D-34B0-E0FB-87393936DEBD}"/>
              </a:ext>
            </a:extLst>
          </p:cNvPr>
          <p:cNvCxnSpPr>
            <a:cxnSpLocks/>
          </p:cNvCxnSpPr>
          <p:nvPr/>
        </p:nvCxnSpPr>
        <p:spPr>
          <a:xfrm flipH="1" flipV="1">
            <a:off x="7480537" y="4084241"/>
            <a:ext cx="1007389" cy="64507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D09873E4-A9B8-F23A-3244-49A46FF369E2}"/>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3" name="Rectangle 2">
            <a:extLst>
              <a:ext uri="{FF2B5EF4-FFF2-40B4-BE49-F238E27FC236}">
                <a16:creationId xmlns:a16="http://schemas.microsoft.com/office/drawing/2014/main" xmlns="" id="{3B5F865A-9F23-9345-CD8D-2B9F90909766}"/>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cxnSp>
        <p:nvCxnSpPr>
          <p:cNvPr id="5" name="Straight Arrow Connector 4">
            <a:extLst>
              <a:ext uri="{FF2B5EF4-FFF2-40B4-BE49-F238E27FC236}">
                <a16:creationId xmlns:a16="http://schemas.microsoft.com/office/drawing/2014/main" xmlns="" id="{24A5801D-3779-65A2-0211-626C0D1DE939}"/>
              </a:ext>
            </a:extLst>
          </p:cNvPr>
          <p:cNvCxnSpPr/>
          <p:nvPr/>
        </p:nvCxnSpPr>
        <p:spPr>
          <a:xfrm flipV="1">
            <a:off x="5115113" y="3200400"/>
            <a:ext cx="304800" cy="609600"/>
          </a:xfrm>
          <a:prstGeom prst="straightConnector1">
            <a:avLst/>
          </a:prstGeom>
          <a:ln w="130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 name="Rounded Rectangular Callout 9">
            <a:extLst>
              <a:ext uri="{FF2B5EF4-FFF2-40B4-BE49-F238E27FC236}">
                <a16:creationId xmlns:a16="http://schemas.microsoft.com/office/drawing/2014/main" xmlns="" id="{FECA917C-F473-D7E3-4041-2871251E2AE0}"/>
              </a:ext>
            </a:extLst>
          </p:cNvPr>
          <p:cNvSpPr/>
          <p:nvPr/>
        </p:nvSpPr>
        <p:spPr>
          <a:xfrm>
            <a:off x="85913" y="1159245"/>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Flesh”</a:t>
            </a:r>
          </a:p>
        </p:txBody>
      </p:sp>
      <p:cxnSp>
        <p:nvCxnSpPr>
          <p:cNvPr id="7" name="Straight Arrow Connector 6">
            <a:extLst>
              <a:ext uri="{FF2B5EF4-FFF2-40B4-BE49-F238E27FC236}">
                <a16:creationId xmlns:a16="http://schemas.microsoft.com/office/drawing/2014/main" xmlns="" id="{21B7AF62-3FE1-50A5-7C39-C92A0352426C}"/>
              </a:ext>
            </a:extLst>
          </p:cNvPr>
          <p:cNvCxnSpPr/>
          <p:nvPr/>
        </p:nvCxnSpPr>
        <p:spPr>
          <a:xfrm flipV="1">
            <a:off x="5648513" y="2133600"/>
            <a:ext cx="304800" cy="609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3C17158-8615-0664-BB9C-DA9E07344811}"/>
              </a:ext>
            </a:extLst>
          </p:cNvPr>
          <p:cNvCxnSpPr/>
          <p:nvPr/>
        </p:nvCxnSpPr>
        <p:spPr>
          <a:xfrm>
            <a:off x="5267513" y="2667000"/>
            <a:ext cx="609600" cy="6858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803BA14-0F99-67E0-9857-034CDE1EE88B}"/>
              </a:ext>
            </a:extLst>
          </p:cNvPr>
          <p:cNvCxnSpPr/>
          <p:nvPr/>
        </p:nvCxnSpPr>
        <p:spPr>
          <a:xfrm flipH="1">
            <a:off x="5115113" y="2895600"/>
            <a:ext cx="838200" cy="228600"/>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xmlns="" id="{37ACC1CD-149C-E084-453B-D1AE145BB59B}"/>
              </a:ext>
            </a:extLst>
          </p:cNvPr>
          <p:cNvSpPr/>
          <p:nvPr/>
        </p:nvSpPr>
        <p:spPr>
          <a:xfrm>
            <a:off x="5724713" y="990600"/>
            <a:ext cx="1143000" cy="10668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xmlns="" id="{5DC2B532-E10B-55C2-7663-B9F798902ED1}"/>
              </a:ext>
            </a:extLst>
          </p:cNvPr>
          <p:cNvCxnSpPr/>
          <p:nvPr/>
        </p:nvCxnSpPr>
        <p:spPr>
          <a:xfrm>
            <a:off x="6791513" y="2133600"/>
            <a:ext cx="533400" cy="1371600"/>
          </a:xfrm>
          <a:prstGeom prst="straightConnector1">
            <a:avLst/>
          </a:prstGeom>
          <a:ln w="130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495E564-6980-B89B-A104-D3CDA91F5D36}"/>
              </a:ext>
            </a:extLst>
          </p:cNvPr>
          <p:cNvCxnSpPr>
            <a:cxnSpLocks/>
          </p:cNvCxnSpPr>
          <p:nvPr/>
        </p:nvCxnSpPr>
        <p:spPr>
          <a:xfrm flipH="1" flipV="1">
            <a:off x="3997611" y="3211311"/>
            <a:ext cx="584102" cy="5986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9B0B236-3DBB-7675-AE9B-CF2A84478D79}"/>
              </a:ext>
            </a:extLst>
          </p:cNvPr>
          <p:cNvCxnSpPr>
            <a:cxnSpLocks/>
          </p:cNvCxnSpPr>
          <p:nvPr/>
        </p:nvCxnSpPr>
        <p:spPr>
          <a:xfrm flipH="1" flipV="1">
            <a:off x="3581441" y="3478431"/>
            <a:ext cx="1000272" cy="40776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A2BD095-F210-50DA-52C1-2CC2DBC7EF2B}"/>
              </a:ext>
            </a:extLst>
          </p:cNvPr>
          <p:cNvCxnSpPr>
            <a:cxnSpLocks/>
          </p:cNvCxnSpPr>
          <p:nvPr/>
        </p:nvCxnSpPr>
        <p:spPr>
          <a:xfrm flipH="1">
            <a:off x="3547738" y="3886200"/>
            <a:ext cx="990600" cy="2195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F3F4312-ECFB-81C2-C151-7A1BC0817F90}"/>
              </a:ext>
            </a:extLst>
          </p:cNvPr>
          <p:cNvCxnSpPr>
            <a:cxnSpLocks/>
          </p:cNvCxnSpPr>
          <p:nvPr/>
        </p:nvCxnSpPr>
        <p:spPr>
          <a:xfrm flipH="1">
            <a:off x="3619688" y="3886200"/>
            <a:ext cx="962025" cy="446289"/>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5EE9C8E-AA53-04DB-0A9C-20B8D3A2D0DC}"/>
              </a:ext>
            </a:extLst>
          </p:cNvPr>
          <p:cNvCxnSpPr>
            <a:cxnSpLocks/>
          </p:cNvCxnSpPr>
          <p:nvPr/>
        </p:nvCxnSpPr>
        <p:spPr>
          <a:xfrm flipH="1">
            <a:off x="3819713" y="3884616"/>
            <a:ext cx="782886" cy="763584"/>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ounded Rectangular Callout 26">
            <a:extLst>
              <a:ext uri="{FF2B5EF4-FFF2-40B4-BE49-F238E27FC236}">
                <a16:creationId xmlns:a16="http://schemas.microsoft.com/office/drawing/2014/main" xmlns="" id="{9C37E7A3-EDE4-4103-7ECD-61A25EC46179}"/>
              </a:ext>
            </a:extLst>
          </p:cNvPr>
          <p:cNvSpPr/>
          <p:nvPr/>
        </p:nvSpPr>
        <p:spPr>
          <a:xfrm>
            <a:off x="931075" y="3581400"/>
            <a:ext cx="2745169"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the Law</a:t>
            </a:r>
            <a:endParaRPr lang="en-US" sz="2800" b="1" i="1" dirty="0"/>
          </a:p>
        </p:txBody>
      </p:sp>
      <p:sp>
        <p:nvSpPr>
          <p:cNvPr id="18" name="Rounded Rectangular Callout 27">
            <a:extLst>
              <a:ext uri="{FF2B5EF4-FFF2-40B4-BE49-F238E27FC236}">
                <a16:creationId xmlns:a16="http://schemas.microsoft.com/office/drawing/2014/main" xmlns="" id="{50517D55-33A8-CC90-5FBE-52F24DACD40D}"/>
              </a:ext>
            </a:extLst>
          </p:cNvPr>
          <p:cNvSpPr/>
          <p:nvPr/>
        </p:nvSpPr>
        <p:spPr>
          <a:xfrm>
            <a:off x="1328805" y="2219765"/>
            <a:ext cx="34290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Spiritual orphans</a:t>
            </a:r>
            <a:endParaRPr lang="en-US" sz="2800" b="1" i="1" dirty="0"/>
          </a:p>
        </p:txBody>
      </p:sp>
      <p:sp>
        <p:nvSpPr>
          <p:cNvPr id="19" name="Rounded Rectangular Callout 28">
            <a:extLst>
              <a:ext uri="{FF2B5EF4-FFF2-40B4-BE49-F238E27FC236}">
                <a16:creationId xmlns:a16="http://schemas.microsoft.com/office/drawing/2014/main" xmlns="" id="{3CB9D466-90C6-9E73-10A1-D45D73965FE2}"/>
              </a:ext>
            </a:extLst>
          </p:cNvPr>
          <p:cNvSpPr/>
          <p:nvPr/>
        </p:nvSpPr>
        <p:spPr>
          <a:xfrm>
            <a:off x="808065" y="3124200"/>
            <a:ext cx="3581401" cy="573845"/>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Sin nature</a:t>
            </a:r>
            <a:endParaRPr lang="en-US" sz="2800" b="1" i="1" dirty="0"/>
          </a:p>
        </p:txBody>
      </p:sp>
      <p:sp>
        <p:nvSpPr>
          <p:cNvPr id="20" name="Rounded Rectangular Callout 31">
            <a:extLst>
              <a:ext uri="{FF2B5EF4-FFF2-40B4-BE49-F238E27FC236}">
                <a16:creationId xmlns:a16="http://schemas.microsoft.com/office/drawing/2014/main" xmlns="" id="{20957E9E-A053-115A-88F5-EA918DB15556}"/>
              </a:ext>
            </a:extLst>
          </p:cNvPr>
          <p:cNvSpPr/>
          <p:nvPr/>
        </p:nvSpPr>
        <p:spPr>
          <a:xfrm>
            <a:off x="1798666"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Death</a:t>
            </a:r>
            <a:endParaRPr lang="en-US" sz="2800" b="1" i="1" dirty="0"/>
          </a:p>
        </p:txBody>
      </p:sp>
      <p:sp>
        <p:nvSpPr>
          <p:cNvPr id="21" name="Rounded Rectangular Callout 30">
            <a:extLst>
              <a:ext uri="{FF2B5EF4-FFF2-40B4-BE49-F238E27FC236}">
                <a16:creationId xmlns:a16="http://schemas.microsoft.com/office/drawing/2014/main" xmlns="" id="{224B7FDB-8B86-BE55-CB9E-F5F7F7FBD89C}"/>
              </a:ext>
            </a:extLst>
          </p:cNvPr>
          <p:cNvSpPr/>
          <p:nvPr/>
        </p:nvSpPr>
        <p:spPr>
          <a:xfrm>
            <a:off x="552492" y="2667000"/>
            <a:ext cx="3648221"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Broken relationships</a:t>
            </a:r>
            <a:endParaRPr lang="en-US" sz="2800" b="1" i="1" dirty="0"/>
          </a:p>
        </p:txBody>
      </p:sp>
      <p:sp>
        <p:nvSpPr>
          <p:cNvPr id="22" name="Rectangle 21">
            <a:extLst>
              <a:ext uri="{FF2B5EF4-FFF2-40B4-BE49-F238E27FC236}">
                <a16:creationId xmlns:a16="http://schemas.microsoft.com/office/drawing/2014/main" xmlns="" id="{759E38EB-8780-6433-C22B-010A67CAFA4F}"/>
              </a:ext>
            </a:extLst>
          </p:cNvPr>
          <p:cNvSpPr/>
          <p:nvPr/>
        </p:nvSpPr>
        <p:spPr>
          <a:xfrm>
            <a:off x="4581713" y="3657600"/>
            <a:ext cx="1219200" cy="114300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Adam</a:t>
            </a:r>
          </a:p>
        </p:txBody>
      </p:sp>
      <p:cxnSp>
        <p:nvCxnSpPr>
          <p:cNvPr id="23" name="Straight Connector 22">
            <a:extLst>
              <a:ext uri="{FF2B5EF4-FFF2-40B4-BE49-F238E27FC236}">
                <a16:creationId xmlns:a16="http://schemas.microsoft.com/office/drawing/2014/main" xmlns="" id="{66C68E8B-1C07-5ED9-8F4A-C7A6123C2ABD}"/>
              </a:ext>
            </a:extLst>
          </p:cNvPr>
          <p:cNvCxnSpPr>
            <a:cxnSpLocks/>
          </p:cNvCxnSpPr>
          <p:nvPr/>
        </p:nvCxnSpPr>
        <p:spPr>
          <a:xfrm flipH="1">
            <a:off x="7513666" y="3177549"/>
            <a:ext cx="801847" cy="76776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E867286-99E4-E8A2-2384-EC5A3E08AF4F}"/>
              </a:ext>
            </a:extLst>
          </p:cNvPr>
          <p:cNvCxnSpPr>
            <a:cxnSpLocks/>
          </p:cNvCxnSpPr>
          <p:nvPr/>
        </p:nvCxnSpPr>
        <p:spPr>
          <a:xfrm flipH="1">
            <a:off x="7480537" y="3543300"/>
            <a:ext cx="1076325" cy="490385"/>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A0DEF63-B4E8-990E-C30F-EBCA71BA1039}"/>
              </a:ext>
            </a:extLst>
          </p:cNvPr>
          <p:cNvCxnSpPr>
            <a:cxnSpLocks/>
          </p:cNvCxnSpPr>
          <p:nvPr/>
        </p:nvCxnSpPr>
        <p:spPr>
          <a:xfrm flipH="1">
            <a:off x="7519843" y="3917043"/>
            <a:ext cx="1037019" cy="133962"/>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5DDD7DC-EF5F-EA55-909D-5F4AD23C17E1}"/>
              </a:ext>
            </a:extLst>
          </p:cNvPr>
          <p:cNvCxnSpPr>
            <a:cxnSpLocks/>
          </p:cNvCxnSpPr>
          <p:nvPr/>
        </p:nvCxnSpPr>
        <p:spPr>
          <a:xfrm flipH="1" flipV="1">
            <a:off x="7513666" y="4076700"/>
            <a:ext cx="1043196" cy="32581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ounded Rectangular Callout 42">
            <a:extLst>
              <a:ext uri="{FF2B5EF4-FFF2-40B4-BE49-F238E27FC236}">
                <a16:creationId xmlns:a16="http://schemas.microsoft.com/office/drawing/2014/main" xmlns="" id="{B04E0582-CE00-429B-1346-E85EFE77C052}"/>
              </a:ext>
            </a:extLst>
          </p:cNvPr>
          <p:cNvSpPr/>
          <p:nvPr/>
        </p:nvSpPr>
        <p:spPr>
          <a:xfrm>
            <a:off x="7629713" y="2209800"/>
            <a:ext cx="25146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Adoption</a:t>
            </a:r>
            <a:endParaRPr lang="en-US" sz="2800" b="1" i="1" dirty="0"/>
          </a:p>
        </p:txBody>
      </p:sp>
      <p:sp>
        <p:nvSpPr>
          <p:cNvPr id="28" name="Rounded Rectangular Callout 43">
            <a:extLst>
              <a:ext uri="{FF2B5EF4-FFF2-40B4-BE49-F238E27FC236}">
                <a16:creationId xmlns:a16="http://schemas.microsoft.com/office/drawing/2014/main" xmlns="" id="{CE3E0F8D-3FD6-559E-5E83-9C29CBC3D5E6}"/>
              </a:ext>
            </a:extLst>
          </p:cNvPr>
          <p:cNvSpPr/>
          <p:nvPr/>
        </p:nvSpPr>
        <p:spPr>
          <a:xfrm>
            <a:off x="7667813" y="2667000"/>
            <a:ext cx="29337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Belonging</a:t>
            </a:r>
            <a:endParaRPr lang="en-US" sz="2800" b="1" i="1" dirty="0"/>
          </a:p>
        </p:txBody>
      </p:sp>
      <p:sp>
        <p:nvSpPr>
          <p:cNvPr id="29" name="Rounded Rectangular Callout 47">
            <a:extLst>
              <a:ext uri="{FF2B5EF4-FFF2-40B4-BE49-F238E27FC236}">
                <a16:creationId xmlns:a16="http://schemas.microsoft.com/office/drawing/2014/main" xmlns="" id="{D2F1504D-57CC-EB35-F02A-52718DEF65A6}"/>
              </a:ext>
            </a:extLst>
          </p:cNvPr>
          <p:cNvSpPr/>
          <p:nvPr/>
        </p:nvSpPr>
        <p:spPr>
          <a:xfrm>
            <a:off x="7934513" y="3124200"/>
            <a:ext cx="31242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Holy Spirit</a:t>
            </a:r>
            <a:endParaRPr lang="en-US" sz="2800" b="1" i="1" dirty="0"/>
          </a:p>
        </p:txBody>
      </p:sp>
      <p:sp>
        <p:nvSpPr>
          <p:cNvPr id="30" name="Rounded Rectangular Callout 52">
            <a:extLst>
              <a:ext uri="{FF2B5EF4-FFF2-40B4-BE49-F238E27FC236}">
                <a16:creationId xmlns:a16="http://schemas.microsoft.com/office/drawing/2014/main" xmlns="" id="{8845CEE5-ED06-988B-A001-B28FEE76C95A}"/>
              </a:ext>
            </a:extLst>
          </p:cNvPr>
          <p:cNvSpPr/>
          <p:nvPr/>
        </p:nvSpPr>
        <p:spPr>
          <a:xfrm>
            <a:off x="8171512" y="44196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Eternal Life </a:t>
            </a:r>
            <a:endParaRPr lang="en-US" sz="2800" b="1" i="1" dirty="0"/>
          </a:p>
        </p:txBody>
      </p:sp>
      <p:sp>
        <p:nvSpPr>
          <p:cNvPr id="31" name="Rounded Rectangular Callout 41">
            <a:extLst>
              <a:ext uri="{FF2B5EF4-FFF2-40B4-BE49-F238E27FC236}">
                <a16:creationId xmlns:a16="http://schemas.microsoft.com/office/drawing/2014/main" xmlns="" id="{0D2944E7-4B1D-FB37-D900-0F4B0DDEC435}"/>
              </a:ext>
            </a:extLst>
          </p:cNvPr>
          <p:cNvSpPr/>
          <p:nvPr/>
        </p:nvSpPr>
        <p:spPr>
          <a:xfrm>
            <a:off x="8348874" y="3962400"/>
            <a:ext cx="35433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“Righteous”</a:t>
            </a:r>
            <a:endParaRPr lang="en-US" sz="2800" b="1" i="1" dirty="0"/>
          </a:p>
        </p:txBody>
      </p:sp>
      <p:sp>
        <p:nvSpPr>
          <p:cNvPr id="32" name="Isosceles Triangle 31">
            <a:extLst>
              <a:ext uri="{FF2B5EF4-FFF2-40B4-BE49-F238E27FC236}">
                <a16:creationId xmlns:a16="http://schemas.microsoft.com/office/drawing/2014/main" xmlns="" id="{4F055C50-5557-F639-519F-1BC6CD796E76}"/>
              </a:ext>
            </a:extLst>
          </p:cNvPr>
          <p:cNvSpPr/>
          <p:nvPr/>
        </p:nvSpPr>
        <p:spPr>
          <a:xfrm>
            <a:off x="6791513" y="3657600"/>
            <a:ext cx="1143000" cy="1143000"/>
          </a:xfrm>
          <a:prstGeom prst="triangl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xmlns="" id="{5537FB9E-58C1-5A91-E62F-80698DDA6F2C}"/>
              </a:ext>
            </a:extLst>
          </p:cNvPr>
          <p:cNvCxnSpPr>
            <a:cxnSpLocks/>
          </p:cNvCxnSpPr>
          <p:nvPr/>
        </p:nvCxnSpPr>
        <p:spPr>
          <a:xfrm flipH="1" flipV="1">
            <a:off x="4106651" y="2753165"/>
            <a:ext cx="470813" cy="1149280"/>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6E7E1D8B-FA57-1EF5-F5C2-09E460CD24CD}"/>
              </a:ext>
            </a:extLst>
          </p:cNvPr>
          <p:cNvCxnSpPr>
            <a:cxnSpLocks/>
          </p:cNvCxnSpPr>
          <p:nvPr/>
        </p:nvCxnSpPr>
        <p:spPr>
          <a:xfrm flipH="1">
            <a:off x="7513665" y="2781300"/>
            <a:ext cx="687548" cy="1152501"/>
          </a:xfrm>
          <a:prstGeom prst="lin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ular Callout 26">
            <a:extLst>
              <a:ext uri="{FF2B5EF4-FFF2-40B4-BE49-F238E27FC236}">
                <a16:creationId xmlns:a16="http://schemas.microsoft.com/office/drawing/2014/main" xmlns="" id="{BEEAF4A7-9A0F-8F13-DC31-13976C169C52}"/>
              </a:ext>
            </a:extLst>
          </p:cNvPr>
          <p:cNvSpPr/>
          <p:nvPr/>
        </p:nvSpPr>
        <p:spPr>
          <a:xfrm>
            <a:off x="-86500" y="4038600"/>
            <a:ext cx="4001142"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Status: “condemned”</a:t>
            </a:r>
            <a:endParaRPr lang="en-US" sz="2800" b="1" i="1" dirty="0"/>
          </a:p>
        </p:txBody>
      </p:sp>
      <p:sp>
        <p:nvSpPr>
          <p:cNvPr id="41" name="Rounded Rectangular Callout 41">
            <a:extLst>
              <a:ext uri="{FF2B5EF4-FFF2-40B4-BE49-F238E27FC236}">
                <a16:creationId xmlns:a16="http://schemas.microsoft.com/office/drawing/2014/main" xmlns="" id="{4D6E4C9E-2855-4EEF-6B40-2F41EABF3B40}"/>
              </a:ext>
            </a:extLst>
          </p:cNvPr>
          <p:cNvSpPr/>
          <p:nvPr/>
        </p:nvSpPr>
        <p:spPr>
          <a:xfrm>
            <a:off x="8436382" y="3581400"/>
            <a:ext cx="25908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t>Under Grace</a:t>
            </a:r>
            <a:endParaRPr lang="en-US" sz="2800" b="1" i="1" dirty="0"/>
          </a:p>
        </p:txBody>
      </p:sp>
      <p:sp>
        <p:nvSpPr>
          <p:cNvPr id="42" name="Rounded Rectangular Callout 9">
            <a:extLst>
              <a:ext uri="{FF2B5EF4-FFF2-40B4-BE49-F238E27FC236}">
                <a16:creationId xmlns:a16="http://schemas.microsoft.com/office/drawing/2014/main" xmlns="" id="{30658267-2721-504F-297B-010579E04025}"/>
              </a:ext>
            </a:extLst>
          </p:cNvPr>
          <p:cNvSpPr/>
          <p:nvPr/>
        </p:nvSpPr>
        <p:spPr>
          <a:xfrm>
            <a:off x="6477000" y="1143000"/>
            <a:ext cx="58674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i="1" dirty="0"/>
              <a:t>“The Spirit”</a:t>
            </a:r>
          </a:p>
        </p:txBody>
      </p:sp>
      <p:sp>
        <p:nvSpPr>
          <p:cNvPr id="4" name="Oval 3">
            <a:extLst>
              <a:ext uri="{FF2B5EF4-FFF2-40B4-BE49-F238E27FC236}">
                <a16:creationId xmlns:a16="http://schemas.microsoft.com/office/drawing/2014/main" xmlns="" id="{5EAF96EB-88B7-C12D-899A-F6D437BFC4BF}"/>
              </a:ext>
            </a:extLst>
          </p:cNvPr>
          <p:cNvSpPr/>
          <p:nvPr/>
        </p:nvSpPr>
        <p:spPr>
          <a:xfrm>
            <a:off x="6902464" y="853565"/>
            <a:ext cx="5523758" cy="4267200"/>
          </a:xfrm>
          <a:prstGeom prst="ellipse">
            <a:avLst/>
          </a:prstGeom>
          <a:noFill/>
          <a:ln w="149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xmlns="" id="{F5B3E9A8-172E-82DA-08A8-41233028BB85}"/>
              </a:ext>
            </a:extLst>
          </p:cNvPr>
          <p:cNvSpPr/>
          <p:nvPr/>
        </p:nvSpPr>
        <p:spPr>
          <a:xfrm>
            <a:off x="7217346" y="4263139"/>
            <a:ext cx="304800" cy="304800"/>
          </a:xfrm>
          <a:prstGeom prst="ellipse">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xmlns="" id="{B758D5DB-60F9-D95A-4012-9E9645C42494}"/>
              </a:ext>
            </a:extLst>
          </p:cNvPr>
          <p:cNvSpPr/>
          <p:nvPr/>
        </p:nvSpPr>
        <p:spPr>
          <a:xfrm>
            <a:off x="0" y="5255922"/>
            <a:ext cx="12192000" cy="1188599"/>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3200" b="1" baseline="30000" dirty="0">
                <a:solidFill>
                  <a:schemeClr val="tx1"/>
                </a:solidFill>
              </a:rPr>
              <a:t>Romans 8:</a:t>
            </a:r>
            <a:r>
              <a:rPr lang="en-US" sz="3200" b="1" i="0" baseline="30000" dirty="0">
                <a:solidFill>
                  <a:srgbClr val="000000"/>
                </a:solidFill>
                <a:effectLst/>
              </a:rPr>
              <a:t>4 </a:t>
            </a:r>
            <a:r>
              <a:rPr lang="en-US" sz="3200" b="0" i="0" dirty="0">
                <a:solidFill>
                  <a:srgbClr val="000000"/>
                </a:solidFill>
                <a:effectLst/>
              </a:rPr>
              <a:t>so that the requirement of the Law might be fulfilled in us, who do not walk </a:t>
            </a:r>
            <a:r>
              <a:rPr lang="en-US" sz="3200" b="1" i="0" u="sng" dirty="0">
                <a:solidFill>
                  <a:srgbClr val="002060"/>
                </a:solidFill>
                <a:effectLst/>
              </a:rPr>
              <a:t>according</a:t>
            </a:r>
            <a:r>
              <a:rPr lang="en-US" sz="3200" b="0" i="0" dirty="0">
                <a:solidFill>
                  <a:srgbClr val="000000"/>
                </a:solidFill>
                <a:effectLst/>
              </a:rPr>
              <a:t> to the flesh but </a:t>
            </a:r>
            <a:r>
              <a:rPr lang="en-US" sz="3200" b="1" i="0" u="sng" dirty="0">
                <a:solidFill>
                  <a:srgbClr val="002060"/>
                </a:solidFill>
                <a:effectLst/>
              </a:rPr>
              <a:t>according</a:t>
            </a:r>
            <a:r>
              <a:rPr lang="en-US" sz="3200" b="0" i="0" dirty="0">
                <a:solidFill>
                  <a:srgbClr val="000000"/>
                </a:solidFill>
                <a:effectLst/>
              </a:rPr>
              <a:t> to the Spirit. </a:t>
            </a:r>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Tree>
    <p:extLst>
      <p:ext uri="{BB962C8B-B14F-4D97-AF65-F5344CB8AC3E}">
        <p14:creationId xmlns:p14="http://schemas.microsoft.com/office/powerpoint/2010/main" val="143109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F4A98B5-011D-E6DB-17E7-F0B9D81E7F90}"/>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12" name="Rectangle 11">
            <a:extLst>
              <a:ext uri="{FF2B5EF4-FFF2-40B4-BE49-F238E27FC236}">
                <a16:creationId xmlns:a16="http://schemas.microsoft.com/office/drawing/2014/main" xmlns="" id="{55051416-9268-C07D-E770-F3A63E992334}"/>
              </a:ext>
            </a:extLst>
          </p:cNvPr>
          <p:cNvSpPr/>
          <p:nvPr/>
        </p:nvSpPr>
        <p:spPr>
          <a:xfrm>
            <a:off x="8001000" y="-28904"/>
            <a:ext cx="44196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i="1" dirty="0">
                <a:solidFill>
                  <a:schemeClr val="bg1"/>
                </a:solidFill>
              </a:rPr>
              <a:t>What things? </a:t>
            </a:r>
          </a:p>
        </p:txBody>
      </p:sp>
      <p:sp>
        <p:nvSpPr>
          <p:cNvPr id="2" name="Rectangle 1">
            <a:extLst>
              <a:ext uri="{FF2B5EF4-FFF2-40B4-BE49-F238E27FC236}">
                <a16:creationId xmlns:a16="http://schemas.microsoft.com/office/drawing/2014/main" xmlns="" id="{05D40773-6AF2-77B1-5BDE-846A7D625FA6}"/>
              </a:ext>
            </a:extLst>
          </p:cNvPr>
          <p:cNvSpPr/>
          <p:nvPr/>
        </p:nvSpPr>
        <p:spPr>
          <a:xfrm>
            <a:off x="2133600" y="2572839"/>
            <a:ext cx="7543800" cy="762000"/>
          </a:xfrm>
          <a:prstGeom prst="rect">
            <a:avLst/>
          </a:prstGeom>
          <a:solidFill>
            <a:schemeClr val="accent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pPr marL="0" marR="0">
              <a:lnSpc>
                <a:spcPct val="107000"/>
              </a:lnSpc>
              <a:spcBef>
                <a:spcPts val="0"/>
              </a:spcBef>
              <a:spcAft>
                <a:spcPts val="0"/>
              </a:spcAft>
              <a:tabLst>
                <a:tab pos="457200" algn="l"/>
                <a:tab pos="914400" algn="l"/>
                <a:tab pos="1371600" algn="l"/>
                <a:tab pos="2306955" algn="l"/>
                <a:tab pos="2971800" algn="ctr"/>
              </a:tabLst>
            </a:pPr>
            <a:r>
              <a:rPr lang="en-US" sz="3200" b="1" baseline="30000" dirty="0">
                <a:effectLst/>
                <a:latin typeface="Calibri" panose="020F0502020204030204" pitchFamily="34" charset="0"/>
                <a:ea typeface="Calibri" panose="020F0502020204030204" pitchFamily="34" charset="0"/>
                <a:cs typeface="Calibri" panose="020F0502020204030204" pitchFamily="34" charset="0"/>
              </a:rPr>
              <a:t>Rom 8:4 </a:t>
            </a:r>
            <a:r>
              <a:rPr lang="en-US" sz="3200" dirty="0">
                <a:effectLst/>
                <a:latin typeface="Calibri" panose="020F0502020204030204" pitchFamily="34" charset="0"/>
                <a:ea typeface="Calibri" panose="020F0502020204030204" pitchFamily="34" charset="0"/>
                <a:cs typeface="Calibri" panose="020F0502020204030204" pitchFamily="34" charset="0"/>
              </a:rPr>
              <a:t> you also were made to die to the Law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3" name="Rectangle 2">
            <a:extLst>
              <a:ext uri="{FF2B5EF4-FFF2-40B4-BE49-F238E27FC236}">
                <a16:creationId xmlns:a16="http://schemas.microsoft.com/office/drawing/2014/main" xmlns="" id="{51737CF1-FCD0-A0BA-B14E-EA9FCAAF1F12}"/>
              </a:ext>
            </a:extLst>
          </p:cNvPr>
          <p:cNvSpPr/>
          <p:nvPr/>
        </p:nvSpPr>
        <p:spPr>
          <a:xfrm>
            <a:off x="147084" y="1622272"/>
            <a:ext cx="11887200" cy="762000"/>
          </a:xfrm>
          <a:prstGeom prst="rect">
            <a:avLst/>
          </a:prstGeom>
          <a:solidFill>
            <a:schemeClr val="accent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pPr marL="0" marR="0">
              <a:lnSpc>
                <a:spcPct val="107000"/>
              </a:lnSpc>
              <a:spcBef>
                <a:spcPts val="0"/>
              </a:spcBef>
              <a:spcAft>
                <a:spcPts val="0"/>
              </a:spcAft>
              <a:tabLst>
                <a:tab pos="457200" algn="l"/>
                <a:tab pos="914400" algn="l"/>
                <a:tab pos="1371600" algn="l"/>
                <a:tab pos="2306955" algn="l"/>
                <a:tab pos="2971800" algn="ctr"/>
              </a:tabLst>
            </a:pPr>
            <a:r>
              <a:rPr lang="en-US" sz="3200" b="1" baseline="30000" dirty="0">
                <a:effectLst/>
                <a:latin typeface="Calibri" panose="020F0502020204030204" pitchFamily="34" charset="0"/>
                <a:ea typeface="Calibri" panose="020F0502020204030204" pitchFamily="34" charset="0"/>
                <a:cs typeface="Calibri" panose="020F0502020204030204" pitchFamily="34" charset="0"/>
              </a:rPr>
              <a:t>Rom 6:11 </a:t>
            </a:r>
            <a:r>
              <a:rPr lang="en-US" sz="3200" dirty="0">
                <a:effectLst/>
                <a:latin typeface="Calibri" panose="020F0502020204030204" pitchFamily="34" charset="0"/>
                <a:ea typeface="Calibri" panose="020F0502020204030204" pitchFamily="34" charset="0"/>
                <a:cs typeface="Calibri" panose="020F0502020204030204" pitchFamily="34" charset="0"/>
              </a:rPr>
              <a:t>Even so consider yourselves to be dead to sin, but alive to God</a:t>
            </a:r>
            <a:endParaRPr lang="en-US" sz="3400" dirty="0">
              <a:solidFill>
                <a:schemeClr val="tx1"/>
              </a:solidFill>
            </a:endParaRPr>
          </a:p>
        </p:txBody>
      </p:sp>
      <p:sp>
        <p:nvSpPr>
          <p:cNvPr id="4" name="Rectangle 3">
            <a:extLst>
              <a:ext uri="{FF2B5EF4-FFF2-40B4-BE49-F238E27FC236}">
                <a16:creationId xmlns:a16="http://schemas.microsoft.com/office/drawing/2014/main" xmlns="" id="{80B29ACD-E0E2-4E65-57F6-A78E25F87F96}"/>
              </a:ext>
            </a:extLst>
          </p:cNvPr>
          <p:cNvSpPr/>
          <p:nvPr/>
        </p:nvSpPr>
        <p:spPr>
          <a:xfrm>
            <a:off x="152400" y="3581400"/>
            <a:ext cx="11887200" cy="762000"/>
          </a:xfrm>
          <a:prstGeom prst="rect">
            <a:avLst/>
          </a:prstGeom>
          <a:solidFill>
            <a:schemeClr val="accent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pPr marL="0" marR="0">
              <a:lnSpc>
                <a:spcPct val="107000"/>
              </a:lnSpc>
              <a:spcBef>
                <a:spcPts val="0"/>
              </a:spcBef>
              <a:spcAft>
                <a:spcPts val="0"/>
              </a:spcAft>
              <a:tabLst>
                <a:tab pos="457200" algn="l"/>
                <a:tab pos="914400" algn="l"/>
                <a:tab pos="1371600" algn="l"/>
                <a:tab pos="2306955" algn="l"/>
                <a:tab pos="2971800" algn="ctr"/>
              </a:tabLst>
            </a:pPr>
            <a:r>
              <a:rPr lang="en-US" sz="3200" b="1" baseline="30000" dirty="0">
                <a:effectLst/>
                <a:latin typeface="Calibri" panose="020F0502020204030204" pitchFamily="34" charset="0"/>
                <a:ea typeface="Calibri" panose="020F0502020204030204" pitchFamily="34" charset="0"/>
                <a:cs typeface="Calibri" panose="020F0502020204030204" pitchFamily="34" charset="0"/>
              </a:rPr>
              <a:t>Rom 6:6 </a:t>
            </a:r>
            <a:r>
              <a:rPr lang="en-US" sz="3200" dirty="0">
                <a:effectLst/>
                <a:latin typeface="Calibri" panose="020F0502020204030204" pitchFamily="34" charset="0"/>
                <a:ea typeface="Calibri" panose="020F0502020204030204" pitchFamily="34" charset="0"/>
                <a:cs typeface="Calibri" panose="020F0502020204030204" pitchFamily="34" charset="0"/>
              </a:rPr>
              <a:t>our old self was crucified with Him … </a:t>
            </a:r>
            <a:r>
              <a:rPr lang="en-US" sz="3200" baseline="30000" dirty="0">
                <a:effectLst/>
                <a:latin typeface="Calibri" panose="020F0502020204030204" pitchFamily="34" charset="0"/>
                <a:ea typeface="Calibri" panose="020F0502020204030204" pitchFamily="34" charset="0"/>
                <a:cs typeface="Calibri" panose="020F0502020204030204" pitchFamily="34" charset="0"/>
              </a:rPr>
              <a:t>8</a:t>
            </a:r>
            <a:r>
              <a:rPr lang="en-US" sz="3200" dirty="0">
                <a:effectLst/>
                <a:latin typeface="Calibri" panose="020F0502020204030204" pitchFamily="34" charset="0"/>
                <a:ea typeface="Calibri" panose="020F0502020204030204" pitchFamily="34" charset="0"/>
                <a:cs typeface="Calibri" panose="020F0502020204030204" pitchFamily="34" charset="0"/>
              </a:rPr>
              <a:t> we have died with Christ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5" name="Rectangle 4">
            <a:extLst>
              <a:ext uri="{FF2B5EF4-FFF2-40B4-BE49-F238E27FC236}">
                <a16:creationId xmlns:a16="http://schemas.microsoft.com/office/drawing/2014/main" xmlns="" id="{07D20CB2-F5F7-F45F-178A-D218113BE9BC}"/>
              </a:ext>
            </a:extLst>
          </p:cNvPr>
          <p:cNvSpPr/>
          <p:nvPr/>
        </p:nvSpPr>
        <p:spPr>
          <a:xfrm>
            <a:off x="147084" y="4733259"/>
            <a:ext cx="11887200" cy="1819941"/>
          </a:xfrm>
          <a:prstGeom prst="rect">
            <a:avLst/>
          </a:prstGeom>
          <a:solidFill>
            <a:schemeClr val="accent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pPr marL="0" marR="0">
              <a:lnSpc>
                <a:spcPct val="107000"/>
              </a:lnSpc>
              <a:spcBef>
                <a:spcPts val="0"/>
              </a:spcBef>
              <a:spcAft>
                <a:spcPts val="0"/>
              </a:spcAft>
              <a:tabLst>
                <a:tab pos="457200" algn="l"/>
                <a:tab pos="914400" algn="l"/>
                <a:tab pos="1371600" algn="l"/>
                <a:tab pos="2306955" algn="l"/>
                <a:tab pos="2971800" algn="ctr"/>
              </a:tabLst>
            </a:pPr>
            <a:r>
              <a:rPr lang="en-US" sz="3200" b="1" i="0" baseline="30000" dirty="0">
                <a:solidFill>
                  <a:schemeClr val="bg1"/>
                </a:solidFill>
                <a:effectLst/>
              </a:rPr>
              <a:t>2 Cor5:14 </a:t>
            </a:r>
            <a:r>
              <a:rPr lang="en-US" sz="3200" b="0" i="0" dirty="0">
                <a:solidFill>
                  <a:schemeClr val="bg1"/>
                </a:solidFill>
                <a:effectLst/>
              </a:rPr>
              <a:t>… one died for all, therefore all died; </a:t>
            </a:r>
            <a:r>
              <a:rPr lang="en-US" sz="3200" b="1" i="0" baseline="30000" dirty="0">
                <a:solidFill>
                  <a:schemeClr val="bg1"/>
                </a:solidFill>
                <a:effectLst/>
              </a:rPr>
              <a:t>15 </a:t>
            </a:r>
            <a:r>
              <a:rPr lang="en-US" sz="3200" b="0" i="0" dirty="0">
                <a:solidFill>
                  <a:schemeClr val="bg1"/>
                </a:solidFill>
                <a:effectLst/>
              </a:rPr>
              <a:t>and He died for all, so that they who live might no longer live for themselves, but for Him who died and rose again on their behalf.</a:t>
            </a:r>
            <a:r>
              <a:rPr lang="en-US" sz="3200" dirty="0">
                <a:solidFill>
                  <a:schemeClr val="bg1"/>
                </a:solidFill>
              </a:rPr>
              <a:t> </a:t>
            </a:r>
          </a:p>
          <a:p>
            <a:pPr marL="0" marR="0">
              <a:spcBef>
                <a:spcPts val="0"/>
              </a:spcBef>
              <a:spcAft>
                <a:spcPts val="0"/>
              </a:spcAft>
            </a:pPr>
            <a:r>
              <a:rPr lang="en-US" sz="3200" dirty="0">
                <a:solidFill>
                  <a:schemeClr val="bg1"/>
                </a:solidFill>
                <a:effectLst/>
                <a:ea typeface="Times New Roman" panose="02020603050405020304" pitchFamily="18" charset="0"/>
              </a:rPr>
              <a:t> </a:t>
            </a:r>
          </a:p>
          <a:p>
            <a:pPr marL="0" marR="0">
              <a:lnSpc>
                <a:spcPct val="107000"/>
              </a:lnSpc>
              <a:spcBef>
                <a:spcPts val="0"/>
              </a:spcBef>
              <a:spcAft>
                <a:spcPts val="0"/>
              </a:spcAft>
            </a:pPr>
            <a:endParaRPr lang="en-US" sz="3400" dirty="0">
              <a:solidFill>
                <a:schemeClr val="tx1"/>
              </a:solidFill>
            </a:endParaRPr>
          </a:p>
        </p:txBody>
      </p:sp>
    </p:spTree>
    <p:extLst>
      <p:ext uri="{BB962C8B-B14F-4D97-AF65-F5344CB8AC3E}">
        <p14:creationId xmlns:p14="http://schemas.microsoft.com/office/powerpoint/2010/main" val="3993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6D33D31-5FD9-2CCC-EAC4-A814E963DF04}"/>
              </a:ext>
            </a:extLst>
          </p:cNvPr>
          <p:cNvSpPr/>
          <p:nvPr/>
        </p:nvSpPr>
        <p:spPr>
          <a:xfrm>
            <a:off x="0" y="0"/>
            <a:ext cx="12192000" cy="6861427"/>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r>
              <a:rPr lang="en-US" sz="2900" b="1" baseline="30000" dirty="0">
                <a:solidFill>
                  <a:schemeClr val="tx1"/>
                </a:solidFill>
              </a:rPr>
              <a:t>Romans 7:14 </a:t>
            </a:r>
            <a:r>
              <a:rPr lang="en-US" sz="2900" dirty="0">
                <a:solidFill>
                  <a:schemeClr val="tx1"/>
                </a:solidFill>
              </a:rPr>
              <a:t>For we know that the Law is spiritual, but I am of flesh, sold into bondage to sin. </a:t>
            </a:r>
            <a:r>
              <a:rPr lang="en-US" sz="2900" b="1" baseline="30000" dirty="0">
                <a:solidFill>
                  <a:schemeClr val="tx1"/>
                </a:solidFill>
              </a:rPr>
              <a:t>15 </a:t>
            </a:r>
            <a:r>
              <a:rPr lang="en-US" sz="2900" dirty="0">
                <a:solidFill>
                  <a:schemeClr val="tx1"/>
                </a:solidFill>
              </a:rPr>
              <a:t>For what I am doing, I do not understand; for I am not practicing what I would like to do, but I am doing the very thing I hate. </a:t>
            </a:r>
            <a:r>
              <a:rPr lang="en-US" sz="2900" b="1" baseline="30000" dirty="0">
                <a:solidFill>
                  <a:schemeClr val="tx1"/>
                </a:solidFill>
              </a:rPr>
              <a:t>16 </a:t>
            </a:r>
            <a:r>
              <a:rPr lang="en-US" sz="2900" dirty="0">
                <a:solidFill>
                  <a:schemeClr val="tx1"/>
                </a:solidFill>
              </a:rPr>
              <a:t>But if I do the very thing I do not want to do, I agree with the Law, confessing that the Law is good. </a:t>
            </a:r>
            <a:r>
              <a:rPr lang="en-US" sz="2900" b="1" baseline="30000" dirty="0">
                <a:solidFill>
                  <a:schemeClr val="tx1"/>
                </a:solidFill>
              </a:rPr>
              <a:t>17 </a:t>
            </a:r>
            <a:r>
              <a:rPr lang="en-US" sz="2900" dirty="0">
                <a:solidFill>
                  <a:schemeClr val="tx1"/>
                </a:solidFill>
              </a:rPr>
              <a:t>So now, no longer am I the one doing it, but sin which dwells in me.</a:t>
            </a:r>
            <a:r>
              <a:rPr lang="en-US" sz="2900" b="1" baseline="30000" dirty="0">
                <a:solidFill>
                  <a:schemeClr val="tx1"/>
                </a:solidFill>
              </a:rPr>
              <a:t>18 </a:t>
            </a:r>
            <a:r>
              <a:rPr lang="en-US" sz="2900" dirty="0">
                <a:solidFill>
                  <a:schemeClr val="tx1"/>
                </a:solidFill>
              </a:rPr>
              <a:t>For I know that nothing good dwells in me, that is, in my flesh; for the willing is present in me, but the doing of the good is not. </a:t>
            </a:r>
            <a:r>
              <a:rPr lang="en-US" sz="2900" b="1" baseline="30000" dirty="0">
                <a:solidFill>
                  <a:schemeClr val="tx1"/>
                </a:solidFill>
              </a:rPr>
              <a:t>19 </a:t>
            </a:r>
            <a:r>
              <a:rPr lang="en-US" sz="2900" dirty="0">
                <a:solidFill>
                  <a:schemeClr val="tx1"/>
                </a:solidFill>
              </a:rPr>
              <a:t>For the good that I want, I do not do, but I practice the very evil that I do not want.   </a:t>
            </a:r>
            <a:r>
              <a:rPr lang="en-US" sz="2900" b="1" baseline="30000" dirty="0">
                <a:solidFill>
                  <a:schemeClr val="tx1"/>
                </a:solidFill>
              </a:rPr>
              <a:t>20 </a:t>
            </a:r>
            <a:r>
              <a:rPr lang="en-US" sz="2900" dirty="0">
                <a:solidFill>
                  <a:schemeClr val="tx1"/>
                </a:solidFill>
              </a:rPr>
              <a:t>But if I am doing the very thing I do not want, I am no longer the one doing it, but sin  which dwells in me. </a:t>
            </a:r>
            <a:r>
              <a:rPr lang="en-US" sz="2900" b="1" baseline="30000" dirty="0">
                <a:solidFill>
                  <a:schemeClr val="tx1"/>
                </a:solidFill>
              </a:rPr>
              <a:t>21 </a:t>
            </a:r>
            <a:r>
              <a:rPr lang="en-US" sz="2900" dirty="0">
                <a:solidFill>
                  <a:schemeClr val="tx1"/>
                </a:solidFill>
              </a:rPr>
              <a:t>I find then the principle that evil is present in me, the one who wants to do good. </a:t>
            </a:r>
            <a:r>
              <a:rPr lang="en-US" sz="2900" b="1" baseline="30000" dirty="0">
                <a:solidFill>
                  <a:schemeClr val="tx1"/>
                </a:solidFill>
              </a:rPr>
              <a:t>22 </a:t>
            </a:r>
            <a:r>
              <a:rPr lang="en-US" sz="2900" dirty="0">
                <a:solidFill>
                  <a:schemeClr val="tx1"/>
                </a:solidFill>
              </a:rPr>
              <a:t>For I joyfully concur with the law of God in the inner man, </a:t>
            </a:r>
            <a:r>
              <a:rPr lang="en-US" sz="2900" b="1" baseline="30000" dirty="0">
                <a:solidFill>
                  <a:schemeClr val="tx1"/>
                </a:solidFill>
              </a:rPr>
              <a:t>23 </a:t>
            </a:r>
            <a:r>
              <a:rPr lang="en-US" sz="2900" dirty="0">
                <a:solidFill>
                  <a:schemeClr val="tx1"/>
                </a:solidFill>
              </a:rPr>
              <a:t>but I see a different law in the members of my body, waging war against the law</a:t>
            </a:r>
            <a:r>
              <a:rPr lang="en-US" sz="2900" b="1" dirty="0">
                <a:solidFill>
                  <a:schemeClr val="tx1"/>
                </a:solidFill>
              </a:rPr>
              <a:t> </a:t>
            </a:r>
            <a:r>
              <a:rPr lang="en-US" sz="2900" dirty="0">
                <a:solidFill>
                  <a:schemeClr val="tx1"/>
                </a:solidFill>
              </a:rPr>
              <a:t>of my mind and making me a prisoner of the law of sin which is in my members. </a:t>
            </a:r>
            <a:r>
              <a:rPr lang="en-US" sz="2900" b="1" u="sng" baseline="30000" dirty="0">
                <a:solidFill>
                  <a:srgbClr val="002060"/>
                </a:solidFill>
              </a:rPr>
              <a:t>24 </a:t>
            </a:r>
            <a:r>
              <a:rPr lang="en-US" sz="2900" b="1" u="sng" dirty="0">
                <a:solidFill>
                  <a:srgbClr val="002060"/>
                </a:solidFill>
              </a:rPr>
              <a:t>Wretched man that I am! Who will set me free from the body of this death? </a:t>
            </a: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Tree>
    <p:extLst>
      <p:ext uri="{BB962C8B-B14F-4D97-AF65-F5344CB8AC3E}">
        <p14:creationId xmlns:p14="http://schemas.microsoft.com/office/powerpoint/2010/main" val="972839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6D33D31-5FD9-2CCC-EAC4-A814E963DF04}"/>
              </a:ext>
            </a:extLst>
          </p:cNvPr>
          <p:cNvSpPr/>
          <p:nvPr/>
        </p:nvSpPr>
        <p:spPr>
          <a:xfrm>
            <a:off x="0" y="0"/>
            <a:ext cx="12192000" cy="6861427"/>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r>
              <a:rPr lang="en-US" sz="2900" b="1" baseline="30000" dirty="0">
                <a:solidFill>
                  <a:schemeClr val="tx1"/>
                </a:solidFill>
              </a:rPr>
              <a:t>Romans 7:14 </a:t>
            </a:r>
            <a:r>
              <a:rPr lang="en-US" sz="2900" dirty="0">
                <a:solidFill>
                  <a:schemeClr val="tx1"/>
                </a:solidFill>
              </a:rPr>
              <a:t>For we know that the Law is spiritual, but I am of flesh, sold into bondage to </a:t>
            </a:r>
            <a:r>
              <a:rPr lang="en-US" sz="2900" b="1" u="sng" dirty="0">
                <a:solidFill>
                  <a:srgbClr val="002060"/>
                </a:solidFill>
              </a:rPr>
              <a:t>sin</a:t>
            </a:r>
            <a:r>
              <a:rPr lang="en-US" sz="2900" dirty="0">
                <a:solidFill>
                  <a:schemeClr val="tx1"/>
                </a:solidFill>
              </a:rPr>
              <a:t>. </a:t>
            </a:r>
            <a:r>
              <a:rPr lang="en-US" sz="2900" b="1" baseline="30000" dirty="0">
                <a:solidFill>
                  <a:schemeClr val="tx1"/>
                </a:solidFill>
              </a:rPr>
              <a:t>15 </a:t>
            </a:r>
            <a:r>
              <a:rPr lang="en-US" sz="2900" dirty="0">
                <a:solidFill>
                  <a:schemeClr val="tx1"/>
                </a:solidFill>
              </a:rPr>
              <a:t>For what I am doing, I do not understand; for I am not practicing what I would like to do, but I am doing the very </a:t>
            </a:r>
            <a:r>
              <a:rPr lang="en-US" sz="2900" b="1" u="sng" dirty="0">
                <a:solidFill>
                  <a:srgbClr val="002060"/>
                </a:solidFill>
              </a:rPr>
              <a:t>thing I hate</a:t>
            </a:r>
            <a:r>
              <a:rPr lang="en-US" sz="2900" dirty="0">
                <a:solidFill>
                  <a:schemeClr val="tx1"/>
                </a:solidFill>
              </a:rPr>
              <a:t>. </a:t>
            </a:r>
            <a:r>
              <a:rPr lang="en-US" sz="2900" b="1" baseline="30000" dirty="0">
                <a:solidFill>
                  <a:schemeClr val="tx1"/>
                </a:solidFill>
              </a:rPr>
              <a:t>16 </a:t>
            </a:r>
            <a:r>
              <a:rPr lang="en-US" sz="2900" dirty="0">
                <a:solidFill>
                  <a:schemeClr val="tx1"/>
                </a:solidFill>
              </a:rPr>
              <a:t>But if I do the very thing I do not want to do, I agree with the Law, confessing that the Law is good. </a:t>
            </a:r>
            <a:r>
              <a:rPr lang="en-US" sz="2900" b="1" baseline="30000" dirty="0">
                <a:solidFill>
                  <a:schemeClr val="tx1"/>
                </a:solidFill>
              </a:rPr>
              <a:t>17 </a:t>
            </a:r>
            <a:r>
              <a:rPr lang="en-US" sz="2900" dirty="0">
                <a:solidFill>
                  <a:schemeClr val="tx1"/>
                </a:solidFill>
              </a:rPr>
              <a:t>So now, no longer am I the one doing it, but </a:t>
            </a:r>
            <a:r>
              <a:rPr lang="en-US" sz="2900" b="1" u="sng" dirty="0">
                <a:solidFill>
                  <a:srgbClr val="002060"/>
                </a:solidFill>
              </a:rPr>
              <a:t>sin</a:t>
            </a:r>
            <a:r>
              <a:rPr lang="en-US" sz="2900" dirty="0">
                <a:solidFill>
                  <a:schemeClr val="tx1"/>
                </a:solidFill>
              </a:rPr>
              <a:t> which dwells in me.</a:t>
            </a:r>
            <a:r>
              <a:rPr lang="en-US" sz="2900" b="1" baseline="30000" dirty="0">
                <a:solidFill>
                  <a:schemeClr val="tx1"/>
                </a:solidFill>
              </a:rPr>
              <a:t>18 </a:t>
            </a:r>
            <a:r>
              <a:rPr lang="en-US" sz="2900" dirty="0">
                <a:solidFill>
                  <a:schemeClr val="tx1"/>
                </a:solidFill>
              </a:rPr>
              <a:t>For I know that nothing good dwells in me, that is, in my flesh; for the willing is present in me, but the doing of the good is not. </a:t>
            </a:r>
            <a:r>
              <a:rPr lang="en-US" sz="2900" b="1" baseline="30000" dirty="0">
                <a:solidFill>
                  <a:schemeClr val="tx1"/>
                </a:solidFill>
              </a:rPr>
              <a:t>19 </a:t>
            </a:r>
            <a:r>
              <a:rPr lang="en-US" sz="2900" dirty="0">
                <a:solidFill>
                  <a:schemeClr val="tx1"/>
                </a:solidFill>
              </a:rPr>
              <a:t>For the good that I want, I do not do, but I practice the very </a:t>
            </a:r>
            <a:r>
              <a:rPr lang="en-US" sz="2900" b="1" u="sng" dirty="0">
                <a:solidFill>
                  <a:srgbClr val="002060"/>
                </a:solidFill>
              </a:rPr>
              <a:t>evil</a:t>
            </a:r>
            <a:r>
              <a:rPr lang="en-US" sz="2900" dirty="0">
                <a:solidFill>
                  <a:schemeClr val="tx1"/>
                </a:solidFill>
              </a:rPr>
              <a:t> that I do not want.   </a:t>
            </a:r>
            <a:r>
              <a:rPr lang="en-US" sz="2900" b="1" baseline="30000" dirty="0">
                <a:solidFill>
                  <a:schemeClr val="tx1"/>
                </a:solidFill>
              </a:rPr>
              <a:t>20 </a:t>
            </a:r>
            <a:r>
              <a:rPr lang="en-US" sz="2900" dirty="0">
                <a:solidFill>
                  <a:schemeClr val="tx1"/>
                </a:solidFill>
              </a:rPr>
              <a:t>But if I am doing the very thing I do not want, I am no longer the one doing it, but </a:t>
            </a:r>
            <a:r>
              <a:rPr lang="en-US" sz="2900" b="1" u="sng" dirty="0">
                <a:solidFill>
                  <a:srgbClr val="002060"/>
                </a:solidFill>
              </a:rPr>
              <a:t>sin</a:t>
            </a:r>
            <a:r>
              <a:rPr lang="en-US" sz="2900" dirty="0">
                <a:solidFill>
                  <a:schemeClr val="tx1"/>
                </a:solidFill>
              </a:rPr>
              <a:t> which dwells in me. </a:t>
            </a:r>
            <a:r>
              <a:rPr lang="en-US" sz="2900" b="1" baseline="30000" dirty="0">
                <a:solidFill>
                  <a:schemeClr val="tx1"/>
                </a:solidFill>
              </a:rPr>
              <a:t>21 </a:t>
            </a:r>
            <a:r>
              <a:rPr lang="en-US" sz="2900" dirty="0">
                <a:solidFill>
                  <a:schemeClr val="tx1"/>
                </a:solidFill>
              </a:rPr>
              <a:t>I find then the principle that </a:t>
            </a:r>
            <a:r>
              <a:rPr lang="en-US" sz="2900" b="1" u="sng" dirty="0">
                <a:solidFill>
                  <a:srgbClr val="002060"/>
                </a:solidFill>
              </a:rPr>
              <a:t>evil</a:t>
            </a:r>
            <a:r>
              <a:rPr lang="en-US" sz="2900" dirty="0">
                <a:solidFill>
                  <a:schemeClr val="tx1"/>
                </a:solidFill>
              </a:rPr>
              <a:t> is present in me, the one who wants to do good. </a:t>
            </a:r>
            <a:r>
              <a:rPr lang="en-US" sz="2900" b="1" baseline="30000" dirty="0">
                <a:solidFill>
                  <a:schemeClr val="tx1"/>
                </a:solidFill>
              </a:rPr>
              <a:t>22 </a:t>
            </a:r>
            <a:r>
              <a:rPr lang="en-US" sz="2900" dirty="0">
                <a:solidFill>
                  <a:schemeClr val="tx1"/>
                </a:solidFill>
              </a:rPr>
              <a:t>For I joyfully concur with the law of God in the inner man, </a:t>
            </a:r>
            <a:r>
              <a:rPr lang="en-US" sz="2900" b="1" baseline="30000" dirty="0">
                <a:solidFill>
                  <a:schemeClr val="tx1"/>
                </a:solidFill>
              </a:rPr>
              <a:t>23 </a:t>
            </a:r>
            <a:r>
              <a:rPr lang="en-US" sz="2900" dirty="0">
                <a:solidFill>
                  <a:schemeClr val="tx1"/>
                </a:solidFill>
              </a:rPr>
              <a:t>but I see a different law in the members of my body, waging war against the law</a:t>
            </a:r>
            <a:r>
              <a:rPr lang="en-US" sz="2900" b="1" dirty="0">
                <a:solidFill>
                  <a:schemeClr val="tx1"/>
                </a:solidFill>
              </a:rPr>
              <a:t> </a:t>
            </a:r>
            <a:r>
              <a:rPr lang="en-US" sz="2900" dirty="0">
                <a:solidFill>
                  <a:schemeClr val="tx1"/>
                </a:solidFill>
              </a:rPr>
              <a:t>of my mind and making me a prisoner of the law of </a:t>
            </a:r>
            <a:r>
              <a:rPr lang="en-US" sz="2900" b="1" u="sng" dirty="0">
                <a:solidFill>
                  <a:srgbClr val="002060"/>
                </a:solidFill>
              </a:rPr>
              <a:t>sin</a:t>
            </a:r>
            <a:r>
              <a:rPr lang="en-US" sz="2900" dirty="0">
                <a:solidFill>
                  <a:schemeClr val="tx1"/>
                </a:solidFill>
              </a:rPr>
              <a:t> which is in my members. </a:t>
            </a:r>
            <a:r>
              <a:rPr lang="en-US" sz="2900" b="1" baseline="30000" dirty="0">
                <a:solidFill>
                  <a:schemeClr val="tx1"/>
                </a:solidFill>
              </a:rPr>
              <a:t>24</a:t>
            </a:r>
            <a:r>
              <a:rPr lang="en-US" sz="2900" baseline="30000" dirty="0">
                <a:solidFill>
                  <a:schemeClr val="tx1"/>
                </a:solidFill>
              </a:rPr>
              <a:t> </a:t>
            </a:r>
            <a:r>
              <a:rPr lang="en-US" sz="2900" dirty="0">
                <a:solidFill>
                  <a:schemeClr val="tx1"/>
                </a:solidFill>
              </a:rPr>
              <a:t>Wretched man that I am! Who will set me free from the body of this death? </a:t>
            </a: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Tree>
    <p:extLst>
      <p:ext uri="{BB962C8B-B14F-4D97-AF65-F5344CB8AC3E}">
        <p14:creationId xmlns:p14="http://schemas.microsoft.com/office/powerpoint/2010/main" val="4225908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6D33D31-5FD9-2CCC-EAC4-A814E963DF04}"/>
              </a:ext>
            </a:extLst>
          </p:cNvPr>
          <p:cNvSpPr/>
          <p:nvPr/>
        </p:nvSpPr>
        <p:spPr>
          <a:xfrm>
            <a:off x="0" y="0"/>
            <a:ext cx="12192000" cy="6861427"/>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r>
              <a:rPr lang="en-US" sz="2900" b="1" baseline="30000" dirty="0">
                <a:solidFill>
                  <a:schemeClr val="tx1"/>
                </a:solidFill>
              </a:rPr>
              <a:t>Romans 7:14 </a:t>
            </a:r>
            <a:r>
              <a:rPr lang="en-US" sz="2900" dirty="0">
                <a:solidFill>
                  <a:schemeClr val="tx1"/>
                </a:solidFill>
              </a:rPr>
              <a:t>For we know that the </a:t>
            </a:r>
            <a:r>
              <a:rPr lang="en-US" sz="2900" b="1" u="sng" dirty="0">
                <a:solidFill>
                  <a:srgbClr val="002060"/>
                </a:solidFill>
              </a:rPr>
              <a:t>Law</a:t>
            </a:r>
            <a:r>
              <a:rPr lang="en-US" sz="2900" dirty="0">
                <a:solidFill>
                  <a:schemeClr val="tx1"/>
                </a:solidFill>
              </a:rPr>
              <a:t> is spiritual, but I am of flesh, sold into bondage to sin. </a:t>
            </a:r>
            <a:r>
              <a:rPr lang="en-US" sz="2900" b="1" baseline="30000" dirty="0">
                <a:solidFill>
                  <a:schemeClr val="tx1"/>
                </a:solidFill>
              </a:rPr>
              <a:t>15 </a:t>
            </a:r>
            <a:r>
              <a:rPr lang="en-US" sz="2900" dirty="0">
                <a:solidFill>
                  <a:schemeClr val="tx1"/>
                </a:solidFill>
              </a:rPr>
              <a:t>For what I am doing, I do not understand; for I am not practicing what I would like to do, but I am doing the very thing I hate. </a:t>
            </a:r>
            <a:r>
              <a:rPr lang="en-US" sz="2900" b="1" baseline="30000" dirty="0">
                <a:solidFill>
                  <a:schemeClr val="tx1"/>
                </a:solidFill>
              </a:rPr>
              <a:t>16 </a:t>
            </a:r>
            <a:r>
              <a:rPr lang="en-US" sz="2900" dirty="0">
                <a:solidFill>
                  <a:schemeClr val="tx1"/>
                </a:solidFill>
              </a:rPr>
              <a:t>But if I do the very thing I do not want to do, I agree with the </a:t>
            </a:r>
            <a:r>
              <a:rPr lang="en-US" sz="2900" b="1" u="sng" dirty="0">
                <a:solidFill>
                  <a:srgbClr val="002060"/>
                </a:solidFill>
              </a:rPr>
              <a:t>Law</a:t>
            </a:r>
            <a:r>
              <a:rPr lang="en-US" sz="2900" dirty="0">
                <a:solidFill>
                  <a:schemeClr val="tx1"/>
                </a:solidFill>
              </a:rPr>
              <a:t>, confessing that the </a:t>
            </a:r>
            <a:r>
              <a:rPr lang="en-US" sz="2900" b="1" u="sng" dirty="0">
                <a:solidFill>
                  <a:srgbClr val="002060"/>
                </a:solidFill>
              </a:rPr>
              <a:t>Law</a:t>
            </a:r>
            <a:r>
              <a:rPr lang="en-US" sz="2900" dirty="0">
                <a:solidFill>
                  <a:schemeClr val="tx1"/>
                </a:solidFill>
              </a:rPr>
              <a:t> is good. </a:t>
            </a:r>
            <a:r>
              <a:rPr lang="en-US" sz="2900" b="1" baseline="30000" dirty="0">
                <a:solidFill>
                  <a:schemeClr val="tx1"/>
                </a:solidFill>
              </a:rPr>
              <a:t>17 </a:t>
            </a:r>
            <a:r>
              <a:rPr lang="en-US" sz="2900" dirty="0">
                <a:solidFill>
                  <a:schemeClr val="tx1"/>
                </a:solidFill>
              </a:rPr>
              <a:t>So now, no longer am I the one doing it, but sin which dwells in me.</a:t>
            </a:r>
            <a:r>
              <a:rPr lang="en-US" sz="2900" b="1" baseline="30000" dirty="0">
                <a:solidFill>
                  <a:schemeClr val="tx1"/>
                </a:solidFill>
              </a:rPr>
              <a:t>18 </a:t>
            </a:r>
            <a:r>
              <a:rPr lang="en-US" sz="2900" dirty="0">
                <a:solidFill>
                  <a:schemeClr val="tx1"/>
                </a:solidFill>
              </a:rPr>
              <a:t>For I know that nothing good dwells in me, that is, in my flesh; for the willing is present in me, but the doing of the good is not. </a:t>
            </a:r>
            <a:r>
              <a:rPr lang="en-US" sz="2900" b="1" baseline="30000" dirty="0">
                <a:solidFill>
                  <a:schemeClr val="tx1"/>
                </a:solidFill>
              </a:rPr>
              <a:t>19 </a:t>
            </a:r>
            <a:r>
              <a:rPr lang="en-US" sz="2900" dirty="0">
                <a:solidFill>
                  <a:schemeClr val="tx1"/>
                </a:solidFill>
              </a:rPr>
              <a:t>For the good that I want, I do not do, but I practice the very evil that I do not want.   </a:t>
            </a:r>
            <a:r>
              <a:rPr lang="en-US" sz="2900" b="1" baseline="30000" dirty="0">
                <a:solidFill>
                  <a:schemeClr val="tx1"/>
                </a:solidFill>
              </a:rPr>
              <a:t>20 </a:t>
            </a:r>
            <a:r>
              <a:rPr lang="en-US" sz="2900" dirty="0">
                <a:solidFill>
                  <a:schemeClr val="tx1"/>
                </a:solidFill>
              </a:rPr>
              <a:t>But if I am doing the very thing I do not want, I am no longer the one doing it, but sin  which dwells in me. </a:t>
            </a:r>
            <a:r>
              <a:rPr lang="en-US" sz="2900" b="1" baseline="30000" dirty="0">
                <a:solidFill>
                  <a:schemeClr val="tx1"/>
                </a:solidFill>
              </a:rPr>
              <a:t>21 </a:t>
            </a:r>
            <a:r>
              <a:rPr lang="en-US" sz="2900" dirty="0">
                <a:solidFill>
                  <a:schemeClr val="tx1"/>
                </a:solidFill>
              </a:rPr>
              <a:t>I find then the principle that evil is present in me, the one who wants to do good. </a:t>
            </a:r>
            <a:r>
              <a:rPr lang="en-US" sz="2900" b="1" baseline="30000" dirty="0">
                <a:solidFill>
                  <a:schemeClr val="tx1"/>
                </a:solidFill>
              </a:rPr>
              <a:t>22 </a:t>
            </a:r>
            <a:r>
              <a:rPr lang="en-US" sz="2900" dirty="0">
                <a:solidFill>
                  <a:schemeClr val="tx1"/>
                </a:solidFill>
              </a:rPr>
              <a:t>For I joyfully concur with the </a:t>
            </a:r>
            <a:r>
              <a:rPr lang="en-US" sz="2900" b="1" u="sng" dirty="0">
                <a:solidFill>
                  <a:srgbClr val="002060"/>
                </a:solidFill>
              </a:rPr>
              <a:t>law</a:t>
            </a:r>
            <a:r>
              <a:rPr lang="en-US" sz="2900" dirty="0">
                <a:solidFill>
                  <a:schemeClr val="tx1"/>
                </a:solidFill>
              </a:rPr>
              <a:t> of God in the inner man, </a:t>
            </a:r>
            <a:r>
              <a:rPr lang="en-US" sz="2900" b="1" baseline="30000" dirty="0">
                <a:solidFill>
                  <a:schemeClr val="tx1"/>
                </a:solidFill>
              </a:rPr>
              <a:t>23 </a:t>
            </a:r>
            <a:r>
              <a:rPr lang="en-US" sz="2900" dirty="0">
                <a:solidFill>
                  <a:schemeClr val="tx1"/>
                </a:solidFill>
              </a:rPr>
              <a:t>but I see a different </a:t>
            </a:r>
            <a:r>
              <a:rPr lang="en-US" sz="2900" b="1" u="sng" dirty="0">
                <a:solidFill>
                  <a:srgbClr val="002060"/>
                </a:solidFill>
              </a:rPr>
              <a:t>law</a:t>
            </a:r>
            <a:r>
              <a:rPr lang="en-US" sz="2900" dirty="0">
                <a:solidFill>
                  <a:schemeClr val="tx1"/>
                </a:solidFill>
              </a:rPr>
              <a:t> in the members of my body, waging war against the </a:t>
            </a:r>
            <a:r>
              <a:rPr lang="en-US" sz="2900" b="1" u="sng" dirty="0">
                <a:solidFill>
                  <a:srgbClr val="002060"/>
                </a:solidFill>
              </a:rPr>
              <a:t>law</a:t>
            </a:r>
            <a:r>
              <a:rPr lang="en-US" sz="2900" b="1" dirty="0">
                <a:solidFill>
                  <a:schemeClr val="tx1"/>
                </a:solidFill>
              </a:rPr>
              <a:t> </a:t>
            </a:r>
            <a:r>
              <a:rPr lang="en-US" sz="2900" dirty="0">
                <a:solidFill>
                  <a:schemeClr val="tx1"/>
                </a:solidFill>
              </a:rPr>
              <a:t>of my mind and making me a prisoner of the </a:t>
            </a:r>
            <a:r>
              <a:rPr lang="en-US" sz="2900" b="1" u="sng" dirty="0">
                <a:solidFill>
                  <a:srgbClr val="002060"/>
                </a:solidFill>
              </a:rPr>
              <a:t>law</a:t>
            </a:r>
            <a:r>
              <a:rPr lang="en-US" sz="2900" dirty="0">
                <a:solidFill>
                  <a:schemeClr val="tx1"/>
                </a:solidFill>
              </a:rPr>
              <a:t> of sin which is in my members. </a:t>
            </a:r>
            <a:r>
              <a:rPr lang="en-US" sz="2900" b="1" baseline="30000" dirty="0">
                <a:solidFill>
                  <a:schemeClr val="tx1"/>
                </a:solidFill>
              </a:rPr>
              <a:t>24 </a:t>
            </a:r>
            <a:r>
              <a:rPr lang="en-US" sz="2900" dirty="0">
                <a:solidFill>
                  <a:schemeClr val="tx1"/>
                </a:solidFill>
              </a:rPr>
              <a:t>Wretched man that I am! Who will set me free from the body of this death? </a:t>
            </a: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Tree>
    <p:extLst>
      <p:ext uri="{BB962C8B-B14F-4D97-AF65-F5344CB8AC3E}">
        <p14:creationId xmlns:p14="http://schemas.microsoft.com/office/powerpoint/2010/main" val="2466832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6D33D31-5FD9-2CCC-EAC4-A814E963DF04}"/>
              </a:ext>
            </a:extLst>
          </p:cNvPr>
          <p:cNvSpPr/>
          <p:nvPr/>
        </p:nvSpPr>
        <p:spPr>
          <a:xfrm>
            <a:off x="0" y="0"/>
            <a:ext cx="12192000" cy="6861427"/>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r>
              <a:rPr lang="en-US" sz="2900" b="1" baseline="30000" dirty="0">
                <a:solidFill>
                  <a:schemeClr val="tx1"/>
                </a:solidFill>
              </a:rPr>
              <a:t>Romans 7:14 </a:t>
            </a:r>
            <a:r>
              <a:rPr lang="en-US" sz="2900" dirty="0">
                <a:solidFill>
                  <a:schemeClr val="tx1"/>
                </a:solidFill>
              </a:rPr>
              <a:t>For we know that the Law is spiritual, but </a:t>
            </a:r>
            <a:r>
              <a:rPr lang="en-US" sz="2900" b="1" u="sng" dirty="0">
                <a:solidFill>
                  <a:srgbClr val="002060"/>
                </a:solidFill>
              </a:rPr>
              <a:t>I</a:t>
            </a:r>
            <a:r>
              <a:rPr lang="en-US" sz="2900" dirty="0">
                <a:solidFill>
                  <a:schemeClr val="tx1"/>
                </a:solidFill>
              </a:rPr>
              <a:t> am of flesh, sold into bondage to sin. </a:t>
            </a:r>
            <a:r>
              <a:rPr lang="en-US" sz="2900" b="1" baseline="30000" dirty="0">
                <a:solidFill>
                  <a:schemeClr val="tx1"/>
                </a:solidFill>
              </a:rPr>
              <a:t>15 </a:t>
            </a:r>
            <a:r>
              <a:rPr lang="en-US" sz="2900" dirty="0">
                <a:solidFill>
                  <a:schemeClr val="tx1"/>
                </a:solidFill>
              </a:rPr>
              <a:t>For what </a:t>
            </a:r>
            <a:r>
              <a:rPr lang="en-US" sz="2900" b="1" u="sng" dirty="0">
                <a:solidFill>
                  <a:srgbClr val="002060"/>
                </a:solidFill>
              </a:rPr>
              <a:t>I</a:t>
            </a:r>
            <a:r>
              <a:rPr lang="en-US" sz="2900" dirty="0">
                <a:solidFill>
                  <a:schemeClr val="tx1"/>
                </a:solidFill>
              </a:rPr>
              <a:t> am doing, </a:t>
            </a:r>
            <a:r>
              <a:rPr lang="en-US" sz="2900" b="1" u="sng" dirty="0">
                <a:solidFill>
                  <a:srgbClr val="002060"/>
                </a:solidFill>
              </a:rPr>
              <a:t>I</a:t>
            </a:r>
            <a:r>
              <a:rPr lang="en-US" sz="2900" dirty="0">
                <a:solidFill>
                  <a:schemeClr val="tx1"/>
                </a:solidFill>
              </a:rPr>
              <a:t> do not understand; for </a:t>
            </a:r>
            <a:r>
              <a:rPr lang="en-US" sz="2900" b="1" u="sng" dirty="0">
                <a:solidFill>
                  <a:srgbClr val="002060"/>
                </a:solidFill>
              </a:rPr>
              <a:t>I</a:t>
            </a:r>
            <a:r>
              <a:rPr lang="en-US" sz="2900" dirty="0">
                <a:solidFill>
                  <a:schemeClr val="tx1"/>
                </a:solidFill>
              </a:rPr>
              <a:t> am not practicing what </a:t>
            </a:r>
            <a:r>
              <a:rPr lang="en-US" sz="2900" b="1" u="sng" dirty="0">
                <a:solidFill>
                  <a:srgbClr val="002060"/>
                </a:solidFill>
              </a:rPr>
              <a:t>I</a:t>
            </a:r>
            <a:r>
              <a:rPr lang="en-US" sz="2900" dirty="0">
                <a:solidFill>
                  <a:schemeClr val="tx1"/>
                </a:solidFill>
              </a:rPr>
              <a:t> would like to do, but </a:t>
            </a:r>
            <a:r>
              <a:rPr lang="en-US" sz="2900" b="1" u="sng" dirty="0">
                <a:solidFill>
                  <a:srgbClr val="002060"/>
                </a:solidFill>
              </a:rPr>
              <a:t>I</a:t>
            </a:r>
            <a:r>
              <a:rPr lang="en-US" sz="2900" dirty="0">
                <a:solidFill>
                  <a:schemeClr val="tx1"/>
                </a:solidFill>
              </a:rPr>
              <a:t> am doing the very thing </a:t>
            </a:r>
            <a:r>
              <a:rPr lang="en-US" sz="2900" b="1" u="sng" dirty="0">
                <a:solidFill>
                  <a:srgbClr val="002060"/>
                </a:solidFill>
              </a:rPr>
              <a:t>I</a:t>
            </a:r>
            <a:r>
              <a:rPr lang="en-US" sz="2900" dirty="0">
                <a:solidFill>
                  <a:schemeClr val="tx1"/>
                </a:solidFill>
              </a:rPr>
              <a:t> hate. </a:t>
            </a:r>
            <a:r>
              <a:rPr lang="en-US" sz="2900" b="1" baseline="30000" dirty="0">
                <a:solidFill>
                  <a:schemeClr val="tx1"/>
                </a:solidFill>
              </a:rPr>
              <a:t>16 </a:t>
            </a:r>
            <a:r>
              <a:rPr lang="en-US" sz="2900" dirty="0">
                <a:solidFill>
                  <a:schemeClr val="tx1"/>
                </a:solidFill>
              </a:rPr>
              <a:t>But if </a:t>
            </a:r>
            <a:r>
              <a:rPr lang="en-US" sz="2900" b="1" u="sng" dirty="0">
                <a:solidFill>
                  <a:srgbClr val="002060"/>
                </a:solidFill>
              </a:rPr>
              <a:t>I</a:t>
            </a:r>
            <a:r>
              <a:rPr lang="en-US" sz="2900" dirty="0">
                <a:solidFill>
                  <a:schemeClr val="tx1"/>
                </a:solidFill>
              </a:rPr>
              <a:t> do the very thing </a:t>
            </a:r>
            <a:r>
              <a:rPr lang="en-US" sz="2900" b="1" u="sng" dirty="0">
                <a:solidFill>
                  <a:srgbClr val="002060"/>
                </a:solidFill>
              </a:rPr>
              <a:t>I</a:t>
            </a:r>
            <a:r>
              <a:rPr lang="en-US" sz="2900" dirty="0">
                <a:solidFill>
                  <a:schemeClr val="tx1"/>
                </a:solidFill>
              </a:rPr>
              <a:t> do not want to do, </a:t>
            </a:r>
            <a:r>
              <a:rPr lang="en-US" sz="2900" b="1" u="sng" dirty="0">
                <a:solidFill>
                  <a:srgbClr val="002060"/>
                </a:solidFill>
              </a:rPr>
              <a:t>I</a:t>
            </a:r>
            <a:r>
              <a:rPr lang="en-US" sz="2900" dirty="0">
                <a:solidFill>
                  <a:schemeClr val="tx1"/>
                </a:solidFill>
              </a:rPr>
              <a:t> agree with the Law, confessing that the Law is good. </a:t>
            </a:r>
            <a:r>
              <a:rPr lang="en-US" sz="2900" b="1" baseline="30000" dirty="0">
                <a:solidFill>
                  <a:schemeClr val="tx1"/>
                </a:solidFill>
              </a:rPr>
              <a:t>17 </a:t>
            </a:r>
            <a:r>
              <a:rPr lang="en-US" sz="2900" dirty="0">
                <a:solidFill>
                  <a:schemeClr val="tx1"/>
                </a:solidFill>
              </a:rPr>
              <a:t>So now, no longer am </a:t>
            </a:r>
            <a:r>
              <a:rPr lang="en-US" sz="2900" b="1" u="sng" dirty="0">
                <a:solidFill>
                  <a:srgbClr val="002060"/>
                </a:solidFill>
              </a:rPr>
              <a:t>I</a:t>
            </a:r>
            <a:r>
              <a:rPr lang="en-US" sz="2900" dirty="0">
                <a:solidFill>
                  <a:schemeClr val="tx1"/>
                </a:solidFill>
              </a:rPr>
              <a:t> the one doing it, but sin which dwells in </a:t>
            </a:r>
            <a:r>
              <a:rPr lang="en-US" sz="2900" b="1" u="sng" dirty="0">
                <a:solidFill>
                  <a:srgbClr val="002060"/>
                </a:solidFill>
              </a:rPr>
              <a:t>me</a:t>
            </a:r>
            <a:r>
              <a:rPr lang="en-US" sz="2900" dirty="0">
                <a:solidFill>
                  <a:schemeClr val="tx1"/>
                </a:solidFill>
              </a:rPr>
              <a:t>.</a:t>
            </a:r>
            <a:r>
              <a:rPr lang="en-US" sz="2900" b="1" baseline="30000" dirty="0">
                <a:solidFill>
                  <a:schemeClr val="tx1"/>
                </a:solidFill>
              </a:rPr>
              <a:t>18 </a:t>
            </a:r>
            <a:r>
              <a:rPr lang="en-US" sz="2900" dirty="0">
                <a:solidFill>
                  <a:schemeClr val="tx1"/>
                </a:solidFill>
              </a:rPr>
              <a:t>For </a:t>
            </a:r>
            <a:r>
              <a:rPr lang="en-US" sz="2900" b="1" u="sng" dirty="0">
                <a:solidFill>
                  <a:srgbClr val="002060"/>
                </a:solidFill>
              </a:rPr>
              <a:t>I</a:t>
            </a:r>
            <a:r>
              <a:rPr lang="en-US" sz="2900" dirty="0">
                <a:solidFill>
                  <a:schemeClr val="tx1"/>
                </a:solidFill>
              </a:rPr>
              <a:t> know that nothing good dwells in </a:t>
            </a:r>
            <a:r>
              <a:rPr lang="en-US" sz="2900" b="1" u="sng" dirty="0">
                <a:solidFill>
                  <a:srgbClr val="002060"/>
                </a:solidFill>
              </a:rPr>
              <a:t>me</a:t>
            </a:r>
            <a:r>
              <a:rPr lang="en-US" sz="2900" dirty="0">
                <a:solidFill>
                  <a:schemeClr val="tx1"/>
                </a:solidFill>
              </a:rPr>
              <a:t>, that is, in </a:t>
            </a:r>
            <a:r>
              <a:rPr lang="en-US" sz="2900" b="1" u="sng" dirty="0">
                <a:solidFill>
                  <a:srgbClr val="002060"/>
                </a:solidFill>
              </a:rPr>
              <a:t>my</a:t>
            </a:r>
            <a:r>
              <a:rPr lang="en-US" sz="2900" dirty="0">
                <a:solidFill>
                  <a:schemeClr val="tx1"/>
                </a:solidFill>
              </a:rPr>
              <a:t> flesh; for the willing is present in </a:t>
            </a:r>
            <a:r>
              <a:rPr lang="en-US" sz="2900" b="1" u="sng" dirty="0">
                <a:solidFill>
                  <a:srgbClr val="002060"/>
                </a:solidFill>
              </a:rPr>
              <a:t>me</a:t>
            </a:r>
            <a:r>
              <a:rPr lang="en-US" sz="2900" dirty="0">
                <a:solidFill>
                  <a:schemeClr val="tx1"/>
                </a:solidFill>
              </a:rPr>
              <a:t>, but the doing of the good is not. </a:t>
            </a:r>
            <a:r>
              <a:rPr lang="en-US" sz="2900" b="1" baseline="30000" dirty="0">
                <a:solidFill>
                  <a:schemeClr val="tx1"/>
                </a:solidFill>
              </a:rPr>
              <a:t>19 </a:t>
            </a:r>
            <a:r>
              <a:rPr lang="en-US" sz="2900" dirty="0">
                <a:solidFill>
                  <a:schemeClr val="tx1"/>
                </a:solidFill>
              </a:rPr>
              <a:t>For the good that </a:t>
            </a:r>
            <a:r>
              <a:rPr lang="en-US" sz="2900" b="1" u="sng" dirty="0">
                <a:solidFill>
                  <a:srgbClr val="002060"/>
                </a:solidFill>
              </a:rPr>
              <a:t>I</a:t>
            </a:r>
            <a:r>
              <a:rPr lang="en-US" sz="2900" dirty="0">
                <a:solidFill>
                  <a:schemeClr val="tx1"/>
                </a:solidFill>
              </a:rPr>
              <a:t> want, </a:t>
            </a:r>
            <a:r>
              <a:rPr lang="en-US" sz="2900" b="1" u="sng" dirty="0">
                <a:solidFill>
                  <a:srgbClr val="002060"/>
                </a:solidFill>
              </a:rPr>
              <a:t>I</a:t>
            </a:r>
            <a:r>
              <a:rPr lang="en-US" sz="2900" dirty="0">
                <a:solidFill>
                  <a:schemeClr val="tx1"/>
                </a:solidFill>
              </a:rPr>
              <a:t> do not do, but </a:t>
            </a:r>
            <a:r>
              <a:rPr lang="en-US" sz="2900" b="1" u="sng" dirty="0">
                <a:solidFill>
                  <a:srgbClr val="002060"/>
                </a:solidFill>
              </a:rPr>
              <a:t>I</a:t>
            </a:r>
            <a:r>
              <a:rPr lang="en-US" sz="2900" dirty="0">
                <a:solidFill>
                  <a:schemeClr val="tx1"/>
                </a:solidFill>
              </a:rPr>
              <a:t> practice the very evil that </a:t>
            </a:r>
            <a:r>
              <a:rPr lang="en-US" sz="2900" b="1" u="sng" dirty="0">
                <a:solidFill>
                  <a:srgbClr val="002060"/>
                </a:solidFill>
              </a:rPr>
              <a:t>I</a:t>
            </a:r>
            <a:r>
              <a:rPr lang="en-US" sz="2900" dirty="0">
                <a:solidFill>
                  <a:schemeClr val="tx1"/>
                </a:solidFill>
              </a:rPr>
              <a:t> do not want.   </a:t>
            </a:r>
            <a:r>
              <a:rPr lang="en-US" sz="2900" b="1" baseline="30000" dirty="0">
                <a:solidFill>
                  <a:schemeClr val="tx1"/>
                </a:solidFill>
              </a:rPr>
              <a:t>20 </a:t>
            </a:r>
            <a:r>
              <a:rPr lang="en-US" sz="2900" dirty="0">
                <a:solidFill>
                  <a:schemeClr val="tx1"/>
                </a:solidFill>
              </a:rPr>
              <a:t>But if </a:t>
            </a:r>
            <a:r>
              <a:rPr lang="en-US" sz="2900" b="1" u="sng" dirty="0">
                <a:solidFill>
                  <a:srgbClr val="002060"/>
                </a:solidFill>
              </a:rPr>
              <a:t>I</a:t>
            </a:r>
            <a:r>
              <a:rPr lang="en-US" sz="2900" dirty="0">
                <a:solidFill>
                  <a:schemeClr val="tx1"/>
                </a:solidFill>
              </a:rPr>
              <a:t> am doing the very thing </a:t>
            </a:r>
            <a:r>
              <a:rPr lang="en-US" sz="2900" b="1" u="sng" dirty="0">
                <a:solidFill>
                  <a:srgbClr val="002060"/>
                </a:solidFill>
              </a:rPr>
              <a:t>I</a:t>
            </a:r>
            <a:r>
              <a:rPr lang="en-US" sz="2900" dirty="0">
                <a:solidFill>
                  <a:schemeClr val="tx1"/>
                </a:solidFill>
              </a:rPr>
              <a:t> do not want, </a:t>
            </a:r>
            <a:r>
              <a:rPr lang="en-US" sz="2900" b="1" u="sng" dirty="0">
                <a:solidFill>
                  <a:srgbClr val="002060"/>
                </a:solidFill>
              </a:rPr>
              <a:t>I</a:t>
            </a:r>
            <a:r>
              <a:rPr lang="en-US" sz="2900" dirty="0">
                <a:solidFill>
                  <a:schemeClr val="tx1"/>
                </a:solidFill>
              </a:rPr>
              <a:t> am no longer the one doing it, but sin which dwells in </a:t>
            </a:r>
            <a:r>
              <a:rPr lang="en-US" sz="2900" b="1" u="sng" dirty="0">
                <a:solidFill>
                  <a:srgbClr val="002060"/>
                </a:solidFill>
              </a:rPr>
              <a:t>me</a:t>
            </a:r>
            <a:r>
              <a:rPr lang="en-US" sz="2900" dirty="0">
                <a:solidFill>
                  <a:schemeClr val="tx1"/>
                </a:solidFill>
              </a:rPr>
              <a:t>. </a:t>
            </a:r>
            <a:r>
              <a:rPr lang="en-US" sz="2900" b="1" baseline="30000" dirty="0">
                <a:solidFill>
                  <a:schemeClr val="tx1"/>
                </a:solidFill>
              </a:rPr>
              <a:t>21 </a:t>
            </a:r>
            <a:r>
              <a:rPr lang="en-US" sz="2900" b="1" u="sng" dirty="0">
                <a:solidFill>
                  <a:srgbClr val="002060"/>
                </a:solidFill>
              </a:rPr>
              <a:t>I</a:t>
            </a:r>
            <a:r>
              <a:rPr lang="en-US" sz="2900" dirty="0">
                <a:solidFill>
                  <a:schemeClr val="tx1"/>
                </a:solidFill>
              </a:rPr>
              <a:t> find then the principle that evil is present in </a:t>
            </a:r>
            <a:r>
              <a:rPr lang="en-US" sz="2900" b="1" u="sng" dirty="0">
                <a:solidFill>
                  <a:srgbClr val="002060"/>
                </a:solidFill>
              </a:rPr>
              <a:t>me</a:t>
            </a:r>
            <a:r>
              <a:rPr lang="en-US" sz="2900" dirty="0">
                <a:solidFill>
                  <a:schemeClr val="tx1"/>
                </a:solidFill>
              </a:rPr>
              <a:t>, the one who wants to do good. </a:t>
            </a:r>
            <a:r>
              <a:rPr lang="en-US" sz="2900" b="1" baseline="30000" dirty="0">
                <a:solidFill>
                  <a:schemeClr val="tx1"/>
                </a:solidFill>
              </a:rPr>
              <a:t>22 </a:t>
            </a:r>
            <a:r>
              <a:rPr lang="en-US" sz="2900" dirty="0">
                <a:solidFill>
                  <a:schemeClr val="tx1"/>
                </a:solidFill>
              </a:rPr>
              <a:t>For </a:t>
            </a:r>
            <a:r>
              <a:rPr lang="en-US" sz="2900" b="1" u="sng" dirty="0">
                <a:solidFill>
                  <a:srgbClr val="002060"/>
                </a:solidFill>
              </a:rPr>
              <a:t>I</a:t>
            </a:r>
            <a:r>
              <a:rPr lang="en-US" sz="2900" dirty="0">
                <a:solidFill>
                  <a:schemeClr val="tx1"/>
                </a:solidFill>
              </a:rPr>
              <a:t> joyfully concur with the law of God in the inner man, </a:t>
            </a:r>
            <a:r>
              <a:rPr lang="en-US" sz="2900" b="1" baseline="30000" dirty="0">
                <a:solidFill>
                  <a:schemeClr val="tx1"/>
                </a:solidFill>
              </a:rPr>
              <a:t>23 </a:t>
            </a:r>
            <a:r>
              <a:rPr lang="en-US" sz="2900" dirty="0">
                <a:solidFill>
                  <a:schemeClr val="tx1"/>
                </a:solidFill>
              </a:rPr>
              <a:t>but </a:t>
            </a:r>
            <a:r>
              <a:rPr lang="en-US" sz="2900" b="1" u="sng" dirty="0">
                <a:solidFill>
                  <a:srgbClr val="002060"/>
                </a:solidFill>
              </a:rPr>
              <a:t>I</a:t>
            </a:r>
            <a:r>
              <a:rPr lang="en-US" sz="2900" dirty="0">
                <a:solidFill>
                  <a:schemeClr val="tx1"/>
                </a:solidFill>
              </a:rPr>
              <a:t> see a different law in the members of </a:t>
            </a:r>
            <a:r>
              <a:rPr lang="en-US" sz="2900" b="1" u="sng" dirty="0">
                <a:solidFill>
                  <a:srgbClr val="002060"/>
                </a:solidFill>
              </a:rPr>
              <a:t>my</a:t>
            </a:r>
            <a:r>
              <a:rPr lang="en-US" sz="2900" dirty="0">
                <a:solidFill>
                  <a:schemeClr val="tx1"/>
                </a:solidFill>
              </a:rPr>
              <a:t> body, waging war against the law</a:t>
            </a:r>
            <a:r>
              <a:rPr lang="en-US" sz="2900" b="1" dirty="0">
                <a:solidFill>
                  <a:schemeClr val="tx1"/>
                </a:solidFill>
              </a:rPr>
              <a:t> </a:t>
            </a:r>
            <a:r>
              <a:rPr lang="en-US" sz="2900" dirty="0">
                <a:solidFill>
                  <a:schemeClr val="tx1"/>
                </a:solidFill>
              </a:rPr>
              <a:t>of </a:t>
            </a:r>
            <a:r>
              <a:rPr lang="en-US" sz="2900" b="1" u="sng" dirty="0">
                <a:solidFill>
                  <a:srgbClr val="002060"/>
                </a:solidFill>
              </a:rPr>
              <a:t>my</a:t>
            </a:r>
            <a:r>
              <a:rPr lang="en-US" sz="2900" dirty="0">
                <a:solidFill>
                  <a:schemeClr val="tx1"/>
                </a:solidFill>
              </a:rPr>
              <a:t> mind and making </a:t>
            </a:r>
            <a:r>
              <a:rPr lang="en-US" sz="2900" b="1" u="sng" dirty="0">
                <a:solidFill>
                  <a:srgbClr val="002060"/>
                </a:solidFill>
              </a:rPr>
              <a:t>me</a:t>
            </a:r>
            <a:r>
              <a:rPr lang="en-US" sz="2900" dirty="0">
                <a:solidFill>
                  <a:schemeClr val="tx1"/>
                </a:solidFill>
              </a:rPr>
              <a:t> a prisoner of the law of sin which is in </a:t>
            </a:r>
            <a:r>
              <a:rPr lang="en-US" sz="2900" b="1" u="sng" dirty="0">
                <a:solidFill>
                  <a:srgbClr val="002060"/>
                </a:solidFill>
              </a:rPr>
              <a:t>my</a:t>
            </a:r>
            <a:r>
              <a:rPr lang="en-US" sz="2900" dirty="0">
                <a:solidFill>
                  <a:schemeClr val="tx1"/>
                </a:solidFill>
              </a:rPr>
              <a:t> members. </a:t>
            </a:r>
            <a:r>
              <a:rPr lang="en-US" sz="2900" b="1" baseline="30000" dirty="0">
                <a:solidFill>
                  <a:schemeClr val="tx1"/>
                </a:solidFill>
              </a:rPr>
              <a:t>24</a:t>
            </a:r>
            <a:r>
              <a:rPr lang="en-US" sz="2900" baseline="30000" dirty="0">
                <a:solidFill>
                  <a:schemeClr val="tx1"/>
                </a:solidFill>
              </a:rPr>
              <a:t> </a:t>
            </a:r>
            <a:r>
              <a:rPr lang="en-US" sz="2900" dirty="0">
                <a:solidFill>
                  <a:schemeClr val="tx1"/>
                </a:solidFill>
              </a:rPr>
              <a:t>Wretched man that </a:t>
            </a:r>
            <a:r>
              <a:rPr lang="en-US" sz="2900" b="1" u="sng" dirty="0">
                <a:solidFill>
                  <a:srgbClr val="002060"/>
                </a:solidFill>
              </a:rPr>
              <a:t>I</a:t>
            </a:r>
            <a:r>
              <a:rPr lang="en-US" sz="2900" dirty="0">
                <a:solidFill>
                  <a:schemeClr val="tx1"/>
                </a:solidFill>
              </a:rPr>
              <a:t> am! Who will set </a:t>
            </a:r>
            <a:r>
              <a:rPr lang="en-US" sz="2900" b="1" u="sng" dirty="0">
                <a:solidFill>
                  <a:srgbClr val="002060"/>
                </a:solidFill>
              </a:rPr>
              <a:t>me</a:t>
            </a:r>
            <a:r>
              <a:rPr lang="en-US" sz="2900" dirty="0">
                <a:solidFill>
                  <a:schemeClr val="tx1"/>
                </a:solidFill>
              </a:rPr>
              <a:t> free from the body of this death? </a:t>
            </a: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Tree>
    <p:extLst>
      <p:ext uri="{BB962C8B-B14F-4D97-AF65-F5344CB8AC3E}">
        <p14:creationId xmlns:p14="http://schemas.microsoft.com/office/powerpoint/2010/main" val="3130361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4" name="Thought Bubble: Cloud 43">
            <a:extLst>
              <a:ext uri="{FF2B5EF4-FFF2-40B4-BE49-F238E27FC236}">
                <a16:creationId xmlns:a16="http://schemas.microsoft.com/office/drawing/2014/main" xmlns="" id="{46F2C926-DB31-89DA-68E1-C2571ADB192B}"/>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45" name="Thought Bubble: Cloud 44">
            <a:extLst>
              <a:ext uri="{FF2B5EF4-FFF2-40B4-BE49-F238E27FC236}">
                <a16:creationId xmlns:a16="http://schemas.microsoft.com/office/drawing/2014/main" xmlns="" id="{CC205930-38B0-2950-112C-6CCF5AD0A5B2}"/>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48" name="Rectangle 47">
            <a:extLst>
              <a:ext uri="{FF2B5EF4-FFF2-40B4-BE49-F238E27FC236}">
                <a16:creationId xmlns:a16="http://schemas.microsoft.com/office/drawing/2014/main" xmlns="" id="{D78F3980-5F68-E343-8D5C-CF1A44839C92}"/>
              </a:ext>
            </a:extLst>
          </p:cNvPr>
          <p:cNvSpPr/>
          <p:nvPr/>
        </p:nvSpPr>
        <p:spPr>
          <a:xfrm>
            <a:off x="4017336" y="1760560"/>
            <a:ext cx="8077199" cy="1211240"/>
          </a:xfrm>
          <a:prstGeom prst="rect">
            <a:avLst/>
          </a:prstGeom>
          <a:solidFill>
            <a:schemeClr val="accent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r>
              <a:rPr lang="en-US" sz="3200" b="1" baseline="30000" dirty="0"/>
              <a:t>Gal 6:14  </a:t>
            </a:r>
            <a:r>
              <a:rPr lang="en-US" sz="3200" b="1" dirty="0"/>
              <a:t>the world has been crucified to me, and I to the world. </a:t>
            </a: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49" name="Rectangle 48">
            <a:extLst>
              <a:ext uri="{FF2B5EF4-FFF2-40B4-BE49-F238E27FC236}">
                <a16:creationId xmlns:a16="http://schemas.microsoft.com/office/drawing/2014/main" xmlns="" id="{8D0BD9F1-2D9C-006F-3CA0-E6CFF49A321D}"/>
              </a:ext>
            </a:extLst>
          </p:cNvPr>
          <p:cNvSpPr/>
          <p:nvPr/>
        </p:nvSpPr>
        <p:spPr>
          <a:xfrm>
            <a:off x="5410200" y="3198628"/>
            <a:ext cx="6269664" cy="1211240"/>
          </a:xfrm>
          <a:prstGeom prst="rect">
            <a:avLst/>
          </a:prstGeom>
          <a:solidFill>
            <a:schemeClr val="accent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r>
              <a:rPr lang="en-US" sz="3200" b="1" baseline="30000" dirty="0"/>
              <a:t>1 John 2:17</a:t>
            </a:r>
            <a:r>
              <a:rPr lang="en-US" sz="3200" b="1" dirty="0"/>
              <a:t>  The world is passing away, and also its lusts…  </a:t>
            </a: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Tree>
    <p:extLst>
      <p:ext uri="{BB962C8B-B14F-4D97-AF65-F5344CB8AC3E}">
        <p14:creationId xmlns:p14="http://schemas.microsoft.com/office/powerpoint/2010/main" val="194040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8" grpId="0" animBg="1"/>
      <p:bldP spid="49" grpId="0" animBg="1"/>
      <p:bldP spid="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4" name="Thought Bubble: Cloud 43">
            <a:extLst>
              <a:ext uri="{FF2B5EF4-FFF2-40B4-BE49-F238E27FC236}">
                <a16:creationId xmlns:a16="http://schemas.microsoft.com/office/drawing/2014/main" xmlns="" id="{46F2C926-DB31-89DA-68E1-C2571ADB192B}"/>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45" name="Thought Bubble: Cloud 44">
            <a:extLst>
              <a:ext uri="{FF2B5EF4-FFF2-40B4-BE49-F238E27FC236}">
                <a16:creationId xmlns:a16="http://schemas.microsoft.com/office/drawing/2014/main" xmlns="" id="{CC205930-38B0-2950-112C-6CCF5AD0A5B2}"/>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b="1" u="sng" dirty="0">
                <a:solidFill>
                  <a:srgbClr val="002060"/>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but those who are </a:t>
            </a:r>
            <a:r>
              <a:rPr lang="en-US" sz="2900" dirty="0">
                <a:solidFill>
                  <a:schemeClr val="tx1"/>
                </a:solidFill>
                <a:effectLst/>
                <a:ea typeface="Calibri" panose="020F0502020204030204" pitchFamily="34" charset="0"/>
                <a:cs typeface="Calibri" panose="020F0502020204030204" pitchFamily="34" charset="0"/>
              </a:rPr>
              <a:t>according</a:t>
            </a:r>
            <a:r>
              <a:rPr lang="en-US" sz="2900" dirty="0">
                <a:solidFill>
                  <a:srgbClr val="000000"/>
                </a:solidFill>
                <a:effectLst/>
                <a:ea typeface="Calibri" panose="020F0502020204030204" pitchFamily="34" charset="0"/>
                <a:cs typeface="Calibri" panose="020F0502020204030204" pitchFamily="34" charset="0"/>
              </a:rPr>
              <a:t> to the Spirit, the things of the Spirit. </a:t>
            </a:r>
            <a:endParaRPr lang="en-US" sz="2900" dirty="0">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pic>
        <p:nvPicPr>
          <p:cNvPr id="3" name="Picture 2" descr="Map&#10;&#10;Description automatically generated">
            <a:extLst>
              <a:ext uri="{FF2B5EF4-FFF2-40B4-BE49-F238E27FC236}">
                <a16:creationId xmlns:a16="http://schemas.microsoft.com/office/drawing/2014/main" xmlns="" id="{8083D164-6F61-646B-43DB-99FC3872FD6B}"/>
              </a:ext>
            </a:extLst>
          </p:cNvPr>
          <p:cNvPicPr>
            <a:picLocks noChangeAspect="1"/>
          </p:cNvPicPr>
          <p:nvPr/>
        </p:nvPicPr>
        <p:blipFill rotWithShape="1">
          <a:blip r:embed="rId4">
            <a:extLst>
              <a:ext uri="{28A0092B-C50C-407E-A947-70E740481C1C}">
                <a14:useLocalDpi xmlns:a14="http://schemas.microsoft.com/office/drawing/2010/main" val="0"/>
              </a:ext>
            </a:extLst>
          </a:blip>
          <a:srcRect t="18890" b="29999"/>
          <a:stretch/>
        </p:blipFill>
        <p:spPr>
          <a:xfrm>
            <a:off x="6781800" y="76200"/>
            <a:ext cx="5070973" cy="5609377"/>
          </a:xfrm>
          <a:prstGeom prst="rect">
            <a:avLst/>
          </a:prstGeom>
        </p:spPr>
      </p:pic>
    </p:spTree>
    <p:extLst>
      <p:ext uri="{BB962C8B-B14F-4D97-AF65-F5344CB8AC3E}">
        <p14:creationId xmlns:p14="http://schemas.microsoft.com/office/powerpoint/2010/main" val="329928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dirty="0">
                <a:solidFill>
                  <a:schemeClr val="tx1"/>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a:t>
            </a:r>
            <a:r>
              <a:rPr lang="en-US" sz="2900" b="1" u="sng" dirty="0">
                <a:solidFill>
                  <a:srgbClr val="002060"/>
                </a:solidFill>
                <a:effectLst/>
                <a:ea typeface="Calibri" panose="020F0502020204030204" pitchFamily="34" charset="0"/>
                <a:cs typeface="Calibri" panose="020F0502020204030204" pitchFamily="34" charset="0"/>
              </a:rPr>
              <a:t>but those who are according to the Spirit, the things of the Spirit. </a:t>
            </a:r>
            <a:endParaRPr lang="en-US" sz="2900" b="1" u="sng" dirty="0">
              <a:solidFill>
                <a:srgbClr val="002060"/>
              </a:solidFill>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3" name="Thought Bubble: Cloud 2">
            <a:extLst>
              <a:ext uri="{FF2B5EF4-FFF2-40B4-BE49-F238E27FC236}">
                <a16:creationId xmlns:a16="http://schemas.microsoft.com/office/drawing/2014/main" xmlns="" id="{032E6CC7-5A3C-3BBF-87CF-7AD2B2341807}"/>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4" name="Thought Bubble: Cloud 3">
            <a:extLst>
              <a:ext uri="{FF2B5EF4-FFF2-40B4-BE49-F238E27FC236}">
                <a16:creationId xmlns:a16="http://schemas.microsoft.com/office/drawing/2014/main" xmlns="" id="{F9AFB881-6BC1-268D-1073-2BDB911712C8}"/>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Tree>
    <p:extLst>
      <p:ext uri="{BB962C8B-B14F-4D97-AF65-F5344CB8AC3E}">
        <p14:creationId xmlns:p14="http://schemas.microsoft.com/office/powerpoint/2010/main" val="1954572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3" name="Rounded Rectangular Callout 9">
            <a:extLst>
              <a:ext uri="{FF2B5EF4-FFF2-40B4-BE49-F238E27FC236}">
                <a16:creationId xmlns:a16="http://schemas.microsoft.com/office/drawing/2014/main" xmlns="" id="{262A1013-F421-D3A7-EC5D-39ED32D4348B}"/>
              </a:ext>
            </a:extLst>
          </p:cNvPr>
          <p:cNvSpPr/>
          <p:nvPr/>
        </p:nvSpPr>
        <p:spPr>
          <a:xfrm>
            <a:off x="6172200" y="180753"/>
            <a:ext cx="60197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Spirit”</a:t>
            </a:r>
          </a:p>
        </p:txBody>
      </p:sp>
      <p:cxnSp>
        <p:nvCxnSpPr>
          <p:cNvPr id="5" name="Straight Connector 4">
            <a:extLst>
              <a:ext uri="{FF2B5EF4-FFF2-40B4-BE49-F238E27FC236}">
                <a16:creationId xmlns:a16="http://schemas.microsoft.com/office/drawing/2014/main" xmlns="" id="{A829BCEF-01D7-DF2C-9745-0D7B343193CC}"/>
              </a:ext>
            </a:extLst>
          </p:cNvPr>
          <p:cNvCxnSpPr>
            <a:cxnSpLocks/>
          </p:cNvCxnSpPr>
          <p:nvPr/>
        </p:nvCxnSpPr>
        <p:spPr>
          <a:xfrm>
            <a:off x="6096000" y="0"/>
            <a:ext cx="76199" cy="660104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dirty="0">
                <a:solidFill>
                  <a:schemeClr val="tx1"/>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a:t>
            </a:r>
            <a:r>
              <a:rPr lang="en-US" sz="2900" b="1" u="sng" dirty="0">
                <a:solidFill>
                  <a:srgbClr val="002060"/>
                </a:solidFill>
                <a:effectLst/>
                <a:ea typeface="Calibri" panose="020F0502020204030204" pitchFamily="34" charset="0"/>
                <a:cs typeface="Calibri" panose="020F0502020204030204" pitchFamily="34" charset="0"/>
              </a:rPr>
              <a:t>but those who are according to the Spirit, the things of the Spirit. </a:t>
            </a:r>
            <a:endParaRPr lang="en-US" sz="2900" b="1" u="sng" dirty="0">
              <a:solidFill>
                <a:srgbClr val="002060"/>
              </a:solidFill>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2" name="Thought Bubble: Cloud 1">
            <a:extLst>
              <a:ext uri="{FF2B5EF4-FFF2-40B4-BE49-F238E27FC236}">
                <a16:creationId xmlns:a16="http://schemas.microsoft.com/office/drawing/2014/main" xmlns="" id="{E308BFFE-C3EB-3D1C-3E57-4E4E096CAE76}"/>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4" name="Thought Bubble: Cloud 3">
            <a:extLst>
              <a:ext uri="{FF2B5EF4-FFF2-40B4-BE49-F238E27FC236}">
                <a16:creationId xmlns:a16="http://schemas.microsoft.com/office/drawing/2014/main" xmlns="" id="{DFAC9FE1-5C0F-AB02-3F41-16F187029ACF}"/>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
        <p:nvSpPr>
          <p:cNvPr id="7" name="Thought Bubble: Cloud 6">
            <a:extLst>
              <a:ext uri="{FF2B5EF4-FFF2-40B4-BE49-F238E27FC236}">
                <a16:creationId xmlns:a16="http://schemas.microsoft.com/office/drawing/2014/main" xmlns="" id="{F432EE8D-05D4-A15D-1A61-4FA8532F1E00}"/>
              </a:ext>
            </a:extLst>
          </p:cNvPr>
          <p:cNvSpPr/>
          <p:nvPr/>
        </p:nvSpPr>
        <p:spPr>
          <a:xfrm>
            <a:off x="6946603" y="850559"/>
            <a:ext cx="5245396" cy="1511641"/>
          </a:xfrm>
          <a:prstGeom prst="cloudCallout">
            <a:avLst>
              <a:gd name="adj1" fmla="val 44791"/>
              <a:gd name="adj2" fmla="val 4964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new identity in Christ</a:t>
            </a:r>
            <a:r>
              <a:rPr lang="en-US" sz="4400" b="1" dirty="0">
                <a:solidFill>
                  <a:schemeClr val="tx1"/>
                </a:solidFill>
              </a:rPr>
              <a:t> focus</a:t>
            </a:r>
          </a:p>
        </p:txBody>
      </p:sp>
    </p:spTree>
    <p:extLst>
      <p:ext uri="{BB962C8B-B14F-4D97-AF65-F5344CB8AC3E}">
        <p14:creationId xmlns:p14="http://schemas.microsoft.com/office/powerpoint/2010/main" val="10644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xmlns="" id="{5274EA44-6C01-4426-B74B-5B62DA8522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4"/>
          <a:stretch/>
        </p:blipFill>
        <p:spPr bwMode="auto">
          <a:xfrm>
            <a:off x="1" y="-8899"/>
            <a:ext cx="12192000" cy="68668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57F77C70-4D54-23D6-992F-DC300E8DC24A}"/>
              </a:ext>
            </a:extLst>
          </p:cNvPr>
          <p:cNvSpPr/>
          <p:nvPr/>
        </p:nvSpPr>
        <p:spPr>
          <a:xfrm>
            <a:off x="-1" y="92075"/>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Walking According to the Spirit</a:t>
            </a:r>
          </a:p>
        </p:txBody>
      </p:sp>
      <p:sp>
        <p:nvSpPr>
          <p:cNvPr id="2" name="Rounded Rectangular Callout 11">
            <a:extLst>
              <a:ext uri="{FF2B5EF4-FFF2-40B4-BE49-F238E27FC236}">
                <a16:creationId xmlns:a16="http://schemas.microsoft.com/office/drawing/2014/main" xmlns="" id="{812ADAD4-A5A0-2286-D48E-BAA80CFBB1C8}"/>
              </a:ext>
            </a:extLst>
          </p:cNvPr>
          <p:cNvSpPr/>
          <p:nvPr/>
        </p:nvSpPr>
        <p:spPr>
          <a:xfrm>
            <a:off x="228600" y="5257800"/>
            <a:ext cx="11785314" cy="1326622"/>
          </a:xfrm>
          <a:prstGeom prst="wedgeRoundRectCallout">
            <a:avLst>
              <a:gd name="adj1" fmla="val -21927"/>
              <a:gd name="adj2" fmla="val 49596"/>
              <a:gd name="adj3" fmla="val 16667"/>
            </a:avLst>
          </a:prstGeom>
          <a:solidFill>
            <a:schemeClr val="tx1">
              <a:alpha val="64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7200" b="1" i="1" dirty="0">
                <a:solidFill>
                  <a:schemeClr val="bg1"/>
                </a:solidFill>
              </a:rPr>
              <a:t>Chapter 5-8 “Sanctification”</a:t>
            </a:r>
          </a:p>
        </p:txBody>
      </p:sp>
      <p:sp>
        <p:nvSpPr>
          <p:cNvPr id="3" name="Rounded Rectangular Callout 11">
            <a:extLst>
              <a:ext uri="{FF2B5EF4-FFF2-40B4-BE49-F238E27FC236}">
                <a16:creationId xmlns:a16="http://schemas.microsoft.com/office/drawing/2014/main" xmlns="" id="{43875FEB-FD35-164F-9531-EB9369C2144B}"/>
              </a:ext>
            </a:extLst>
          </p:cNvPr>
          <p:cNvSpPr/>
          <p:nvPr/>
        </p:nvSpPr>
        <p:spPr>
          <a:xfrm>
            <a:off x="997020" y="1471612"/>
            <a:ext cx="10426555" cy="1203325"/>
          </a:xfrm>
          <a:prstGeom prst="wedgeRoundRectCallout">
            <a:avLst>
              <a:gd name="adj1" fmla="val -21927"/>
              <a:gd name="adj2" fmla="val 49596"/>
              <a:gd name="adj3" fmla="val 16667"/>
            </a:avLst>
          </a:prstGeom>
          <a:solidFill>
            <a:schemeClr val="tx1">
              <a:alpha val="64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000" b="1" dirty="0">
                <a:solidFill>
                  <a:schemeClr val="bg1"/>
                </a:solidFill>
              </a:rPr>
              <a:t>A </a:t>
            </a:r>
            <a:r>
              <a:rPr lang="en-US" sz="6000" b="1" i="1" dirty="0">
                <a:solidFill>
                  <a:schemeClr val="bg1"/>
                </a:solidFill>
              </a:rPr>
              <a:t>relationship</a:t>
            </a:r>
            <a:r>
              <a:rPr lang="en-US" sz="6000" b="1" dirty="0">
                <a:solidFill>
                  <a:schemeClr val="bg1"/>
                </a:solidFill>
              </a:rPr>
              <a:t> not a </a:t>
            </a:r>
            <a:r>
              <a:rPr lang="en-US" sz="6000" b="1" i="1" dirty="0">
                <a:solidFill>
                  <a:schemeClr val="bg1"/>
                </a:solidFill>
              </a:rPr>
              <a:t>method</a:t>
            </a:r>
          </a:p>
        </p:txBody>
      </p:sp>
    </p:spTree>
    <p:extLst>
      <p:ext uri="{BB962C8B-B14F-4D97-AF65-F5344CB8AC3E}">
        <p14:creationId xmlns:p14="http://schemas.microsoft.com/office/powerpoint/2010/main" val="367625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3" name="Rounded Rectangular Callout 9">
            <a:extLst>
              <a:ext uri="{FF2B5EF4-FFF2-40B4-BE49-F238E27FC236}">
                <a16:creationId xmlns:a16="http://schemas.microsoft.com/office/drawing/2014/main" xmlns="" id="{262A1013-F421-D3A7-EC5D-39ED32D4348B}"/>
              </a:ext>
            </a:extLst>
          </p:cNvPr>
          <p:cNvSpPr/>
          <p:nvPr/>
        </p:nvSpPr>
        <p:spPr>
          <a:xfrm>
            <a:off x="6172200" y="180753"/>
            <a:ext cx="60197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Spirit”</a:t>
            </a:r>
          </a:p>
        </p:txBody>
      </p:sp>
      <p:cxnSp>
        <p:nvCxnSpPr>
          <p:cNvPr id="5" name="Straight Connector 4">
            <a:extLst>
              <a:ext uri="{FF2B5EF4-FFF2-40B4-BE49-F238E27FC236}">
                <a16:creationId xmlns:a16="http://schemas.microsoft.com/office/drawing/2014/main" xmlns="" id="{A829BCEF-01D7-DF2C-9745-0D7B343193CC}"/>
              </a:ext>
            </a:extLst>
          </p:cNvPr>
          <p:cNvCxnSpPr>
            <a:cxnSpLocks/>
          </p:cNvCxnSpPr>
          <p:nvPr/>
        </p:nvCxnSpPr>
        <p:spPr>
          <a:xfrm>
            <a:off x="6096000" y="0"/>
            <a:ext cx="76199" cy="660104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dirty="0">
                <a:solidFill>
                  <a:schemeClr val="tx1"/>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a:t>
            </a:r>
            <a:r>
              <a:rPr lang="en-US" sz="2900" b="1" u="sng" dirty="0">
                <a:solidFill>
                  <a:srgbClr val="002060"/>
                </a:solidFill>
                <a:effectLst/>
                <a:ea typeface="Calibri" panose="020F0502020204030204" pitchFamily="34" charset="0"/>
                <a:cs typeface="Calibri" panose="020F0502020204030204" pitchFamily="34" charset="0"/>
              </a:rPr>
              <a:t>but those who are according to the Spirit, the things of the Spirit. </a:t>
            </a:r>
            <a:endParaRPr lang="en-US" sz="2900" b="1" u="sng" dirty="0">
              <a:solidFill>
                <a:srgbClr val="002060"/>
              </a:solidFill>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8" name="Thought Bubble: Cloud 7">
            <a:extLst>
              <a:ext uri="{FF2B5EF4-FFF2-40B4-BE49-F238E27FC236}">
                <a16:creationId xmlns:a16="http://schemas.microsoft.com/office/drawing/2014/main" xmlns="" id="{7318731D-7542-8880-3B67-33CF48377B5B}"/>
              </a:ext>
            </a:extLst>
          </p:cNvPr>
          <p:cNvSpPr/>
          <p:nvPr/>
        </p:nvSpPr>
        <p:spPr>
          <a:xfrm>
            <a:off x="7554432" y="2362200"/>
            <a:ext cx="4457701" cy="990600"/>
          </a:xfrm>
          <a:prstGeom prst="cloudCallout">
            <a:avLst>
              <a:gd name="adj1" fmla="val 54075"/>
              <a:gd name="adj2" fmla="val 4650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grace</a:t>
            </a:r>
            <a:r>
              <a:rPr lang="en-US" sz="4400" b="1" dirty="0">
                <a:solidFill>
                  <a:schemeClr val="tx1"/>
                </a:solidFill>
              </a:rPr>
              <a:t> focus</a:t>
            </a:r>
          </a:p>
        </p:txBody>
      </p:sp>
      <p:sp>
        <p:nvSpPr>
          <p:cNvPr id="2" name="Thought Bubble: Cloud 1">
            <a:extLst>
              <a:ext uri="{FF2B5EF4-FFF2-40B4-BE49-F238E27FC236}">
                <a16:creationId xmlns:a16="http://schemas.microsoft.com/office/drawing/2014/main" xmlns="" id="{C5D6E6CC-07B6-EC12-77EB-52EEF95B5A44}"/>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4" name="Thought Bubble: Cloud 3">
            <a:extLst>
              <a:ext uri="{FF2B5EF4-FFF2-40B4-BE49-F238E27FC236}">
                <a16:creationId xmlns:a16="http://schemas.microsoft.com/office/drawing/2014/main" xmlns="" id="{8E8ABD88-9299-D427-7CF9-5224EF8711B0}"/>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
        <p:nvSpPr>
          <p:cNvPr id="10" name="Thought Bubble: Cloud 9">
            <a:extLst>
              <a:ext uri="{FF2B5EF4-FFF2-40B4-BE49-F238E27FC236}">
                <a16:creationId xmlns:a16="http://schemas.microsoft.com/office/drawing/2014/main" xmlns="" id="{32E42D47-4EF5-8AD5-1401-AF54C8A4F180}"/>
              </a:ext>
            </a:extLst>
          </p:cNvPr>
          <p:cNvSpPr/>
          <p:nvPr/>
        </p:nvSpPr>
        <p:spPr>
          <a:xfrm>
            <a:off x="6946603" y="850559"/>
            <a:ext cx="5245396" cy="1511641"/>
          </a:xfrm>
          <a:prstGeom prst="cloudCallout">
            <a:avLst>
              <a:gd name="adj1" fmla="val 44791"/>
              <a:gd name="adj2" fmla="val 4964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new identity in Christ</a:t>
            </a:r>
            <a:r>
              <a:rPr lang="en-US" sz="4400" b="1" dirty="0">
                <a:solidFill>
                  <a:schemeClr val="tx1"/>
                </a:solidFill>
              </a:rPr>
              <a:t> focus</a:t>
            </a:r>
          </a:p>
        </p:txBody>
      </p:sp>
      <p:sp>
        <p:nvSpPr>
          <p:cNvPr id="11" name="Rectangle 10">
            <a:extLst>
              <a:ext uri="{FF2B5EF4-FFF2-40B4-BE49-F238E27FC236}">
                <a16:creationId xmlns:a16="http://schemas.microsoft.com/office/drawing/2014/main" xmlns="" id="{7028AC33-BF37-0191-3B2A-35159417F1FB}"/>
              </a:ext>
            </a:extLst>
          </p:cNvPr>
          <p:cNvSpPr/>
          <p:nvPr/>
        </p:nvSpPr>
        <p:spPr>
          <a:xfrm>
            <a:off x="4191000" y="3288023"/>
            <a:ext cx="7439246" cy="1211240"/>
          </a:xfrm>
          <a:prstGeom prst="rect">
            <a:avLst/>
          </a:prstGeom>
          <a:solidFill>
            <a:schemeClr val="accent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r>
              <a:rPr lang="en-US" sz="3200" b="1" baseline="30000" dirty="0"/>
              <a:t>Rom 6:14 </a:t>
            </a:r>
            <a:r>
              <a:rPr lang="en-US" sz="3200" dirty="0"/>
              <a:t>For sin shall not be master over you, for you are not under law but under </a:t>
            </a:r>
            <a:r>
              <a:rPr lang="en-US" sz="3200" b="1" u="sng" dirty="0"/>
              <a:t>grace</a:t>
            </a:r>
            <a:r>
              <a:rPr lang="en-US" sz="3200" dirty="0"/>
              <a:t>.</a:t>
            </a: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12" name="Rounded Rectangular Callout 15">
            <a:extLst>
              <a:ext uri="{FF2B5EF4-FFF2-40B4-BE49-F238E27FC236}">
                <a16:creationId xmlns:a16="http://schemas.microsoft.com/office/drawing/2014/main" xmlns="" id="{7756102C-7A23-62C5-3E16-E8022DF3DD73}"/>
              </a:ext>
            </a:extLst>
          </p:cNvPr>
          <p:cNvSpPr/>
          <p:nvPr/>
        </p:nvSpPr>
        <p:spPr>
          <a:xfrm>
            <a:off x="4924641" y="4687362"/>
            <a:ext cx="6705605" cy="839538"/>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We should dwell on these things!</a:t>
            </a:r>
            <a:endParaRPr lang="en-US" sz="3600" i="1" dirty="0"/>
          </a:p>
        </p:txBody>
      </p:sp>
    </p:spTree>
    <p:extLst>
      <p:ext uri="{BB962C8B-B14F-4D97-AF65-F5344CB8AC3E}">
        <p14:creationId xmlns:p14="http://schemas.microsoft.com/office/powerpoint/2010/main" val="133701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3" name="Rounded Rectangular Callout 9">
            <a:extLst>
              <a:ext uri="{FF2B5EF4-FFF2-40B4-BE49-F238E27FC236}">
                <a16:creationId xmlns:a16="http://schemas.microsoft.com/office/drawing/2014/main" xmlns="" id="{262A1013-F421-D3A7-EC5D-39ED32D4348B}"/>
              </a:ext>
            </a:extLst>
          </p:cNvPr>
          <p:cNvSpPr/>
          <p:nvPr/>
        </p:nvSpPr>
        <p:spPr>
          <a:xfrm>
            <a:off x="6172200" y="180753"/>
            <a:ext cx="60197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Spirit”</a:t>
            </a:r>
          </a:p>
        </p:txBody>
      </p:sp>
      <p:cxnSp>
        <p:nvCxnSpPr>
          <p:cNvPr id="5" name="Straight Connector 4">
            <a:extLst>
              <a:ext uri="{FF2B5EF4-FFF2-40B4-BE49-F238E27FC236}">
                <a16:creationId xmlns:a16="http://schemas.microsoft.com/office/drawing/2014/main" xmlns="" id="{A829BCEF-01D7-DF2C-9745-0D7B343193CC}"/>
              </a:ext>
            </a:extLst>
          </p:cNvPr>
          <p:cNvCxnSpPr>
            <a:cxnSpLocks/>
          </p:cNvCxnSpPr>
          <p:nvPr/>
        </p:nvCxnSpPr>
        <p:spPr>
          <a:xfrm>
            <a:off x="6096000" y="0"/>
            <a:ext cx="76199" cy="660104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dirty="0">
                <a:solidFill>
                  <a:schemeClr val="tx1"/>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a:t>
            </a:r>
            <a:r>
              <a:rPr lang="en-US" sz="2900" b="1" u="sng" dirty="0">
                <a:solidFill>
                  <a:srgbClr val="002060"/>
                </a:solidFill>
                <a:effectLst/>
                <a:ea typeface="Calibri" panose="020F0502020204030204" pitchFamily="34" charset="0"/>
                <a:cs typeface="Calibri" panose="020F0502020204030204" pitchFamily="34" charset="0"/>
              </a:rPr>
              <a:t>but those who are according to the Spirit, the things of the Spirit. </a:t>
            </a:r>
            <a:endParaRPr lang="en-US" sz="2900" b="1" u="sng" dirty="0">
              <a:solidFill>
                <a:srgbClr val="002060"/>
              </a:solidFill>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2" name="Rounded Rectangular Callout 15">
            <a:extLst>
              <a:ext uri="{FF2B5EF4-FFF2-40B4-BE49-F238E27FC236}">
                <a16:creationId xmlns:a16="http://schemas.microsoft.com/office/drawing/2014/main" xmlns="" id="{62AE8F11-6948-59D9-67DA-4A4C468EC46D}"/>
              </a:ext>
            </a:extLst>
          </p:cNvPr>
          <p:cNvSpPr/>
          <p:nvPr/>
        </p:nvSpPr>
        <p:spPr>
          <a:xfrm>
            <a:off x="4876800" y="4066992"/>
            <a:ext cx="6865754" cy="1146426"/>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How much of your mental bandwidth is devoted to yourself?</a:t>
            </a:r>
            <a:endParaRPr lang="en-US" sz="3600" dirty="0"/>
          </a:p>
        </p:txBody>
      </p:sp>
      <p:sp>
        <p:nvSpPr>
          <p:cNvPr id="4" name="Thought Bubble: Cloud 3">
            <a:extLst>
              <a:ext uri="{FF2B5EF4-FFF2-40B4-BE49-F238E27FC236}">
                <a16:creationId xmlns:a16="http://schemas.microsoft.com/office/drawing/2014/main" xmlns="" id="{A369891C-60DD-18FE-04EB-09EAAABB9D79}"/>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7" name="Thought Bubble: Cloud 6">
            <a:extLst>
              <a:ext uri="{FF2B5EF4-FFF2-40B4-BE49-F238E27FC236}">
                <a16:creationId xmlns:a16="http://schemas.microsoft.com/office/drawing/2014/main" xmlns="" id="{FF733E78-2274-8DB3-F3F4-82047483CCDC}"/>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
        <p:nvSpPr>
          <p:cNvPr id="10" name="Thought Bubble: Cloud 9">
            <a:extLst>
              <a:ext uri="{FF2B5EF4-FFF2-40B4-BE49-F238E27FC236}">
                <a16:creationId xmlns:a16="http://schemas.microsoft.com/office/drawing/2014/main" xmlns="" id="{0E6659B7-4E1E-5B93-F6F7-25B84AE331B9}"/>
              </a:ext>
            </a:extLst>
          </p:cNvPr>
          <p:cNvSpPr/>
          <p:nvPr/>
        </p:nvSpPr>
        <p:spPr>
          <a:xfrm>
            <a:off x="7554432" y="2362200"/>
            <a:ext cx="4457701" cy="990600"/>
          </a:xfrm>
          <a:prstGeom prst="cloudCallout">
            <a:avLst>
              <a:gd name="adj1" fmla="val 54075"/>
              <a:gd name="adj2" fmla="val 4650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grace</a:t>
            </a:r>
            <a:r>
              <a:rPr lang="en-US" sz="4400" b="1" dirty="0">
                <a:solidFill>
                  <a:schemeClr val="tx1"/>
                </a:solidFill>
              </a:rPr>
              <a:t> focus</a:t>
            </a:r>
          </a:p>
        </p:txBody>
      </p:sp>
      <p:sp>
        <p:nvSpPr>
          <p:cNvPr id="11" name="Thought Bubble: Cloud 10">
            <a:extLst>
              <a:ext uri="{FF2B5EF4-FFF2-40B4-BE49-F238E27FC236}">
                <a16:creationId xmlns:a16="http://schemas.microsoft.com/office/drawing/2014/main" xmlns="" id="{9F052E3F-CF2A-01A2-9A56-207A506E3C23}"/>
              </a:ext>
            </a:extLst>
          </p:cNvPr>
          <p:cNvSpPr/>
          <p:nvPr/>
        </p:nvSpPr>
        <p:spPr>
          <a:xfrm>
            <a:off x="6946603" y="850559"/>
            <a:ext cx="5245396" cy="1511641"/>
          </a:xfrm>
          <a:prstGeom prst="cloudCallout">
            <a:avLst>
              <a:gd name="adj1" fmla="val 44791"/>
              <a:gd name="adj2" fmla="val 4964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new identity in Christ</a:t>
            </a:r>
            <a:r>
              <a:rPr lang="en-US" sz="4400" b="1" dirty="0">
                <a:solidFill>
                  <a:schemeClr val="tx1"/>
                </a:solidFill>
              </a:rPr>
              <a:t> focus</a:t>
            </a:r>
          </a:p>
        </p:txBody>
      </p:sp>
    </p:spTree>
    <p:extLst>
      <p:ext uri="{BB962C8B-B14F-4D97-AF65-F5344CB8AC3E}">
        <p14:creationId xmlns:p14="http://schemas.microsoft.com/office/powerpoint/2010/main" val="147368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3" name="Rounded Rectangular Callout 9">
            <a:extLst>
              <a:ext uri="{FF2B5EF4-FFF2-40B4-BE49-F238E27FC236}">
                <a16:creationId xmlns:a16="http://schemas.microsoft.com/office/drawing/2014/main" xmlns="" id="{262A1013-F421-D3A7-EC5D-39ED32D4348B}"/>
              </a:ext>
            </a:extLst>
          </p:cNvPr>
          <p:cNvSpPr/>
          <p:nvPr/>
        </p:nvSpPr>
        <p:spPr>
          <a:xfrm>
            <a:off x="6172200" y="180753"/>
            <a:ext cx="60197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Spirit”</a:t>
            </a:r>
          </a:p>
        </p:txBody>
      </p:sp>
      <p:cxnSp>
        <p:nvCxnSpPr>
          <p:cNvPr id="5" name="Straight Connector 4">
            <a:extLst>
              <a:ext uri="{FF2B5EF4-FFF2-40B4-BE49-F238E27FC236}">
                <a16:creationId xmlns:a16="http://schemas.microsoft.com/office/drawing/2014/main" xmlns="" id="{A829BCEF-01D7-DF2C-9745-0D7B343193CC}"/>
              </a:ext>
            </a:extLst>
          </p:cNvPr>
          <p:cNvCxnSpPr>
            <a:cxnSpLocks/>
          </p:cNvCxnSpPr>
          <p:nvPr/>
        </p:nvCxnSpPr>
        <p:spPr>
          <a:xfrm>
            <a:off x="6096000" y="0"/>
            <a:ext cx="76199" cy="660104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dirty="0">
                <a:solidFill>
                  <a:schemeClr val="tx1"/>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a:t>
            </a:r>
            <a:r>
              <a:rPr lang="en-US" sz="2900" b="1" u="sng" dirty="0">
                <a:solidFill>
                  <a:srgbClr val="002060"/>
                </a:solidFill>
                <a:effectLst/>
                <a:ea typeface="Calibri" panose="020F0502020204030204" pitchFamily="34" charset="0"/>
                <a:cs typeface="Calibri" panose="020F0502020204030204" pitchFamily="34" charset="0"/>
              </a:rPr>
              <a:t>but those who are according to the Spirit, the things of the Spirit. </a:t>
            </a:r>
            <a:endParaRPr lang="en-US" sz="2900" b="1" u="sng" dirty="0">
              <a:solidFill>
                <a:srgbClr val="002060"/>
              </a:solidFill>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2" name="Rounded Rectangular Callout 15">
            <a:extLst>
              <a:ext uri="{FF2B5EF4-FFF2-40B4-BE49-F238E27FC236}">
                <a16:creationId xmlns:a16="http://schemas.microsoft.com/office/drawing/2014/main" xmlns="" id="{62AE8F11-6948-59D9-67DA-4A4C468EC46D}"/>
              </a:ext>
            </a:extLst>
          </p:cNvPr>
          <p:cNvSpPr/>
          <p:nvPr/>
        </p:nvSpPr>
        <p:spPr>
          <a:xfrm>
            <a:off x="2590799" y="4331040"/>
            <a:ext cx="9119857" cy="1247553"/>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But in Christ we have an inexhaustible source of love, security, meaning… which frees us!</a:t>
            </a:r>
            <a:endParaRPr lang="en-US" sz="3600" dirty="0"/>
          </a:p>
        </p:txBody>
      </p:sp>
      <p:sp>
        <p:nvSpPr>
          <p:cNvPr id="4" name="Thought Bubble: Cloud 3">
            <a:extLst>
              <a:ext uri="{FF2B5EF4-FFF2-40B4-BE49-F238E27FC236}">
                <a16:creationId xmlns:a16="http://schemas.microsoft.com/office/drawing/2014/main" xmlns="" id="{4B20B58B-E39E-7AC0-C9F8-F5F92002BB16}"/>
              </a:ext>
            </a:extLst>
          </p:cNvPr>
          <p:cNvSpPr/>
          <p:nvPr/>
        </p:nvSpPr>
        <p:spPr>
          <a:xfrm>
            <a:off x="7394835" y="3488272"/>
            <a:ext cx="4813004" cy="838200"/>
          </a:xfrm>
          <a:prstGeom prst="cloudCallout">
            <a:avLst>
              <a:gd name="adj1" fmla="val 47148"/>
              <a:gd name="adj2" fmla="val 5186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others </a:t>
            </a:r>
            <a:r>
              <a:rPr lang="en-US" sz="4400" b="1" dirty="0">
                <a:solidFill>
                  <a:schemeClr val="tx1"/>
                </a:solidFill>
              </a:rPr>
              <a:t>focus</a:t>
            </a:r>
          </a:p>
        </p:txBody>
      </p:sp>
      <p:sp>
        <p:nvSpPr>
          <p:cNvPr id="7" name="Thought Bubble: Cloud 6">
            <a:extLst>
              <a:ext uri="{FF2B5EF4-FFF2-40B4-BE49-F238E27FC236}">
                <a16:creationId xmlns:a16="http://schemas.microsoft.com/office/drawing/2014/main" xmlns="" id="{39585F7A-997D-9E0E-7186-3F18589354FA}"/>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10" name="Thought Bubble: Cloud 9">
            <a:extLst>
              <a:ext uri="{FF2B5EF4-FFF2-40B4-BE49-F238E27FC236}">
                <a16:creationId xmlns:a16="http://schemas.microsoft.com/office/drawing/2014/main" xmlns="" id="{4B212E33-F9B1-1F9C-3202-2B225792BAEB}"/>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
        <p:nvSpPr>
          <p:cNvPr id="11" name="Thought Bubble: Cloud 10">
            <a:extLst>
              <a:ext uri="{FF2B5EF4-FFF2-40B4-BE49-F238E27FC236}">
                <a16:creationId xmlns:a16="http://schemas.microsoft.com/office/drawing/2014/main" xmlns="" id="{2BF873B9-FF5A-0496-3300-93A07173BCA2}"/>
              </a:ext>
            </a:extLst>
          </p:cNvPr>
          <p:cNvSpPr/>
          <p:nvPr/>
        </p:nvSpPr>
        <p:spPr>
          <a:xfrm>
            <a:off x="7554432" y="2362200"/>
            <a:ext cx="4457701" cy="990600"/>
          </a:xfrm>
          <a:prstGeom prst="cloudCallout">
            <a:avLst>
              <a:gd name="adj1" fmla="val 54075"/>
              <a:gd name="adj2" fmla="val 4650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grace</a:t>
            </a:r>
            <a:r>
              <a:rPr lang="en-US" sz="4400" b="1" dirty="0">
                <a:solidFill>
                  <a:schemeClr val="tx1"/>
                </a:solidFill>
              </a:rPr>
              <a:t> focus</a:t>
            </a:r>
          </a:p>
        </p:txBody>
      </p:sp>
      <p:sp>
        <p:nvSpPr>
          <p:cNvPr id="12" name="Thought Bubble: Cloud 11">
            <a:extLst>
              <a:ext uri="{FF2B5EF4-FFF2-40B4-BE49-F238E27FC236}">
                <a16:creationId xmlns:a16="http://schemas.microsoft.com/office/drawing/2014/main" xmlns="" id="{EF4599E0-6FA1-8940-61FE-F6DD7A732399}"/>
              </a:ext>
            </a:extLst>
          </p:cNvPr>
          <p:cNvSpPr/>
          <p:nvPr/>
        </p:nvSpPr>
        <p:spPr>
          <a:xfrm>
            <a:off x="6946603" y="850559"/>
            <a:ext cx="5245396" cy="1511641"/>
          </a:xfrm>
          <a:prstGeom prst="cloudCallout">
            <a:avLst>
              <a:gd name="adj1" fmla="val 44791"/>
              <a:gd name="adj2" fmla="val 4964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new identity in Christ</a:t>
            </a:r>
            <a:r>
              <a:rPr lang="en-US" sz="4400" b="1" dirty="0">
                <a:solidFill>
                  <a:schemeClr val="tx1"/>
                </a:solidFill>
              </a:rPr>
              <a:t> focus</a:t>
            </a:r>
          </a:p>
        </p:txBody>
      </p:sp>
    </p:spTree>
    <p:extLst>
      <p:ext uri="{BB962C8B-B14F-4D97-AF65-F5344CB8AC3E}">
        <p14:creationId xmlns:p14="http://schemas.microsoft.com/office/powerpoint/2010/main" val="315342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3" name="Rounded Rectangular Callout 9">
            <a:extLst>
              <a:ext uri="{FF2B5EF4-FFF2-40B4-BE49-F238E27FC236}">
                <a16:creationId xmlns:a16="http://schemas.microsoft.com/office/drawing/2014/main" xmlns="" id="{262A1013-F421-D3A7-EC5D-39ED32D4348B}"/>
              </a:ext>
            </a:extLst>
          </p:cNvPr>
          <p:cNvSpPr/>
          <p:nvPr/>
        </p:nvSpPr>
        <p:spPr>
          <a:xfrm>
            <a:off x="6172200" y="180753"/>
            <a:ext cx="60197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Spirit”</a:t>
            </a:r>
          </a:p>
        </p:txBody>
      </p:sp>
      <p:cxnSp>
        <p:nvCxnSpPr>
          <p:cNvPr id="5" name="Straight Connector 4">
            <a:extLst>
              <a:ext uri="{FF2B5EF4-FFF2-40B4-BE49-F238E27FC236}">
                <a16:creationId xmlns:a16="http://schemas.microsoft.com/office/drawing/2014/main" xmlns="" id="{A829BCEF-01D7-DF2C-9745-0D7B343193CC}"/>
              </a:ext>
            </a:extLst>
          </p:cNvPr>
          <p:cNvCxnSpPr>
            <a:cxnSpLocks/>
          </p:cNvCxnSpPr>
          <p:nvPr/>
        </p:nvCxnSpPr>
        <p:spPr>
          <a:xfrm>
            <a:off x="6096000" y="0"/>
            <a:ext cx="76199" cy="660104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hought Bubble: Cloud 3">
            <a:extLst>
              <a:ext uri="{FF2B5EF4-FFF2-40B4-BE49-F238E27FC236}">
                <a16:creationId xmlns:a16="http://schemas.microsoft.com/office/drawing/2014/main" xmlns="" id="{71C7D340-5560-7B1C-B30B-0D92D4B1F944}"/>
              </a:ext>
            </a:extLst>
          </p:cNvPr>
          <p:cNvSpPr/>
          <p:nvPr/>
        </p:nvSpPr>
        <p:spPr>
          <a:xfrm>
            <a:off x="7394835" y="3488272"/>
            <a:ext cx="4813004" cy="838200"/>
          </a:xfrm>
          <a:prstGeom prst="cloudCallout">
            <a:avLst>
              <a:gd name="adj1" fmla="val 47148"/>
              <a:gd name="adj2" fmla="val 5186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Others </a:t>
            </a:r>
            <a:r>
              <a:rPr lang="en-US" sz="4400" b="1" dirty="0">
                <a:solidFill>
                  <a:schemeClr val="tx1"/>
                </a:solidFill>
              </a:rPr>
              <a:t>focus</a:t>
            </a:r>
          </a:p>
        </p:txBody>
      </p: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dirty="0">
                <a:solidFill>
                  <a:schemeClr val="tx1"/>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a:t>
            </a:r>
            <a:r>
              <a:rPr lang="en-US" sz="2900" b="1" u="sng" dirty="0">
                <a:solidFill>
                  <a:srgbClr val="002060"/>
                </a:solidFill>
                <a:effectLst/>
                <a:ea typeface="Calibri" panose="020F0502020204030204" pitchFamily="34" charset="0"/>
                <a:cs typeface="Calibri" panose="020F0502020204030204" pitchFamily="34" charset="0"/>
              </a:rPr>
              <a:t>but those who are according to the Spirit, the things of the Spirit. </a:t>
            </a:r>
            <a:endParaRPr lang="en-US" sz="2900" b="1" u="sng" dirty="0">
              <a:solidFill>
                <a:srgbClr val="002060"/>
              </a:solidFill>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2" name="Thought Bubble: Cloud 1">
            <a:extLst>
              <a:ext uri="{FF2B5EF4-FFF2-40B4-BE49-F238E27FC236}">
                <a16:creationId xmlns:a16="http://schemas.microsoft.com/office/drawing/2014/main" xmlns="" id="{D5DE75AD-8E05-0784-42A0-B114B934BA25}"/>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7" name="Thought Bubble: Cloud 6">
            <a:extLst>
              <a:ext uri="{FF2B5EF4-FFF2-40B4-BE49-F238E27FC236}">
                <a16:creationId xmlns:a16="http://schemas.microsoft.com/office/drawing/2014/main" xmlns="" id="{2BB301BE-C20E-4512-AA79-ED8AF1307BC8}"/>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
        <p:nvSpPr>
          <p:cNvPr id="10" name="Thought Bubble: Cloud 9">
            <a:extLst>
              <a:ext uri="{FF2B5EF4-FFF2-40B4-BE49-F238E27FC236}">
                <a16:creationId xmlns:a16="http://schemas.microsoft.com/office/drawing/2014/main" xmlns="" id="{32DC355A-7B58-B6CC-B303-A8390BB9EB5D}"/>
              </a:ext>
            </a:extLst>
          </p:cNvPr>
          <p:cNvSpPr/>
          <p:nvPr/>
        </p:nvSpPr>
        <p:spPr>
          <a:xfrm>
            <a:off x="7554432" y="2362200"/>
            <a:ext cx="4457701" cy="990600"/>
          </a:xfrm>
          <a:prstGeom prst="cloudCallout">
            <a:avLst>
              <a:gd name="adj1" fmla="val 54075"/>
              <a:gd name="adj2" fmla="val 4650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grace</a:t>
            </a:r>
            <a:r>
              <a:rPr lang="en-US" sz="4400" b="1" dirty="0">
                <a:solidFill>
                  <a:schemeClr val="tx1"/>
                </a:solidFill>
              </a:rPr>
              <a:t> focus</a:t>
            </a:r>
          </a:p>
        </p:txBody>
      </p:sp>
      <p:sp>
        <p:nvSpPr>
          <p:cNvPr id="12" name="Thought Bubble: Cloud 11">
            <a:extLst>
              <a:ext uri="{FF2B5EF4-FFF2-40B4-BE49-F238E27FC236}">
                <a16:creationId xmlns:a16="http://schemas.microsoft.com/office/drawing/2014/main" xmlns="" id="{B8D2C5E4-F042-61FB-CD78-67F746B368BF}"/>
              </a:ext>
            </a:extLst>
          </p:cNvPr>
          <p:cNvSpPr/>
          <p:nvPr/>
        </p:nvSpPr>
        <p:spPr>
          <a:xfrm>
            <a:off x="6946603" y="850559"/>
            <a:ext cx="5245396" cy="1511641"/>
          </a:xfrm>
          <a:prstGeom prst="cloudCallout">
            <a:avLst>
              <a:gd name="adj1" fmla="val 44791"/>
              <a:gd name="adj2" fmla="val 4964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new identity in Christ</a:t>
            </a:r>
            <a:r>
              <a:rPr lang="en-US" sz="4400" b="1" dirty="0">
                <a:solidFill>
                  <a:schemeClr val="tx1"/>
                </a:solidFill>
              </a:rPr>
              <a:t> focus</a:t>
            </a:r>
          </a:p>
        </p:txBody>
      </p:sp>
    </p:spTree>
    <p:extLst>
      <p:ext uri="{BB962C8B-B14F-4D97-AF65-F5344CB8AC3E}">
        <p14:creationId xmlns:p14="http://schemas.microsoft.com/office/powerpoint/2010/main" val="4168222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3" name="Rounded Rectangular Callout 9">
            <a:extLst>
              <a:ext uri="{FF2B5EF4-FFF2-40B4-BE49-F238E27FC236}">
                <a16:creationId xmlns:a16="http://schemas.microsoft.com/office/drawing/2014/main" xmlns="" id="{262A1013-F421-D3A7-EC5D-39ED32D4348B}"/>
              </a:ext>
            </a:extLst>
          </p:cNvPr>
          <p:cNvSpPr/>
          <p:nvPr/>
        </p:nvSpPr>
        <p:spPr>
          <a:xfrm>
            <a:off x="6172200" y="180753"/>
            <a:ext cx="60197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Spirit”</a:t>
            </a:r>
          </a:p>
        </p:txBody>
      </p:sp>
      <p:cxnSp>
        <p:nvCxnSpPr>
          <p:cNvPr id="5" name="Straight Connector 4">
            <a:extLst>
              <a:ext uri="{FF2B5EF4-FFF2-40B4-BE49-F238E27FC236}">
                <a16:creationId xmlns:a16="http://schemas.microsoft.com/office/drawing/2014/main" xmlns="" id="{A829BCEF-01D7-DF2C-9745-0D7B343193CC}"/>
              </a:ext>
            </a:extLst>
          </p:cNvPr>
          <p:cNvCxnSpPr>
            <a:cxnSpLocks/>
          </p:cNvCxnSpPr>
          <p:nvPr/>
        </p:nvCxnSpPr>
        <p:spPr>
          <a:xfrm>
            <a:off x="6096000" y="0"/>
            <a:ext cx="76199" cy="660104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hought Bubble: Cloud 3">
            <a:extLst>
              <a:ext uri="{FF2B5EF4-FFF2-40B4-BE49-F238E27FC236}">
                <a16:creationId xmlns:a16="http://schemas.microsoft.com/office/drawing/2014/main" xmlns="" id="{71C7D340-5560-7B1C-B30B-0D92D4B1F944}"/>
              </a:ext>
            </a:extLst>
          </p:cNvPr>
          <p:cNvSpPr/>
          <p:nvPr/>
        </p:nvSpPr>
        <p:spPr>
          <a:xfrm>
            <a:off x="7394835" y="3488272"/>
            <a:ext cx="4813004" cy="838200"/>
          </a:xfrm>
          <a:prstGeom prst="cloudCallout">
            <a:avLst>
              <a:gd name="adj1" fmla="val 47148"/>
              <a:gd name="adj2" fmla="val 5186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Others </a:t>
            </a:r>
            <a:r>
              <a:rPr lang="en-US" sz="4400" b="1" dirty="0">
                <a:solidFill>
                  <a:schemeClr val="tx1"/>
                </a:solidFill>
              </a:rPr>
              <a:t>focus</a:t>
            </a:r>
          </a:p>
        </p:txBody>
      </p: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dirty="0">
                <a:solidFill>
                  <a:schemeClr val="tx1"/>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a:t>
            </a:r>
            <a:r>
              <a:rPr lang="en-US" sz="2900" b="1" u="sng" dirty="0">
                <a:solidFill>
                  <a:srgbClr val="002060"/>
                </a:solidFill>
                <a:effectLst/>
                <a:ea typeface="Calibri" panose="020F0502020204030204" pitchFamily="34" charset="0"/>
                <a:cs typeface="Calibri" panose="020F0502020204030204" pitchFamily="34" charset="0"/>
              </a:rPr>
              <a:t>but those who are according to the Spirit, the things of the Spirit. </a:t>
            </a:r>
            <a:endParaRPr lang="en-US" sz="2900" b="1" u="sng" dirty="0">
              <a:solidFill>
                <a:srgbClr val="002060"/>
              </a:solidFill>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2" name="Thought Bubble: Cloud 1">
            <a:extLst>
              <a:ext uri="{FF2B5EF4-FFF2-40B4-BE49-F238E27FC236}">
                <a16:creationId xmlns:a16="http://schemas.microsoft.com/office/drawing/2014/main" xmlns="" id="{07C7C610-357A-5DDF-2086-8F453A08B18C}"/>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12" name="Thought Bubble: Cloud 11">
            <a:extLst>
              <a:ext uri="{FF2B5EF4-FFF2-40B4-BE49-F238E27FC236}">
                <a16:creationId xmlns:a16="http://schemas.microsoft.com/office/drawing/2014/main" xmlns="" id="{20A60A9C-4AD4-1FE7-D8D1-C889C4A1A9B0}"/>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
        <p:nvSpPr>
          <p:cNvPr id="13" name="Thought Bubble: Cloud 12">
            <a:extLst>
              <a:ext uri="{FF2B5EF4-FFF2-40B4-BE49-F238E27FC236}">
                <a16:creationId xmlns:a16="http://schemas.microsoft.com/office/drawing/2014/main" xmlns="" id="{5F05AC5E-33BC-4E2A-55EE-B4A01E8C5C9F}"/>
              </a:ext>
            </a:extLst>
          </p:cNvPr>
          <p:cNvSpPr/>
          <p:nvPr/>
        </p:nvSpPr>
        <p:spPr>
          <a:xfrm>
            <a:off x="7554432" y="2362200"/>
            <a:ext cx="4457701" cy="990600"/>
          </a:xfrm>
          <a:prstGeom prst="cloudCallout">
            <a:avLst>
              <a:gd name="adj1" fmla="val 54075"/>
              <a:gd name="adj2" fmla="val 4650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grace</a:t>
            </a:r>
            <a:r>
              <a:rPr lang="en-US" sz="4400" b="1" dirty="0">
                <a:solidFill>
                  <a:schemeClr val="tx1"/>
                </a:solidFill>
              </a:rPr>
              <a:t> focus</a:t>
            </a:r>
          </a:p>
        </p:txBody>
      </p:sp>
      <p:sp>
        <p:nvSpPr>
          <p:cNvPr id="14" name="Thought Bubble: Cloud 13">
            <a:extLst>
              <a:ext uri="{FF2B5EF4-FFF2-40B4-BE49-F238E27FC236}">
                <a16:creationId xmlns:a16="http://schemas.microsoft.com/office/drawing/2014/main" xmlns="" id="{0ACAA07B-56E5-FAB8-BBFE-879F362D31C7}"/>
              </a:ext>
            </a:extLst>
          </p:cNvPr>
          <p:cNvSpPr/>
          <p:nvPr/>
        </p:nvSpPr>
        <p:spPr>
          <a:xfrm>
            <a:off x="6946603" y="850559"/>
            <a:ext cx="5245396" cy="1511641"/>
          </a:xfrm>
          <a:prstGeom prst="cloudCallout">
            <a:avLst>
              <a:gd name="adj1" fmla="val 44791"/>
              <a:gd name="adj2" fmla="val 4964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new identity in Christ</a:t>
            </a:r>
            <a:r>
              <a:rPr lang="en-US" sz="4400" b="1" dirty="0">
                <a:solidFill>
                  <a:schemeClr val="tx1"/>
                </a:solidFill>
              </a:rPr>
              <a:t> focus</a:t>
            </a:r>
          </a:p>
        </p:txBody>
      </p:sp>
      <p:sp>
        <p:nvSpPr>
          <p:cNvPr id="11" name="Rectangle 10">
            <a:extLst>
              <a:ext uri="{FF2B5EF4-FFF2-40B4-BE49-F238E27FC236}">
                <a16:creationId xmlns:a16="http://schemas.microsoft.com/office/drawing/2014/main" xmlns="" id="{5A0BF3DB-BC6E-F2FA-BEF2-F68E8F165A24}"/>
              </a:ext>
            </a:extLst>
          </p:cNvPr>
          <p:cNvSpPr/>
          <p:nvPr/>
        </p:nvSpPr>
        <p:spPr>
          <a:xfrm>
            <a:off x="563579" y="4504797"/>
            <a:ext cx="11217239" cy="745630"/>
          </a:xfrm>
          <a:prstGeom prst="rect">
            <a:avLst/>
          </a:prstGeom>
          <a:solidFill>
            <a:schemeClr val="accent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r>
              <a:rPr lang="en-US" sz="3000" b="1" baseline="30000" dirty="0"/>
              <a:t>Colossians 3:3</a:t>
            </a:r>
            <a:r>
              <a:rPr lang="en-US" sz="3000" b="1" dirty="0"/>
              <a:t> For you have died and your life is hidden with Christ in God.</a:t>
            </a:r>
            <a:endParaRPr lang="en-US" sz="3000" dirty="0"/>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Tree>
    <p:extLst>
      <p:ext uri="{BB962C8B-B14F-4D97-AF65-F5344CB8AC3E}">
        <p14:creationId xmlns:p14="http://schemas.microsoft.com/office/powerpoint/2010/main" val="11336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3" name="Rounded Rectangular Callout 9">
            <a:extLst>
              <a:ext uri="{FF2B5EF4-FFF2-40B4-BE49-F238E27FC236}">
                <a16:creationId xmlns:a16="http://schemas.microsoft.com/office/drawing/2014/main" xmlns="" id="{262A1013-F421-D3A7-EC5D-39ED32D4348B}"/>
              </a:ext>
            </a:extLst>
          </p:cNvPr>
          <p:cNvSpPr/>
          <p:nvPr/>
        </p:nvSpPr>
        <p:spPr>
          <a:xfrm>
            <a:off x="6172200" y="180753"/>
            <a:ext cx="60197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Spirit”</a:t>
            </a:r>
          </a:p>
        </p:txBody>
      </p:sp>
      <p:cxnSp>
        <p:nvCxnSpPr>
          <p:cNvPr id="5" name="Straight Connector 4">
            <a:extLst>
              <a:ext uri="{FF2B5EF4-FFF2-40B4-BE49-F238E27FC236}">
                <a16:creationId xmlns:a16="http://schemas.microsoft.com/office/drawing/2014/main" xmlns="" id="{A829BCEF-01D7-DF2C-9745-0D7B343193CC}"/>
              </a:ext>
            </a:extLst>
          </p:cNvPr>
          <p:cNvCxnSpPr>
            <a:cxnSpLocks/>
          </p:cNvCxnSpPr>
          <p:nvPr/>
        </p:nvCxnSpPr>
        <p:spPr>
          <a:xfrm>
            <a:off x="6096000" y="0"/>
            <a:ext cx="76199" cy="660104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hought Bubble: Cloud 3">
            <a:extLst>
              <a:ext uri="{FF2B5EF4-FFF2-40B4-BE49-F238E27FC236}">
                <a16:creationId xmlns:a16="http://schemas.microsoft.com/office/drawing/2014/main" xmlns="" id="{71C7D340-5560-7B1C-B30B-0D92D4B1F944}"/>
              </a:ext>
            </a:extLst>
          </p:cNvPr>
          <p:cNvSpPr/>
          <p:nvPr/>
        </p:nvSpPr>
        <p:spPr>
          <a:xfrm>
            <a:off x="7394835" y="3488272"/>
            <a:ext cx="4813004" cy="838200"/>
          </a:xfrm>
          <a:prstGeom prst="cloudCallout">
            <a:avLst>
              <a:gd name="adj1" fmla="val 47148"/>
              <a:gd name="adj2" fmla="val 5186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others </a:t>
            </a:r>
            <a:r>
              <a:rPr lang="en-US" sz="4400" b="1" dirty="0">
                <a:solidFill>
                  <a:schemeClr val="tx1"/>
                </a:solidFill>
              </a:rPr>
              <a:t>focus</a:t>
            </a:r>
          </a:p>
        </p:txBody>
      </p: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dirty="0">
                <a:solidFill>
                  <a:schemeClr val="tx1"/>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a:t>
            </a:r>
            <a:r>
              <a:rPr lang="en-US" sz="2900" b="1" u="sng" dirty="0">
                <a:solidFill>
                  <a:srgbClr val="002060"/>
                </a:solidFill>
                <a:effectLst/>
                <a:ea typeface="Calibri" panose="020F0502020204030204" pitchFamily="34" charset="0"/>
                <a:cs typeface="Calibri" panose="020F0502020204030204" pitchFamily="34" charset="0"/>
              </a:rPr>
              <a:t>but those who are according to the Spirit, the things of the Spirit. </a:t>
            </a:r>
            <a:endParaRPr lang="en-US" sz="2900" b="1" u="sng" dirty="0">
              <a:solidFill>
                <a:srgbClr val="002060"/>
              </a:solidFill>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2" name="Rounded Rectangular Callout 15">
            <a:extLst>
              <a:ext uri="{FF2B5EF4-FFF2-40B4-BE49-F238E27FC236}">
                <a16:creationId xmlns:a16="http://schemas.microsoft.com/office/drawing/2014/main" xmlns="" id="{2A6DCCC3-E7D3-198F-4A47-2BE97865EFDC}"/>
              </a:ext>
            </a:extLst>
          </p:cNvPr>
          <p:cNvSpPr/>
          <p:nvPr/>
        </p:nvSpPr>
        <p:spPr>
          <a:xfrm>
            <a:off x="4810901" y="4439058"/>
            <a:ext cx="6865754" cy="1146426"/>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This is often the key to escaping our mudpuddle!</a:t>
            </a:r>
            <a:endParaRPr lang="en-US" sz="3600" dirty="0"/>
          </a:p>
        </p:txBody>
      </p:sp>
      <p:sp>
        <p:nvSpPr>
          <p:cNvPr id="10" name="Thought Bubble: Cloud 9">
            <a:extLst>
              <a:ext uri="{FF2B5EF4-FFF2-40B4-BE49-F238E27FC236}">
                <a16:creationId xmlns:a16="http://schemas.microsoft.com/office/drawing/2014/main" xmlns="" id="{7C532C42-75B2-BDEF-F513-9621DAD456CD}"/>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11" name="Thought Bubble: Cloud 10">
            <a:extLst>
              <a:ext uri="{FF2B5EF4-FFF2-40B4-BE49-F238E27FC236}">
                <a16:creationId xmlns:a16="http://schemas.microsoft.com/office/drawing/2014/main" xmlns="" id="{63A89769-27A2-B19B-9BDC-4837E5F562C3}"/>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
        <p:nvSpPr>
          <p:cNvPr id="12" name="Thought Bubble: Cloud 11">
            <a:extLst>
              <a:ext uri="{FF2B5EF4-FFF2-40B4-BE49-F238E27FC236}">
                <a16:creationId xmlns:a16="http://schemas.microsoft.com/office/drawing/2014/main" xmlns="" id="{1565CABE-B8D3-A188-2205-047D38AA7FE5}"/>
              </a:ext>
            </a:extLst>
          </p:cNvPr>
          <p:cNvSpPr/>
          <p:nvPr/>
        </p:nvSpPr>
        <p:spPr>
          <a:xfrm>
            <a:off x="7554432" y="2362200"/>
            <a:ext cx="4457701" cy="990600"/>
          </a:xfrm>
          <a:prstGeom prst="cloudCallout">
            <a:avLst>
              <a:gd name="adj1" fmla="val 54075"/>
              <a:gd name="adj2" fmla="val 4650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grace</a:t>
            </a:r>
            <a:r>
              <a:rPr lang="en-US" sz="4400" b="1" dirty="0">
                <a:solidFill>
                  <a:schemeClr val="tx1"/>
                </a:solidFill>
              </a:rPr>
              <a:t> focus</a:t>
            </a:r>
          </a:p>
        </p:txBody>
      </p:sp>
      <p:sp>
        <p:nvSpPr>
          <p:cNvPr id="13" name="Thought Bubble: Cloud 12">
            <a:extLst>
              <a:ext uri="{FF2B5EF4-FFF2-40B4-BE49-F238E27FC236}">
                <a16:creationId xmlns:a16="http://schemas.microsoft.com/office/drawing/2014/main" xmlns="" id="{82139C91-1D87-3DFD-8079-B18C34AAED91}"/>
              </a:ext>
            </a:extLst>
          </p:cNvPr>
          <p:cNvSpPr/>
          <p:nvPr/>
        </p:nvSpPr>
        <p:spPr>
          <a:xfrm>
            <a:off x="6946603" y="850559"/>
            <a:ext cx="5245396" cy="1511641"/>
          </a:xfrm>
          <a:prstGeom prst="cloudCallout">
            <a:avLst>
              <a:gd name="adj1" fmla="val 44791"/>
              <a:gd name="adj2" fmla="val 4964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new identity in Christ</a:t>
            </a:r>
            <a:r>
              <a:rPr lang="en-US" sz="4400" b="1" dirty="0">
                <a:solidFill>
                  <a:schemeClr val="tx1"/>
                </a:solidFill>
              </a:rPr>
              <a:t> focus</a:t>
            </a:r>
          </a:p>
        </p:txBody>
      </p:sp>
    </p:spTree>
    <p:extLst>
      <p:ext uri="{BB962C8B-B14F-4D97-AF65-F5344CB8AC3E}">
        <p14:creationId xmlns:p14="http://schemas.microsoft.com/office/powerpoint/2010/main" val="189718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3" name="Rounded Rectangular Callout 9">
            <a:extLst>
              <a:ext uri="{FF2B5EF4-FFF2-40B4-BE49-F238E27FC236}">
                <a16:creationId xmlns:a16="http://schemas.microsoft.com/office/drawing/2014/main" xmlns="" id="{262A1013-F421-D3A7-EC5D-39ED32D4348B}"/>
              </a:ext>
            </a:extLst>
          </p:cNvPr>
          <p:cNvSpPr/>
          <p:nvPr/>
        </p:nvSpPr>
        <p:spPr>
          <a:xfrm>
            <a:off x="6172200" y="180753"/>
            <a:ext cx="60197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Spirit”</a:t>
            </a:r>
          </a:p>
        </p:txBody>
      </p:sp>
      <p:cxnSp>
        <p:nvCxnSpPr>
          <p:cNvPr id="5" name="Straight Connector 4">
            <a:extLst>
              <a:ext uri="{FF2B5EF4-FFF2-40B4-BE49-F238E27FC236}">
                <a16:creationId xmlns:a16="http://schemas.microsoft.com/office/drawing/2014/main" xmlns="" id="{A829BCEF-01D7-DF2C-9745-0D7B343193CC}"/>
              </a:ext>
            </a:extLst>
          </p:cNvPr>
          <p:cNvCxnSpPr>
            <a:cxnSpLocks/>
          </p:cNvCxnSpPr>
          <p:nvPr/>
        </p:nvCxnSpPr>
        <p:spPr>
          <a:xfrm>
            <a:off x="6096000" y="0"/>
            <a:ext cx="76199" cy="660104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hought Bubble: Cloud 3">
            <a:extLst>
              <a:ext uri="{FF2B5EF4-FFF2-40B4-BE49-F238E27FC236}">
                <a16:creationId xmlns:a16="http://schemas.microsoft.com/office/drawing/2014/main" xmlns="" id="{71C7D340-5560-7B1C-B30B-0D92D4B1F944}"/>
              </a:ext>
            </a:extLst>
          </p:cNvPr>
          <p:cNvSpPr/>
          <p:nvPr/>
        </p:nvSpPr>
        <p:spPr>
          <a:xfrm>
            <a:off x="7394835" y="3488272"/>
            <a:ext cx="4813004" cy="838200"/>
          </a:xfrm>
          <a:prstGeom prst="cloudCallout">
            <a:avLst>
              <a:gd name="adj1" fmla="val 47148"/>
              <a:gd name="adj2" fmla="val 5186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others </a:t>
            </a:r>
            <a:r>
              <a:rPr lang="en-US" sz="4400" b="1" dirty="0">
                <a:solidFill>
                  <a:schemeClr val="tx1"/>
                </a:solidFill>
              </a:rPr>
              <a:t>focus</a:t>
            </a:r>
          </a:p>
        </p:txBody>
      </p: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dirty="0">
                <a:solidFill>
                  <a:schemeClr val="tx1"/>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a:t>
            </a:r>
            <a:r>
              <a:rPr lang="en-US" sz="2900" b="1" u="sng" dirty="0">
                <a:solidFill>
                  <a:srgbClr val="002060"/>
                </a:solidFill>
                <a:effectLst/>
                <a:ea typeface="Calibri" panose="020F0502020204030204" pitchFamily="34" charset="0"/>
                <a:cs typeface="Calibri" panose="020F0502020204030204" pitchFamily="34" charset="0"/>
              </a:rPr>
              <a:t>but those who are according to the Spirit, the things of the Spirit. </a:t>
            </a:r>
            <a:endParaRPr lang="en-US" sz="2900" b="1" u="sng" dirty="0">
              <a:solidFill>
                <a:srgbClr val="002060"/>
              </a:solidFill>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10" name="Rounded Rectangular Callout 15">
            <a:extLst>
              <a:ext uri="{FF2B5EF4-FFF2-40B4-BE49-F238E27FC236}">
                <a16:creationId xmlns:a16="http://schemas.microsoft.com/office/drawing/2014/main" xmlns="" id="{ABCC906B-0AEE-9956-0DC0-851A5D1E933E}"/>
              </a:ext>
            </a:extLst>
          </p:cNvPr>
          <p:cNvSpPr/>
          <p:nvPr/>
        </p:nvSpPr>
        <p:spPr>
          <a:xfrm>
            <a:off x="4810901" y="4439058"/>
            <a:ext cx="6865754" cy="1146426"/>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“How can I get what I want from the world around me?”</a:t>
            </a:r>
            <a:endParaRPr lang="en-US" sz="3600" dirty="0"/>
          </a:p>
        </p:txBody>
      </p:sp>
      <p:sp>
        <p:nvSpPr>
          <p:cNvPr id="2" name="Thought Bubble: Cloud 1">
            <a:extLst>
              <a:ext uri="{FF2B5EF4-FFF2-40B4-BE49-F238E27FC236}">
                <a16:creationId xmlns:a16="http://schemas.microsoft.com/office/drawing/2014/main" xmlns="" id="{802C7564-2F75-B6F0-0E5D-78FF4BDDDD8A}"/>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7" name="Thought Bubble: Cloud 6">
            <a:extLst>
              <a:ext uri="{FF2B5EF4-FFF2-40B4-BE49-F238E27FC236}">
                <a16:creationId xmlns:a16="http://schemas.microsoft.com/office/drawing/2014/main" xmlns="" id="{90AD2FC4-BCB8-29F8-8850-A6E160A1D731}"/>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
        <p:nvSpPr>
          <p:cNvPr id="11" name="Thought Bubble: Cloud 10">
            <a:extLst>
              <a:ext uri="{FF2B5EF4-FFF2-40B4-BE49-F238E27FC236}">
                <a16:creationId xmlns:a16="http://schemas.microsoft.com/office/drawing/2014/main" xmlns="" id="{E4AAA750-EB92-72D3-B66E-BAF1E0E017E1}"/>
              </a:ext>
            </a:extLst>
          </p:cNvPr>
          <p:cNvSpPr/>
          <p:nvPr/>
        </p:nvSpPr>
        <p:spPr>
          <a:xfrm>
            <a:off x="7554432" y="2362200"/>
            <a:ext cx="4457701" cy="990600"/>
          </a:xfrm>
          <a:prstGeom prst="cloudCallout">
            <a:avLst>
              <a:gd name="adj1" fmla="val 54075"/>
              <a:gd name="adj2" fmla="val 4650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grace</a:t>
            </a:r>
            <a:r>
              <a:rPr lang="en-US" sz="4400" b="1" dirty="0">
                <a:solidFill>
                  <a:schemeClr val="tx1"/>
                </a:solidFill>
              </a:rPr>
              <a:t> focus</a:t>
            </a:r>
          </a:p>
        </p:txBody>
      </p:sp>
      <p:sp>
        <p:nvSpPr>
          <p:cNvPr id="12" name="Thought Bubble: Cloud 11">
            <a:extLst>
              <a:ext uri="{FF2B5EF4-FFF2-40B4-BE49-F238E27FC236}">
                <a16:creationId xmlns:a16="http://schemas.microsoft.com/office/drawing/2014/main" xmlns="" id="{657469AB-78C5-FF95-338E-EA0B9E02F2F5}"/>
              </a:ext>
            </a:extLst>
          </p:cNvPr>
          <p:cNvSpPr/>
          <p:nvPr/>
        </p:nvSpPr>
        <p:spPr>
          <a:xfrm>
            <a:off x="6946603" y="850559"/>
            <a:ext cx="5245396" cy="1511641"/>
          </a:xfrm>
          <a:prstGeom prst="cloudCallout">
            <a:avLst>
              <a:gd name="adj1" fmla="val 44791"/>
              <a:gd name="adj2" fmla="val 4964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new identity in Christ</a:t>
            </a:r>
            <a:r>
              <a:rPr lang="en-US" sz="4400" b="1" dirty="0">
                <a:solidFill>
                  <a:schemeClr val="tx1"/>
                </a:solidFill>
              </a:rPr>
              <a:t> focus</a:t>
            </a:r>
          </a:p>
        </p:txBody>
      </p:sp>
    </p:spTree>
    <p:extLst>
      <p:ext uri="{BB962C8B-B14F-4D97-AF65-F5344CB8AC3E}">
        <p14:creationId xmlns:p14="http://schemas.microsoft.com/office/powerpoint/2010/main" val="73394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3" name="Rounded Rectangular Callout 9">
            <a:extLst>
              <a:ext uri="{FF2B5EF4-FFF2-40B4-BE49-F238E27FC236}">
                <a16:creationId xmlns:a16="http://schemas.microsoft.com/office/drawing/2014/main" xmlns="" id="{262A1013-F421-D3A7-EC5D-39ED32D4348B}"/>
              </a:ext>
            </a:extLst>
          </p:cNvPr>
          <p:cNvSpPr/>
          <p:nvPr/>
        </p:nvSpPr>
        <p:spPr>
          <a:xfrm>
            <a:off x="6172200" y="180753"/>
            <a:ext cx="60197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Spirit”</a:t>
            </a:r>
          </a:p>
        </p:txBody>
      </p:sp>
      <p:cxnSp>
        <p:nvCxnSpPr>
          <p:cNvPr id="5" name="Straight Connector 4">
            <a:extLst>
              <a:ext uri="{FF2B5EF4-FFF2-40B4-BE49-F238E27FC236}">
                <a16:creationId xmlns:a16="http://schemas.microsoft.com/office/drawing/2014/main" xmlns="" id="{A829BCEF-01D7-DF2C-9745-0D7B343193CC}"/>
              </a:ext>
            </a:extLst>
          </p:cNvPr>
          <p:cNvCxnSpPr>
            <a:cxnSpLocks/>
          </p:cNvCxnSpPr>
          <p:nvPr/>
        </p:nvCxnSpPr>
        <p:spPr>
          <a:xfrm>
            <a:off x="6096000" y="0"/>
            <a:ext cx="76199" cy="660104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hought Bubble: Cloud 3">
            <a:extLst>
              <a:ext uri="{FF2B5EF4-FFF2-40B4-BE49-F238E27FC236}">
                <a16:creationId xmlns:a16="http://schemas.microsoft.com/office/drawing/2014/main" xmlns="" id="{71C7D340-5560-7B1C-B30B-0D92D4B1F944}"/>
              </a:ext>
            </a:extLst>
          </p:cNvPr>
          <p:cNvSpPr/>
          <p:nvPr/>
        </p:nvSpPr>
        <p:spPr>
          <a:xfrm>
            <a:off x="7394835" y="3488272"/>
            <a:ext cx="4813004" cy="838200"/>
          </a:xfrm>
          <a:prstGeom prst="cloudCallout">
            <a:avLst>
              <a:gd name="adj1" fmla="val 47148"/>
              <a:gd name="adj2" fmla="val 5186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Others </a:t>
            </a:r>
            <a:r>
              <a:rPr lang="en-US" sz="4400" b="1" dirty="0">
                <a:solidFill>
                  <a:schemeClr val="tx1"/>
                </a:solidFill>
              </a:rPr>
              <a:t>focus</a:t>
            </a:r>
          </a:p>
        </p:txBody>
      </p: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dirty="0">
                <a:solidFill>
                  <a:schemeClr val="tx1"/>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a:t>
            </a:r>
            <a:r>
              <a:rPr lang="en-US" sz="2900" b="1" u="sng" dirty="0">
                <a:solidFill>
                  <a:srgbClr val="002060"/>
                </a:solidFill>
                <a:effectLst/>
                <a:ea typeface="Calibri" panose="020F0502020204030204" pitchFamily="34" charset="0"/>
                <a:cs typeface="Calibri" panose="020F0502020204030204" pitchFamily="34" charset="0"/>
              </a:rPr>
              <a:t>but those who are according to the Spirit, the things of the Spirit. </a:t>
            </a:r>
            <a:endParaRPr lang="en-US" sz="2900" b="1" u="sng" dirty="0">
              <a:solidFill>
                <a:srgbClr val="002060"/>
              </a:solidFill>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2" name="Thought Bubble: Cloud 1">
            <a:extLst>
              <a:ext uri="{FF2B5EF4-FFF2-40B4-BE49-F238E27FC236}">
                <a16:creationId xmlns:a16="http://schemas.microsoft.com/office/drawing/2014/main" xmlns="" id="{AE2ED07D-4861-366D-20C0-0B499B8D0D1B}"/>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7" name="Thought Bubble: Cloud 6">
            <a:extLst>
              <a:ext uri="{FF2B5EF4-FFF2-40B4-BE49-F238E27FC236}">
                <a16:creationId xmlns:a16="http://schemas.microsoft.com/office/drawing/2014/main" xmlns="" id="{64500402-CC17-E480-3195-9103BBDFA1B0}"/>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
        <p:nvSpPr>
          <p:cNvPr id="10" name="Thought Bubble: Cloud 9">
            <a:extLst>
              <a:ext uri="{FF2B5EF4-FFF2-40B4-BE49-F238E27FC236}">
                <a16:creationId xmlns:a16="http://schemas.microsoft.com/office/drawing/2014/main" xmlns="" id="{9DC5CD55-73A4-1876-32AE-D921D63BA623}"/>
              </a:ext>
            </a:extLst>
          </p:cNvPr>
          <p:cNvSpPr/>
          <p:nvPr/>
        </p:nvSpPr>
        <p:spPr>
          <a:xfrm>
            <a:off x="7554432" y="2362200"/>
            <a:ext cx="4457701" cy="990600"/>
          </a:xfrm>
          <a:prstGeom prst="cloudCallout">
            <a:avLst>
              <a:gd name="adj1" fmla="val 54075"/>
              <a:gd name="adj2" fmla="val 4650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grace</a:t>
            </a:r>
            <a:r>
              <a:rPr lang="en-US" sz="4400" b="1" dirty="0">
                <a:solidFill>
                  <a:schemeClr val="tx1"/>
                </a:solidFill>
              </a:rPr>
              <a:t> focus</a:t>
            </a:r>
          </a:p>
        </p:txBody>
      </p:sp>
      <p:sp>
        <p:nvSpPr>
          <p:cNvPr id="12" name="Thought Bubble: Cloud 11">
            <a:extLst>
              <a:ext uri="{FF2B5EF4-FFF2-40B4-BE49-F238E27FC236}">
                <a16:creationId xmlns:a16="http://schemas.microsoft.com/office/drawing/2014/main" xmlns="" id="{CB096BE6-F6DE-B943-C79A-6B0B37C9BDA2}"/>
              </a:ext>
            </a:extLst>
          </p:cNvPr>
          <p:cNvSpPr/>
          <p:nvPr/>
        </p:nvSpPr>
        <p:spPr>
          <a:xfrm>
            <a:off x="6946603" y="850559"/>
            <a:ext cx="5245396" cy="1511641"/>
          </a:xfrm>
          <a:prstGeom prst="cloudCallout">
            <a:avLst>
              <a:gd name="adj1" fmla="val 44791"/>
              <a:gd name="adj2" fmla="val 4964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new identity in Christ</a:t>
            </a:r>
            <a:r>
              <a:rPr lang="en-US" sz="4400" b="1" dirty="0">
                <a:solidFill>
                  <a:schemeClr val="tx1"/>
                </a:solidFill>
              </a:rPr>
              <a:t> focus</a:t>
            </a:r>
          </a:p>
        </p:txBody>
      </p:sp>
      <p:sp>
        <p:nvSpPr>
          <p:cNvPr id="11" name="Rectangle 10">
            <a:extLst>
              <a:ext uri="{FF2B5EF4-FFF2-40B4-BE49-F238E27FC236}">
                <a16:creationId xmlns:a16="http://schemas.microsoft.com/office/drawing/2014/main" xmlns="" id="{0C5E10D6-2298-C9C6-431B-D848938E5095}"/>
              </a:ext>
            </a:extLst>
          </p:cNvPr>
          <p:cNvSpPr/>
          <p:nvPr/>
        </p:nvSpPr>
        <p:spPr>
          <a:xfrm>
            <a:off x="228600" y="2398268"/>
            <a:ext cx="11565011" cy="3234534"/>
          </a:xfrm>
          <a:prstGeom prst="rect">
            <a:avLst/>
          </a:prstGeom>
          <a:solidFill>
            <a:schemeClr val="accent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r>
              <a:rPr lang="en-US" sz="3200" b="1" baseline="30000" dirty="0"/>
              <a:t>Colossians 3:1</a:t>
            </a:r>
            <a:r>
              <a:rPr lang="en-US" sz="3200" dirty="0"/>
              <a:t> Therefore if you have been raised up with Christ, keep seeking the things above, where Christ is, seated at the right hand of God.</a:t>
            </a:r>
            <a:r>
              <a:rPr lang="en-US" sz="3200" b="1" dirty="0"/>
              <a:t> </a:t>
            </a:r>
            <a:r>
              <a:rPr lang="en-US" sz="3200" b="1" baseline="30000" dirty="0"/>
              <a:t>2</a:t>
            </a:r>
            <a:r>
              <a:rPr lang="en-US" sz="3200" baseline="30000" dirty="0"/>
              <a:t> </a:t>
            </a:r>
            <a:r>
              <a:rPr lang="en-US" sz="3200" dirty="0"/>
              <a:t>Set your mind on the things above, not on the things that are on earth. </a:t>
            </a:r>
            <a:r>
              <a:rPr lang="en-US" sz="3200" b="1" baseline="30000" dirty="0"/>
              <a:t>3</a:t>
            </a:r>
            <a:r>
              <a:rPr lang="en-US" sz="3200" baseline="30000" dirty="0"/>
              <a:t> </a:t>
            </a:r>
            <a:r>
              <a:rPr lang="en-US" sz="3200" dirty="0"/>
              <a:t>For you have died and your life is hidden with Christ in God.  </a:t>
            </a:r>
            <a:r>
              <a:rPr lang="en-US" sz="3200" b="1" baseline="30000" dirty="0"/>
              <a:t>4</a:t>
            </a:r>
            <a:r>
              <a:rPr lang="en-US" sz="3200" baseline="30000" dirty="0"/>
              <a:t> </a:t>
            </a:r>
            <a:r>
              <a:rPr lang="en-US" sz="3200" dirty="0"/>
              <a:t>When Christ, who is our life, is revealed, then </a:t>
            </a:r>
            <a:r>
              <a:rPr lang="en-US" sz="3200" b="1" u="sng" dirty="0"/>
              <a:t>you also will be revealed with Him in glory</a:t>
            </a:r>
            <a:r>
              <a:rPr lang="en-US" sz="3200" dirty="0"/>
              <a:t>.</a:t>
            </a: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Tree>
    <p:extLst>
      <p:ext uri="{BB962C8B-B14F-4D97-AF65-F5344CB8AC3E}">
        <p14:creationId xmlns:p14="http://schemas.microsoft.com/office/powerpoint/2010/main" val="24941009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3" name="Rounded Rectangular Callout 9">
            <a:extLst>
              <a:ext uri="{FF2B5EF4-FFF2-40B4-BE49-F238E27FC236}">
                <a16:creationId xmlns:a16="http://schemas.microsoft.com/office/drawing/2014/main" xmlns="" id="{262A1013-F421-D3A7-EC5D-39ED32D4348B}"/>
              </a:ext>
            </a:extLst>
          </p:cNvPr>
          <p:cNvSpPr/>
          <p:nvPr/>
        </p:nvSpPr>
        <p:spPr>
          <a:xfrm>
            <a:off x="6172200" y="180753"/>
            <a:ext cx="60197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Spirit”</a:t>
            </a:r>
          </a:p>
        </p:txBody>
      </p:sp>
      <p:cxnSp>
        <p:nvCxnSpPr>
          <p:cNvPr id="5" name="Straight Connector 4">
            <a:extLst>
              <a:ext uri="{FF2B5EF4-FFF2-40B4-BE49-F238E27FC236}">
                <a16:creationId xmlns:a16="http://schemas.microsoft.com/office/drawing/2014/main" xmlns="" id="{A829BCEF-01D7-DF2C-9745-0D7B343193CC}"/>
              </a:ext>
            </a:extLst>
          </p:cNvPr>
          <p:cNvCxnSpPr>
            <a:cxnSpLocks/>
          </p:cNvCxnSpPr>
          <p:nvPr/>
        </p:nvCxnSpPr>
        <p:spPr>
          <a:xfrm>
            <a:off x="6096000" y="0"/>
            <a:ext cx="76199" cy="660104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dirty="0">
                <a:solidFill>
                  <a:schemeClr val="tx1"/>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a:t>
            </a:r>
            <a:r>
              <a:rPr lang="en-US" sz="2900" b="1" u="sng" dirty="0">
                <a:solidFill>
                  <a:srgbClr val="002060"/>
                </a:solidFill>
                <a:effectLst/>
                <a:ea typeface="Calibri" panose="020F0502020204030204" pitchFamily="34" charset="0"/>
                <a:cs typeface="Calibri" panose="020F0502020204030204" pitchFamily="34" charset="0"/>
              </a:rPr>
              <a:t>but those who are according to the Spirit, the things of the Spirit. </a:t>
            </a:r>
            <a:endParaRPr lang="en-US" sz="2900" b="1" u="sng" dirty="0">
              <a:solidFill>
                <a:srgbClr val="002060"/>
              </a:solidFill>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10" name="Thought Bubble: Cloud 9">
            <a:extLst>
              <a:ext uri="{FF2B5EF4-FFF2-40B4-BE49-F238E27FC236}">
                <a16:creationId xmlns:a16="http://schemas.microsoft.com/office/drawing/2014/main" xmlns="" id="{08CB3037-0F1A-6FAF-17D4-292E0C7BC9CA}"/>
              </a:ext>
            </a:extLst>
          </p:cNvPr>
          <p:cNvSpPr/>
          <p:nvPr/>
        </p:nvSpPr>
        <p:spPr>
          <a:xfrm>
            <a:off x="7394835" y="3488272"/>
            <a:ext cx="4813004" cy="838200"/>
          </a:xfrm>
          <a:prstGeom prst="cloudCallout">
            <a:avLst>
              <a:gd name="adj1" fmla="val 47148"/>
              <a:gd name="adj2" fmla="val 5186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others </a:t>
            </a:r>
            <a:r>
              <a:rPr lang="en-US" sz="4400" b="1" dirty="0">
                <a:solidFill>
                  <a:schemeClr val="tx1"/>
                </a:solidFill>
              </a:rPr>
              <a:t>focus</a:t>
            </a:r>
          </a:p>
        </p:txBody>
      </p:sp>
      <p:sp>
        <p:nvSpPr>
          <p:cNvPr id="11" name="Thought Bubble: Cloud 10">
            <a:extLst>
              <a:ext uri="{FF2B5EF4-FFF2-40B4-BE49-F238E27FC236}">
                <a16:creationId xmlns:a16="http://schemas.microsoft.com/office/drawing/2014/main" xmlns="" id="{2802C4B3-02C3-6E98-C863-6FF5C395823E}"/>
              </a:ext>
            </a:extLst>
          </p:cNvPr>
          <p:cNvSpPr/>
          <p:nvPr/>
        </p:nvSpPr>
        <p:spPr>
          <a:xfrm>
            <a:off x="7258272" y="4339776"/>
            <a:ext cx="4902051" cy="1348615"/>
          </a:xfrm>
          <a:prstGeom prst="cloudCallout">
            <a:avLst>
              <a:gd name="adj1" fmla="val 50657"/>
              <a:gd name="adj2" fmla="val 4768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eternity future </a:t>
            </a:r>
            <a:r>
              <a:rPr lang="en-US" sz="4400" b="1" dirty="0">
                <a:solidFill>
                  <a:schemeClr val="tx1"/>
                </a:solidFill>
              </a:rPr>
              <a:t>focus</a:t>
            </a:r>
          </a:p>
        </p:txBody>
      </p:sp>
      <p:sp>
        <p:nvSpPr>
          <p:cNvPr id="2" name="Thought Bubble: Cloud 1">
            <a:extLst>
              <a:ext uri="{FF2B5EF4-FFF2-40B4-BE49-F238E27FC236}">
                <a16:creationId xmlns:a16="http://schemas.microsoft.com/office/drawing/2014/main" xmlns="" id="{89A1254C-4DF7-C0FD-1EC2-7AC7E62CC85B}"/>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4" name="Thought Bubble: Cloud 3">
            <a:extLst>
              <a:ext uri="{FF2B5EF4-FFF2-40B4-BE49-F238E27FC236}">
                <a16:creationId xmlns:a16="http://schemas.microsoft.com/office/drawing/2014/main" xmlns="" id="{43FCD2FD-E3F7-A33E-B3EA-6C114231F6B9}"/>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
        <p:nvSpPr>
          <p:cNvPr id="7" name="Thought Bubble: Cloud 6">
            <a:extLst>
              <a:ext uri="{FF2B5EF4-FFF2-40B4-BE49-F238E27FC236}">
                <a16:creationId xmlns:a16="http://schemas.microsoft.com/office/drawing/2014/main" xmlns="" id="{8B0FA460-58FB-1114-A408-948892926AF7}"/>
              </a:ext>
            </a:extLst>
          </p:cNvPr>
          <p:cNvSpPr/>
          <p:nvPr/>
        </p:nvSpPr>
        <p:spPr>
          <a:xfrm>
            <a:off x="7554432" y="2362200"/>
            <a:ext cx="4457701" cy="990600"/>
          </a:xfrm>
          <a:prstGeom prst="cloudCallout">
            <a:avLst>
              <a:gd name="adj1" fmla="val 54075"/>
              <a:gd name="adj2" fmla="val 4650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grace</a:t>
            </a:r>
            <a:r>
              <a:rPr lang="en-US" sz="4400" b="1" dirty="0">
                <a:solidFill>
                  <a:schemeClr val="tx1"/>
                </a:solidFill>
              </a:rPr>
              <a:t> focus</a:t>
            </a:r>
          </a:p>
        </p:txBody>
      </p:sp>
      <p:sp>
        <p:nvSpPr>
          <p:cNvPr id="12" name="Thought Bubble: Cloud 11">
            <a:extLst>
              <a:ext uri="{FF2B5EF4-FFF2-40B4-BE49-F238E27FC236}">
                <a16:creationId xmlns:a16="http://schemas.microsoft.com/office/drawing/2014/main" xmlns="" id="{458A0986-43BC-C8FA-71C8-C9F3A7DED76A}"/>
              </a:ext>
            </a:extLst>
          </p:cNvPr>
          <p:cNvSpPr/>
          <p:nvPr/>
        </p:nvSpPr>
        <p:spPr>
          <a:xfrm>
            <a:off x="6946603" y="850559"/>
            <a:ext cx="5245396" cy="1511641"/>
          </a:xfrm>
          <a:prstGeom prst="cloudCallout">
            <a:avLst>
              <a:gd name="adj1" fmla="val 44791"/>
              <a:gd name="adj2" fmla="val 4964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new identity in Christ</a:t>
            </a:r>
            <a:r>
              <a:rPr lang="en-US" sz="4400" b="1" dirty="0">
                <a:solidFill>
                  <a:schemeClr val="tx1"/>
                </a:solidFill>
              </a:rPr>
              <a:t> focus</a:t>
            </a:r>
          </a:p>
        </p:txBody>
      </p:sp>
    </p:spTree>
    <p:extLst>
      <p:ext uri="{BB962C8B-B14F-4D97-AF65-F5344CB8AC3E}">
        <p14:creationId xmlns:p14="http://schemas.microsoft.com/office/powerpoint/2010/main" val="273105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3" name="Rounded Rectangular Callout 9">
            <a:extLst>
              <a:ext uri="{FF2B5EF4-FFF2-40B4-BE49-F238E27FC236}">
                <a16:creationId xmlns:a16="http://schemas.microsoft.com/office/drawing/2014/main" xmlns="" id="{262A1013-F421-D3A7-EC5D-39ED32D4348B}"/>
              </a:ext>
            </a:extLst>
          </p:cNvPr>
          <p:cNvSpPr/>
          <p:nvPr/>
        </p:nvSpPr>
        <p:spPr>
          <a:xfrm>
            <a:off x="6172200" y="180753"/>
            <a:ext cx="60197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Spirit”</a:t>
            </a:r>
          </a:p>
        </p:txBody>
      </p:sp>
      <p:cxnSp>
        <p:nvCxnSpPr>
          <p:cNvPr id="5" name="Straight Connector 4">
            <a:extLst>
              <a:ext uri="{FF2B5EF4-FFF2-40B4-BE49-F238E27FC236}">
                <a16:creationId xmlns:a16="http://schemas.microsoft.com/office/drawing/2014/main" xmlns="" id="{A829BCEF-01D7-DF2C-9745-0D7B343193CC}"/>
              </a:ext>
            </a:extLst>
          </p:cNvPr>
          <p:cNvCxnSpPr>
            <a:cxnSpLocks/>
          </p:cNvCxnSpPr>
          <p:nvPr/>
        </p:nvCxnSpPr>
        <p:spPr>
          <a:xfrm>
            <a:off x="6096000" y="0"/>
            <a:ext cx="76199" cy="660104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dirty="0">
                <a:solidFill>
                  <a:schemeClr val="tx1"/>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a:t>
            </a:r>
            <a:r>
              <a:rPr lang="en-US" sz="2900" b="1" u="sng" dirty="0">
                <a:solidFill>
                  <a:srgbClr val="002060"/>
                </a:solidFill>
                <a:effectLst/>
                <a:ea typeface="Calibri" panose="020F0502020204030204" pitchFamily="34" charset="0"/>
                <a:cs typeface="Calibri" panose="020F0502020204030204" pitchFamily="34" charset="0"/>
              </a:rPr>
              <a:t>but those who are according to the Spirit, the things of the Spirit. </a:t>
            </a:r>
            <a:endParaRPr lang="en-US" sz="2900" b="1" u="sng" dirty="0">
              <a:solidFill>
                <a:srgbClr val="002060"/>
              </a:solidFill>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10" name="Thought Bubble: Cloud 9">
            <a:extLst>
              <a:ext uri="{FF2B5EF4-FFF2-40B4-BE49-F238E27FC236}">
                <a16:creationId xmlns:a16="http://schemas.microsoft.com/office/drawing/2014/main" xmlns="" id="{08CB3037-0F1A-6FAF-17D4-292E0C7BC9CA}"/>
              </a:ext>
            </a:extLst>
          </p:cNvPr>
          <p:cNvSpPr/>
          <p:nvPr/>
        </p:nvSpPr>
        <p:spPr>
          <a:xfrm>
            <a:off x="7394835" y="3488272"/>
            <a:ext cx="4813004" cy="838200"/>
          </a:xfrm>
          <a:prstGeom prst="cloudCallout">
            <a:avLst>
              <a:gd name="adj1" fmla="val 47148"/>
              <a:gd name="adj2" fmla="val 5186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others </a:t>
            </a:r>
            <a:r>
              <a:rPr lang="en-US" sz="4400" b="1" dirty="0">
                <a:solidFill>
                  <a:schemeClr val="tx1"/>
                </a:solidFill>
              </a:rPr>
              <a:t>focus</a:t>
            </a:r>
          </a:p>
        </p:txBody>
      </p:sp>
      <p:sp>
        <p:nvSpPr>
          <p:cNvPr id="11" name="Thought Bubble: Cloud 10">
            <a:extLst>
              <a:ext uri="{FF2B5EF4-FFF2-40B4-BE49-F238E27FC236}">
                <a16:creationId xmlns:a16="http://schemas.microsoft.com/office/drawing/2014/main" xmlns="" id="{2802C4B3-02C3-6E98-C863-6FF5C395823E}"/>
              </a:ext>
            </a:extLst>
          </p:cNvPr>
          <p:cNvSpPr/>
          <p:nvPr/>
        </p:nvSpPr>
        <p:spPr>
          <a:xfrm>
            <a:off x="7258272" y="4339776"/>
            <a:ext cx="4902051" cy="1348615"/>
          </a:xfrm>
          <a:prstGeom prst="cloudCallout">
            <a:avLst>
              <a:gd name="adj1" fmla="val 50657"/>
              <a:gd name="adj2" fmla="val 4768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eternity future </a:t>
            </a:r>
            <a:r>
              <a:rPr lang="en-US" sz="4400" b="1" dirty="0">
                <a:solidFill>
                  <a:schemeClr val="tx1"/>
                </a:solidFill>
              </a:rPr>
              <a:t>focus</a:t>
            </a:r>
          </a:p>
        </p:txBody>
      </p:sp>
      <p:sp>
        <p:nvSpPr>
          <p:cNvPr id="2" name="Rounded Rectangular Callout 15">
            <a:extLst>
              <a:ext uri="{FF2B5EF4-FFF2-40B4-BE49-F238E27FC236}">
                <a16:creationId xmlns:a16="http://schemas.microsoft.com/office/drawing/2014/main" xmlns="" id="{EDBC7E24-F3FB-7A48-0277-049EE3AD50E2}"/>
              </a:ext>
            </a:extLst>
          </p:cNvPr>
          <p:cNvSpPr/>
          <p:nvPr/>
        </p:nvSpPr>
        <p:spPr>
          <a:xfrm>
            <a:off x="152400" y="72493"/>
            <a:ext cx="11931724" cy="794060"/>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t>How </a:t>
            </a:r>
            <a:r>
              <a:rPr lang="en-US" sz="3200" b="1" i="1" dirty="0"/>
              <a:t>different</a:t>
            </a:r>
            <a:r>
              <a:rPr lang="en-US" sz="3200" b="1" dirty="0"/>
              <a:t> is the experience of daily life between these mindsets?</a:t>
            </a:r>
            <a:endParaRPr lang="en-US" sz="3200" dirty="0"/>
          </a:p>
        </p:txBody>
      </p:sp>
      <p:sp>
        <p:nvSpPr>
          <p:cNvPr id="4" name="Thought Bubble: Cloud 3">
            <a:extLst>
              <a:ext uri="{FF2B5EF4-FFF2-40B4-BE49-F238E27FC236}">
                <a16:creationId xmlns:a16="http://schemas.microsoft.com/office/drawing/2014/main" xmlns="" id="{6E6E8BD4-E3CE-FC8C-61B4-F0C91122E50A}"/>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7" name="Thought Bubble: Cloud 6">
            <a:extLst>
              <a:ext uri="{FF2B5EF4-FFF2-40B4-BE49-F238E27FC236}">
                <a16:creationId xmlns:a16="http://schemas.microsoft.com/office/drawing/2014/main" xmlns="" id="{547EC1F6-0556-51A9-B1D7-F2F396111C49}"/>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
        <p:nvSpPr>
          <p:cNvPr id="12" name="Thought Bubble: Cloud 11">
            <a:extLst>
              <a:ext uri="{FF2B5EF4-FFF2-40B4-BE49-F238E27FC236}">
                <a16:creationId xmlns:a16="http://schemas.microsoft.com/office/drawing/2014/main" xmlns="" id="{79A81055-234E-7A56-3408-3DD44C02804A}"/>
              </a:ext>
            </a:extLst>
          </p:cNvPr>
          <p:cNvSpPr/>
          <p:nvPr/>
        </p:nvSpPr>
        <p:spPr>
          <a:xfrm>
            <a:off x="7554432" y="2362200"/>
            <a:ext cx="4457701" cy="990600"/>
          </a:xfrm>
          <a:prstGeom prst="cloudCallout">
            <a:avLst>
              <a:gd name="adj1" fmla="val 54075"/>
              <a:gd name="adj2" fmla="val 4650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grace</a:t>
            </a:r>
            <a:r>
              <a:rPr lang="en-US" sz="4400" b="1" dirty="0">
                <a:solidFill>
                  <a:schemeClr val="tx1"/>
                </a:solidFill>
              </a:rPr>
              <a:t> focus</a:t>
            </a:r>
          </a:p>
        </p:txBody>
      </p:sp>
      <p:sp>
        <p:nvSpPr>
          <p:cNvPr id="13" name="Thought Bubble: Cloud 12">
            <a:extLst>
              <a:ext uri="{FF2B5EF4-FFF2-40B4-BE49-F238E27FC236}">
                <a16:creationId xmlns:a16="http://schemas.microsoft.com/office/drawing/2014/main" xmlns="" id="{DC3F4DC6-D3F8-1E93-D95F-B72A23864992}"/>
              </a:ext>
            </a:extLst>
          </p:cNvPr>
          <p:cNvSpPr/>
          <p:nvPr/>
        </p:nvSpPr>
        <p:spPr>
          <a:xfrm>
            <a:off x="6946603" y="850559"/>
            <a:ext cx="5245396" cy="1511641"/>
          </a:xfrm>
          <a:prstGeom prst="cloudCallout">
            <a:avLst>
              <a:gd name="adj1" fmla="val 44791"/>
              <a:gd name="adj2" fmla="val 4964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new identity in Christ</a:t>
            </a:r>
            <a:r>
              <a:rPr lang="en-US" sz="4400" b="1" dirty="0">
                <a:solidFill>
                  <a:schemeClr val="tx1"/>
                </a:solidFill>
              </a:rPr>
              <a:t> focus</a:t>
            </a:r>
          </a:p>
        </p:txBody>
      </p:sp>
    </p:spTree>
    <p:extLst>
      <p:ext uri="{BB962C8B-B14F-4D97-AF65-F5344CB8AC3E}">
        <p14:creationId xmlns:p14="http://schemas.microsoft.com/office/powerpoint/2010/main" val="14173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xmlns="" id="{5274EA44-6C01-4426-B74B-5B62DA8522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4"/>
          <a:stretch/>
        </p:blipFill>
        <p:spPr bwMode="auto">
          <a:xfrm>
            <a:off x="1" y="-8899"/>
            <a:ext cx="12192000" cy="68668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9B980B3F-B892-3F92-D881-E6A9826BC9BA}"/>
              </a:ext>
            </a:extLst>
          </p:cNvPr>
          <p:cNvSpPr/>
          <p:nvPr/>
        </p:nvSpPr>
        <p:spPr>
          <a:xfrm>
            <a:off x="0" y="5257800"/>
            <a:ext cx="12192000" cy="160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Romans</a:t>
            </a:r>
            <a:r>
              <a:rPr lang="en-US" sz="3200" b="1" dirty="0">
                <a:solidFill>
                  <a:schemeClr val="tx1"/>
                </a:solidFill>
              </a:rPr>
              <a:t> </a:t>
            </a:r>
            <a:r>
              <a:rPr lang="en-US" sz="3200" b="1" baseline="30000" dirty="0">
                <a:solidFill>
                  <a:schemeClr val="tx1"/>
                </a:solidFill>
              </a:rPr>
              <a:t>8:5 </a:t>
            </a:r>
            <a:r>
              <a:rPr lang="en-US" sz="3200" dirty="0">
                <a:solidFill>
                  <a:schemeClr val="tx1"/>
                </a:solidFill>
              </a:rPr>
              <a:t>For those who are according to the flesh set their minds on the things of the flesh, but those who are according to the Spirit, the things of the Spirit.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6" name="Rectangle 5">
            <a:extLst>
              <a:ext uri="{FF2B5EF4-FFF2-40B4-BE49-F238E27FC236}">
                <a16:creationId xmlns:a16="http://schemas.microsoft.com/office/drawing/2014/main" xmlns="" id="{57F77C70-4D54-23D6-992F-DC300E8DC24A}"/>
              </a:ext>
            </a:extLst>
          </p:cNvPr>
          <p:cNvSpPr/>
          <p:nvPr/>
        </p:nvSpPr>
        <p:spPr>
          <a:xfrm>
            <a:off x="-1" y="92075"/>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Walking According to the Spirit</a:t>
            </a:r>
          </a:p>
        </p:txBody>
      </p:sp>
      <p:sp>
        <p:nvSpPr>
          <p:cNvPr id="3" name="Rounded Rectangular Callout 11">
            <a:extLst>
              <a:ext uri="{FF2B5EF4-FFF2-40B4-BE49-F238E27FC236}">
                <a16:creationId xmlns:a16="http://schemas.microsoft.com/office/drawing/2014/main" xmlns="" id="{43875FEB-FD35-164F-9531-EB9369C2144B}"/>
              </a:ext>
            </a:extLst>
          </p:cNvPr>
          <p:cNvSpPr/>
          <p:nvPr/>
        </p:nvSpPr>
        <p:spPr>
          <a:xfrm>
            <a:off x="997020" y="1471612"/>
            <a:ext cx="10426555" cy="1203325"/>
          </a:xfrm>
          <a:prstGeom prst="wedgeRoundRectCallout">
            <a:avLst>
              <a:gd name="adj1" fmla="val -21927"/>
              <a:gd name="adj2" fmla="val 49596"/>
              <a:gd name="adj3" fmla="val 16667"/>
            </a:avLst>
          </a:prstGeom>
          <a:solidFill>
            <a:schemeClr val="tx1">
              <a:alpha val="64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000" b="1" dirty="0">
                <a:solidFill>
                  <a:schemeClr val="bg1"/>
                </a:solidFill>
              </a:rPr>
              <a:t>A </a:t>
            </a:r>
            <a:r>
              <a:rPr lang="en-US" sz="6000" b="1" i="1" dirty="0">
                <a:solidFill>
                  <a:schemeClr val="bg1"/>
                </a:solidFill>
              </a:rPr>
              <a:t>relationship</a:t>
            </a:r>
            <a:r>
              <a:rPr lang="en-US" sz="6000" b="1" dirty="0">
                <a:solidFill>
                  <a:schemeClr val="bg1"/>
                </a:solidFill>
              </a:rPr>
              <a:t> not a </a:t>
            </a:r>
            <a:r>
              <a:rPr lang="en-US" sz="6000" b="1" i="1" dirty="0">
                <a:solidFill>
                  <a:schemeClr val="bg1"/>
                </a:solidFill>
              </a:rPr>
              <a:t>method</a:t>
            </a:r>
          </a:p>
        </p:txBody>
      </p:sp>
    </p:spTree>
    <p:extLst>
      <p:ext uri="{BB962C8B-B14F-4D97-AF65-F5344CB8AC3E}">
        <p14:creationId xmlns:p14="http://schemas.microsoft.com/office/powerpoint/2010/main" val="1597474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C59BBA5-43D8-D2FF-EC80-9D8481FB00E6}"/>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51" name="Rectangle 50">
            <a:extLst>
              <a:ext uri="{FF2B5EF4-FFF2-40B4-BE49-F238E27FC236}">
                <a16:creationId xmlns:a16="http://schemas.microsoft.com/office/drawing/2014/main" xmlns="" id="{C163A327-20D9-E120-3802-20B4E7DF3BEC}"/>
              </a:ext>
            </a:extLst>
          </p:cNvPr>
          <p:cNvSpPr/>
          <p:nvPr/>
        </p:nvSpPr>
        <p:spPr>
          <a:xfrm>
            <a:off x="0" y="5715000"/>
            <a:ext cx="12192000" cy="1146426"/>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Bef>
                <a:spcPts val="0"/>
              </a:spcBef>
              <a:spcAft>
                <a:spcPts val="0"/>
              </a:spcAft>
            </a:pPr>
            <a:r>
              <a:rPr lang="en-US" sz="2900" b="1" baseline="30000" dirty="0">
                <a:solidFill>
                  <a:schemeClr val="tx1"/>
                </a:solidFill>
              </a:rPr>
              <a:t>Rom 8:</a:t>
            </a:r>
            <a:r>
              <a:rPr lang="en-US" sz="2900" b="1" baseline="30000" dirty="0">
                <a:solidFill>
                  <a:srgbClr val="000000"/>
                </a:solidFill>
                <a:effectLst/>
                <a:ea typeface="Calibri" panose="020F0502020204030204" pitchFamily="34" charset="0"/>
                <a:cs typeface="Calibri" panose="020F0502020204030204" pitchFamily="34" charset="0"/>
              </a:rPr>
              <a:t>5 </a:t>
            </a:r>
            <a:r>
              <a:rPr lang="en-US" sz="2900" dirty="0">
                <a:solidFill>
                  <a:schemeClr val="tx1"/>
                </a:solidFill>
                <a:effectLst/>
                <a:ea typeface="Calibri" panose="020F0502020204030204" pitchFamily="34" charset="0"/>
                <a:cs typeface="Calibri" panose="020F0502020204030204" pitchFamily="34" charset="0"/>
              </a:rPr>
              <a:t>For those who are according to the flesh set their minds on the things of the flesh</a:t>
            </a:r>
            <a:r>
              <a:rPr lang="en-US" sz="2900" dirty="0">
                <a:solidFill>
                  <a:srgbClr val="000000"/>
                </a:solidFill>
                <a:effectLst/>
                <a:ea typeface="Calibri" panose="020F0502020204030204" pitchFamily="34" charset="0"/>
                <a:cs typeface="Calibri" panose="020F0502020204030204" pitchFamily="34" charset="0"/>
              </a:rPr>
              <a:t>, </a:t>
            </a:r>
            <a:r>
              <a:rPr lang="en-US" sz="2900" dirty="0">
                <a:solidFill>
                  <a:schemeClr val="tx1"/>
                </a:solidFill>
                <a:effectLst/>
                <a:ea typeface="Calibri" panose="020F0502020204030204" pitchFamily="34" charset="0"/>
                <a:cs typeface="Calibri" panose="020F0502020204030204" pitchFamily="34" charset="0"/>
              </a:rPr>
              <a:t>but those who are according to the Spirit, the things of the Spirit. </a:t>
            </a:r>
            <a:endParaRPr lang="en-US" sz="2900" dirty="0">
              <a:solidFill>
                <a:schemeClr val="tx1"/>
              </a:solidFill>
              <a:effectLst/>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7" name="Rectangle 6">
            <a:extLst>
              <a:ext uri="{FF2B5EF4-FFF2-40B4-BE49-F238E27FC236}">
                <a16:creationId xmlns:a16="http://schemas.microsoft.com/office/drawing/2014/main" xmlns="" id="{0B12226B-42BB-D285-E683-FE7A67225F6C}"/>
              </a:ext>
            </a:extLst>
          </p:cNvPr>
          <p:cNvSpPr/>
          <p:nvPr/>
        </p:nvSpPr>
        <p:spPr>
          <a:xfrm>
            <a:off x="8686800" y="0"/>
            <a:ext cx="28194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200" b="1" i="1" dirty="0">
                <a:solidFill>
                  <a:schemeClr val="bg1"/>
                </a:solidFill>
              </a:rPr>
              <a:t>Why?</a:t>
            </a:r>
          </a:p>
        </p:txBody>
      </p:sp>
    </p:spTree>
    <p:extLst>
      <p:ext uri="{BB962C8B-B14F-4D97-AF65-F5344CB8AC3E}">
        <p14:creationId xmlns:p14="http://schemas.microsoft.com/office/powerpoint/2010/main" val="27422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C59BBA5-43D8-D2FF-EC80-9D8481FB00E6}"/>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51" name="Rectangle 50">
            <a:extLst>
              <a:ext uri="{FF2B5EF4-FFF2-40B4-BE49-F238E27FC236}">
                <a16:creationId xmlns:a16="http://schemas.microsoft.com/office/drawing/2014/main" xmlns="" id="{C163A327-20D9-E120-3802-20B4E7DF3BEC}"/>
              </a:ext>
            </a:extLst>
          </p:cNvPr>
          <p:cNvSpPr/>
          <p:nvPr/>
        </p:nvSpPr>
        <p:spPr>
          <a:xfrm>
            <a:off x="0" y="4593264"/>
            <a:ext cx="12192000" cy="2268161"/>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dirty="0">
                <a:solidFill>
                  <a:schemeClr val="tx1"/>
                </a:solidFill>
              </a:rPr>
              <a:t>For the mind set on the flesh is death, but the mind set on the Spirit is life and peace, </a:t>
            </a:r>
            <a:r>
              <a:rPr lang="en-US" sz="3200" b="1" baseline="30000" dirty="0">
                <a:solidFill>
                  <a:schemeClr val="tx1"/>
                </a:solidFill>
              </a:rPr>
              <a:t>7 </a:t>
            </a:r>
            <a:r>
              <a:rPr lang="en-US" sz="3200" dirty="0">
                <a:solidFill>
                  <a:schemeClr val="tx1"/>
                </a:solidFill>
              </a:rPr>
              <a:t>because the mind set on the flesh is hostile toward God; for it does not subject itself to the law of God, for it is not even able to do so, </a:t>
            </a:r>
            <a:r>
              <a:rPr lang="en-US" sz="3200" b="1" baseline="30000" dirty="0">
                <a:solidFill>
                  <a:schemeClr val="tx1"/>
                </a:solidFill>
              </a:rPr>
              <a:t>8 </a:t>
            </a:r>
            <a:r>
              <a:rPr lang="en-US" sz="3200" b="1" u="sng" dirty="0">
                <a:solidFill>
                  <a:srgbClr val="002060"/>
                </a:solidFill>
              </a:rPr>
              <a:t>and those who are in the flesh cannot please God</a:t>
            </a:r>
            <a:r>
              <a:rPr lang="en-US" sz="3200" dirty="0">
                <a:solidFill>
                  <a:schemeClr val="tx1"/>
                </a:solidFill>
              </a:rPr>
              <a:t>.</a:t>
            </a:r>
          </a:p>
          <a:p>
            <a:pPr marL="0" marR="0">
              <a:lnSpc>
                <a:spcPct val="107000"/>
              </a:lnSpc>
              <a:spcBef>
                <a:spcPts val="0"/>
              </a:spcBef>
              <a:spcAft>
                <a:spcPts val="0"/>
              </a:spcAft>
            </a:pPr>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7" name="Rectangle 6">
            <a:extLst>
              <a:ext uri="{FF2B5EF4-FFF2-40B4-BE49-F238E27FC236}">
                <a16:creationId xmlns:a16="http://schemas.microsoft.com/office/drawing/2014/main" xmlns="" id="{0B12226B-42BB-D285-E683-FE7A67225F6C}"/>
              </a:ext>
            </a:extLst>
          </p:cNvPr>
          <p:cNvSpPr/>
          <p:nvPr/>
        </p:nvSpPr>
        <p:spPr>
          <a:xfrm>
            <a:off x="8686800" y="0"/>
            <a:ext cx="28194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200" b="1" i="1" dirty="0">
                <a:solidFill>
                  <a:schemeClr val="bg1"/>
                </a:solidFill>
              </a:rPr>
              <a:t>Why?</a:t>
            </a:r>
          </a:p>
        </p:txBody>
      </p:sp>
      <p:sp>
        <p:nvSpPr>
          <p:cNvPr id="2" name="Rounded Rectangular Callout 15">
            <a:extLst>
              <a:ext uri="{FF2B5EF4-FFF2-40B4-BE49-F238E27FC236}">
                <a16:creationId xmlns:a16="http://schemas.microsoft.com/office/drawing/2014/main" xmlns="" id="{50BF53BB-DC60-4119-D36F-BB17A888A729}"/>
              </a:ext>
            </a:extLst>
          </p:cNvPr>
          <p:cNvSpPr/>
          <p:nvPr/>
        </p:nvSpPr>
        <p:spPr>
          <a:xfrm>
            <a:off x="3962400" y="3124200"/>
            <a:ext cx="7866655" cy="1146426"/>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And that’s important because I think our instinct is to do exactly that!</a:t>
            </a:r>
            <a:endParaRPr lang="en-US" sz="3600" dirty="0"/>
          </a:p>
        </p:txBody>
      </p:sp>
    </p:spTree>
    <p:extLst>
      <p:ext uri="{BB962C8B-B14F-4D97-AF65-F5344CB8AC3E}">
        <p14:creationId xmlns:p14="http://schemas.microsoft.com/office/powerpoint/2010/main" val="111380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4" name="Rectangle 3">
            <a:extLst>
              <a:ext uri="{FF2B5EF4-FFF2-40B4-BE49-F238E27FC236}">
                <a16:creationId xmlns:a16="http://schemas.microsoft.com/office/drawing/2014/main" xmlns="" id="{4ABCB7DF-DC02-0C04-2E1D-6356D38C5B7D}"/>
              </a:ext>
            </a:extLst>
          </p:cNvPr>
          <p:cNvSpPr/>
          <p:nvPr/>
        </p:nvSpPr>
        <p:spPr>
          <a:xfrm>
            <a:off x="0" y="5626441"/>
            <a:ext cx="12192000" cy="1234984"/>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dirty="0">
                <a:solidFill>
                  <a:schemeClr val="tx1"/>
                </a:solidFill>
              </a:rPr>
              <a:t>toward God; for it does not subject itself to the law of God, for it is not even able to do so, </a:t>
            </a:r>
            <a:r>
              <a:rPr lang="en-US" sz="3200" b="1" baseline="30000" dirty="0">
                <a:solidFill>
                  <a:schemeClr val="tx1"/>
                </a:solidFill>
              </a:rPr>
              <a:t>8 </a:t>
            </a:r>
            <a:r>
              <a:rPr lang="en-US" sz="3200" b="1" u="sng" dirty="0">
                <a:solidFill>
                  <a:srgbClr val="002060"/>
                </a:solidFill>
              </a:rPr>
              <a:t>and those who are in the flesh cannot please God</a:t>
            </a:r>
            <a:r>
              <a:rPr lang="en-US" sz="3200" dirty="0">
                <a:solidFill>
                  <a:schemeClr val="tx1"/>
                </a:solidFill>
              </a:rPr>
              <a:t>.</a:t>
            </a:r>
          </a:p>
          <a:p>
            <a:pPr marL="0" marR="0">
              <a:lnSpc>
                <a:spcPct val="107000"/>
              </a:lnSpc>
              <a:spcBef>
                <a:spcPts val="0"/>
              </a:spcBef>
              <a:spcAft>
                <a:spcPts val="0"/>
              </a:spcAft>
            </a:pPr>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cxnSp>
        <p:nvCxnSpPr>
          <p:cNvPr id="12" name="Straight Connector 11">
            <a:extLst>
              <a:ext uri="{FF2B5EF4-FFF2-40B4-BE49-F238E27FC236}">
                <a16:creationId xmlns:a16="http://schemas.microsoft.com/office/drawing/2014/main" xmlns="" id="{6C004D18-4FBC-BB6E-314C-3C19328FDB58}"/>
              </a:ext>
            </a:extLst>
          </p:cNvPr>
          <p:cNvCxnSpPr>
            <a:cxnSpLocks/>
          </p:cNvCxnSpPr>
          <p:nvPr/>
        </p:nvCxnSpPr>
        <p:spPr>
          <a:xfrm>
            <a:off x="3657600" y="914400"/>
            <a:ext cx="1828800" cy="1035023"/>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F85BBCF-0F12-710B-89C2-7D9B662AB0E3}"/>
              </a:ext>
            </a:extLst>
          </p:cNvPr>
          <p:cNvCxnSpPr>
            <a:cxnSpLocks/>
          </p:cNvCxnSpPr>
          <p:nvPr/>
        </p:nvCxnSpPr>
        <p:spPr>
          <a:xfrm flipV="1">
            <a:off x="3505200" y="1952848"/>
            <a:ext cx="1981200" cy="1209438"/>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360E92D6-7DA0-E9F2-9187-27B4073403AC}"/>
              </a:ext>
            </a:extLst>
          </p:cNvPr>
          <p:cNvSpPr/>
          <p:nvPr/>
        </p:nvSpPr>
        <p:spPr>
          <a:xfrm>
            <a:off x="5486400" y="1159032"/>
            <a:ext cx="5638800" cy="1752600"/>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“religious” approach to personal growth</a:t>
            </a:r>
          </a:p>
        </p:txBody>
      </p:sp>
      <p:sp>
        <p:nvSpPr>
          <p:cNvPr id="2" name="Thought Bubble: Cloud 1">
            <a:extLst>
              <a:ext uri="{FF2B5EF4-FFF2-40B4-BE49-F238E27FC236}">
                <a16:creationId xmlns:a16="http://schemas.microsoft.com/office/drawing/2014/main" xmlns="" id="{3FE75316-A9A3-A07A-8A15-0D01B0964B13}"/>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3" name="Thought Bubble: Cloud 2">
            <a:extLst>
              <a:ext uri="{FF2B5EF4-FFF2-40B4-BE49-F238E27FC236}">
                <a16:creationId xmlns:a16="http://schemas.microsoft.com/office/drawing/2014/main" xmlns="" id="{CA9D424D-ABE2-9DF4-75BD-57C9E9B70BDF}"/>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Tree>
    <p:extLst>
      <p:ext uri="{BB962C8B-B14F-4D97-AF65-F5344CB8AC3E}">
        <p14:creationId xmlns:p14="http://schemas.microsoft.com/office/powerpoint/2010/main" val="91536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cxnSp>
        <p:nvCxnSpPr>
          <p:cNvPr id="12" name="Straight Connector 11">
            <a:extLst>
              <a:ext uri="{FF2B5EF4-FFF2-40B4-BE49-F238E27FC236}">
                <a16:creationId xmlns:a16="http://schemas.microsoft.com/office/drawing/2014/main" xmlns="" id="{6C004D18-4FBC-BB6E-314C-3C19328FDB58}"/>
              </a:ext>
            </a:extLst>
          </p:cNvPr>
          <p:cNvCxnSpPr>
            <a:cxnSpLocks/>
          </p:cNvCxnSpPr>
          <p:nvPr/>
        </p:nvCxnSpPr>
        <p:spPr>
          <a:xfrm>
            <a:off x="3657600" y="914400"/>
            <a:ext cx="1828800" cy="1035023"/>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F85BBCF-0F12-710B-89C2-7D9B662AB0E3}"/>
              </a:ext>
            </a:extLst>
          </p:cNvPr>
          <p:cNvCxnSpPr>
            <a:cxnSpLocks/>
          </p:cNvCxnSpPr>
          <p:nvPr/>
        </p:nvCxnSpPr>
        <p:spPr>
          <a:xfrm flipV="1">
            <a:off x="3505200" y="1952848"/>
            <a:ext cx="1981200" cy="1209438"/>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360E92D6-7DA0-E9F2-9187-27B4073403AC}"/>
              </a:ext>
            </a:extLst>
          </p:cNvPr>
          <p:cNvSpPr/>
          <p:nvPr/>
        </p:nvSpPr>
        <p:spPr>
          <a:xfrm>
            <a:off x="5486400" y="1159032"/>
            <a:ext cx="5638800" cy="1752600"/>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“religious” approach to personal growth</a:t>
            </a:r>
          </a:p>
        </p:txBody>
      </p:sp>
      <p:sp>
        <p:nvSpPr>
          <p:cNvPr id="2" name="Rectangle 1">
            <a:extLst>
              <a:ext uri="{FF2B5EF4-FFF2-40B4-BE49-F238E27FC236}">
                <a16:creationId xmlns:a16="http://schemas.microsoft.com/office/drawing/2014/main" xmlns="" id="{80AB6CBF-745B-4092-C695-5714E485C249}"/>
              </a:ext>
            </a:extLst>
          </p:cNvPr>
          <p:cNvSpPr/>
          <p:nvPr/>
        </p:nvSpPr>
        <p:spPr>
          <a:xfrm>
            <a:off x="0" y="4593264"/>
            <a:ext cx="12192000" cy="2268161"/>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b="1" u="sng" dirty="0">
                <a:solidFill>
                  <a:srgbClr val="002060"/>
                </a:solidFill>
              </a:rPr>
              <a:t>For the mind set on the flesh is death</a:t>
            </a:r>
            <a:r>
              <a:rPr lang="en-US" sz="3200" dirty="0">
                <a:solidFill>
                  <a:schemeClr val="tx1"/>
                </a:solidFill>
              </a:rPr>
              <a:t>, but the mind set on the Spirit is life and peace, </a:t>
            </a:r>
            <a:r>
              <a:rPr lang="en-US" sz="3200" b="1" baseline="30000" dirty="0">
                <a:solidFill>
                  <a:schemeClr val="tx1"/>
                </a:solidFill>
              </a:rPr>
              <a:t>7 </a:t>
            </a:r>
            <a:r>
              <a:rPr lang="en-US" sz="3200" dirty="0">
                <a:solidFill>
                  <a:schemeClr val="tx1"/>
                </a:solidFill>
              </a:rPr>
              <a:t>because the mind set on the flesh is hostile toward God; for it does not subject itself to the law of God, for it is not even able to do so, </a:t>
            </a:r>
            <a:r>
              <a:rPr lang="en-US" sz="3200" b="1" baseline="30000" dirty="0">
                <a:solidFill>
                  <a:schemeClr val="tx1"/>
                </a:solidFill>
              </a:rPr>
              <a:t>8 </a:t>
            </a:r>
            <a:r>
              <a:rPr lang="en-US" sz="3200" dirty="0">
                <a:solidFill>
                  <a:schemeClr val="tx1"/>
                </a:solidFill>
              </a:rPr>
              <a:t>and those who are in the flesh cannot please God.</a:t>
            </a:r>
          </a:p>
          <a:p>
            <a:pPr marL="0" marR="0">
              <a:lnSpc>
                <a:spcPct val="107000"/>
              </a:lnSpc>
              <a:spcBef>
                <a:spcPts val="0"/>
              </a:spcBef>
              <a:spcAft>
                <a:spcPts val="0"/>
              </a:spcAft>
            </a:pPr>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3" name="Thought Bubble: Cloud 2">
            <a:extLst>
              <a:ext uri="{FF2B5EF4-FFF2-40B4-BE49-F238E27FC236}">
                <a16:creationId xmlns:a16="http://schemas.microsoft.com/office/drawing/2014/main" xmlns="" id="{9EA97011-ABF9-4134-836C-8DA8BF56D2BB}"/>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4" name="Thought Bubble: Cloud 3">
            <a:extLst>
              <a:ext uri="{FF2B5EF4-FFF2-40B4-BE49-F238E27FC236}">
                <a16:creationId xmlns:a16="http://schemas.microsoft.com/office/drawing/2014/main" xmlns="" id="{11FDB678-6603-294E-D89E-37B60AD19B9D}"/>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Tree>
    <p:extLst>
      <p:ext uri="{BB962C8B-B14F-4D97-AF65-F5344CB8AC3E}">
        <p14:creationId xmlns:p14="http://schemas.microsoft.com/office/powerpoint/2010/main" val="3869957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cxnSp>
        <p:nvCxnSpPr>
          <p:cNvPr id="12" name="Straight Connector 11">
            <a:extLst>
              <a:ext uri="{FF2B5EF4-FFF2-40B4-BE49-F238E27FC236}">
                <a16:creationId xmlns:a16="http://schemas.microsoft.com/office/drawing/2014/main" xmlns="" id="{6C004D18-4FBC-BB6E-314C-3C19328FDB58}"/>
              </a:ext>
            </a:extLst>
          </p:cNvPr>
          <p:cNvCxnSpPr>
            <a:cxnSpLocks/>
          </p:cNvCxnSpPr>
          <p:nvPr/>
        </p:nvCxnSpPr>
        <p:spPr>
          <a:xfrm>
            <a:off x="3657600" y="914400"/>
            <a:ext cx="1828800" cy="1035023"/>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F85BBCF-0F12-710B-89C2-7D9B662AB0E3}"/>
              </a:ext>
            </a:extLst>
          </p:cNvPr>
          <p:cNvCxnSpPr>
            <a:cxnSpLocks/>
          </p:cNvCxnSpPr>
          <p:nvPr/>
        </p:nvCxnSpPr>
        <p:spPr>
          <a:xfrm flipV="1">
            <a:off x="3505200" y="1952848"/>
            <a:ext cx="1981200" cy="1209438"/>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360E92D6-7DA0-E9F2-9187-27B4073403AC}"/>
              </a:ext>
            </a:extLst>
          </p:cNvPr>
          <p:cNvSpPr/>
          <p:nvPr/>
        </p:nvSpPr>
        <p:spPr>
          <a:xfrm>
            <a:off x="5486400" y="1159032"/>
            <a:ext cx="5638800" cy="1752600"/>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“religious” approach to personal growth</a:t>
            </a:r>
          </a:p>
        </p:txBody>
      </p:sp>
      <p:cxnSp>
        <p:nvCxnSpPr>
          <p:cNvPr id="3" name="Straight Connector 2">
            <a:extLst>
              <a:ext uri="{FF2B5EF4-FFF2-40B4-BE49-F238E27FC236}">
                <a16:creationId xmlns:a16="http://schemas.microsoft.com/office/drawing/2014/main" xmlns="" id="{0A6A43C6-E4AB-BBAD-C9D6-65B03A22F089}"/>
              </a:ext>
            </a:extLst>
          </p:cNvPr>
          <p:cNvCxnSpPr>
            <a:cxnSpLocks/>
          </p:cNvCxnSpPr>
          <p:nvPr/>
        </p:nvCxnSpPr>
        <p:spPr>
          <a:xfrm>
            <a:off x="3657600" y="3404161"/>
            <a:ext cx="1828800" cy="1035023"/>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51E77305-EF85-DE41-A091-5E60E87F79B0}"/>
              </a:ext>
            </a:extLst>
          </p:cNvPr>
          <p:cNvCxnSpPr>
            <a:cxnSpLocks/>
          </p:cNvCxnSpPr>
          <p:nvPr/>
        </p:nvCxnSpPr>
        <p:spPr>
          <a:xfrm flipV="1">
            <a:off x="3505200" y="4442609"/>
            <a:ext cx="1981200" cy="1209438"/>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8B8C0086-F5DA-7D46-2EB1-D1AB7FB6186B}"/>
              </a:ext>
            </a:extLst>
          </p:cNvPr>
          <p:cNvSpPr/>
          <p:nvPr/>
        </p:nvSpPr>
        <p:spPr>
          <a:xfrm>
            <a:off x="5459819" y="3436088"/>
            <a:ext cx="5638800" cy="1752600"/>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“secular” approach to personal growth</a:t>
            </a:r>
          </a:p>
        </p:txBody>
      </p:sp>
      <p:sp>
        <p:nvSpPr>
          <p:cNvPr id="7" name="Rounded Rectangular Callout 15">
            <a:extLst>
              <a:ext uri="{FF2B5EF4-FFF2-40B4-BE49-F238E27FC236}">
                <a16:creationId xmlns:a16="http://schemas.microsoft.com/office/drawing/2014/main" xmlns="" id="{519E727F-EAE2-275C-D6FB-76412A21D574}"/>
              </a:ext>
            </a:extLst>
          </p:cNvPr>
          <p:cNvSpPr/>
          <p:nvPr/>
        </p:nvSpPr>
        <p:spPr>
          <a:xfrm>
            <a:off x="381000" y="5739927"/>
            <a:ext cx="11371855" cy="762000"/>
          </a:xfrm>
          <a:prstGeom prst="wedgeRoundRectCallout">
            <a:avLst>
              <a:gd name="adj1" fmla="val -21927"/>
              <a:gd name="adj2" fmla="val 49596"/>
              <a:gd name="adj3" fmla="val 16667"/>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“If I want to grow personally, what should I think about?”</a:t>
            </a:r>
            <a:endParaRPr lang="en-US" sz="3600" dirty="0"/>
          </a:p>
        </p:txBody>
      </p:sp>
      <p:sp>
        <p:nvSpPr>
          <p:cNvPr id="2" name="Thought Bubble: Cloud 1">
            <a:extLst>
              <a:ext uri="{FF2B5EF4-FFF2-40B4-BE49-F238E27FC236}">
                <a16:creationId xmlns:a16="http://schemas.microsoft.com/office/drawing/2014/main" xmlns="" id="{B6EE2FA0-A1F1-3FFD-C54A-121732B2DF0C}"/>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8" name="Thought Bubble: Cloud 7">
            <a:extLst>
              <a:ext uri="{FF2B5EF4-FFF2-40B4-BE49-F238E27FC236}">
                <a16:creationId xmlns:a16="http://schemas.microsoft.com/office/drawing/2014/main" xmlns="" id="{58DCB95C-122C-7078-5262-41A44CB64BBF}"/>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Tree>
    <p:extLst>
      <p:ext uri="{BB962C8B-B14F-4D97-AF65-F5344CB8AC3E}">
        <p14:creationId xmlns:p14="http://schemas.microsoft.com/office/powerpoint/2010/main" val="228231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cxnSp>
        <p:nvCxnSpPr>
          <p:cNvPr id="12" name="Straight Connector 11">
            <a:extLst>
              <a:ext uri="{FF2B5EF4-FFF2-40B4-BE49-F238E27FC236}">
                <a16:creationId xmlns:a16="http://schemas.microsoft.com/office/drawing/2014/main" xmlns="" id="{6C004D18-4FBC-BB6E-314C-3C19328FDB58}"/>
              </a:ext>
            </a:extLst>
          </p:cNvPr>
          <p:cNvCxnSpPr>
            <a:cxnSpLocks/>
          </p:cNvCxnSpPr>
          <p:nvPr/>
        </p:nvCxnSpPr>
        <p:spPr>
          <a:xfrm>
            <a:off x="3657600" y="914400"/>
            <a:ext cx="1828800" cy="1035023"/>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F85BBCF-0F12-710B-89C2-7D9B662AB0E3}"/>
              </a:ext>
            </a:extLst>
          </p:cNvPr>
          <p:cNvCxnSpPr>
            <a:cxnSpLocks/>
          </p:cNvCxnSpPr>
          <p:nvPr/>
        </p:nvCxnSpPr>
        <p:spPr>
          <a:xfrm flipV="1">
            <a:off x="3505200" y="1952848"/>
            <a:ext cx="1981200" cy="1209438"/>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360E92D6-7DA0-E9F2-9187-27B4073403AC}"/>
              </a:ext>
            </a:extLst>
          </p:cNvPr>
          <p:cNvSpPr/>
          <p:nvPr/>
        </p:nvSpPr>
        <p:spPr>
          <a:xfrm>
            <a:off x="5486400" y="1159032"/>
            <a:ext cx="5638800" cy="1752600"/>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“religious” approach to personal growth</a:t>
            </a:r>
          </a:p>
        </p:txBody>
      </p:sp>
      <p:cxnSp>
        <p:nvCxnSpPr>
          <p:cNvPr id="3" name="Straight Connector 2">
            <a:extLst>
              <a:ext uri="{FF2B5EF4-FFF2-40B4-BE49-F238E27FC236}">
                <a16:creationId xmlns:a16="http://schemas.microsoft.com/office/drawing/2014/main" xmlns="" id="{0A6A43C6-E4AB-BBAD-C9D6-65B03A22F089}"/>
              </a:ext>
            </a:extLst>
          </p:cNvPr>
          <p:cNvCxnSpPr>
            <a:cxnSpLocks/>
          </p:cNvCxnSpPr>
          <p:nvPr/>
        </p:nvCxnSpPr>
        <p:spPr>
          <a:xfrm>
            <a:off x="3657600" y="3404161"/>
            <a:ext cx="1828800" cy="1035023"/>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51E77305-EF85-DE41-A091-5E60E87F79B0}"/>
              </a:ext>
            </a:extLst>
          </p:cNvPr>
          <p:cNvCxnSpPr>
            <a:cxnSpLocks/>
          </p:cNvCxnSpPr>
          <p:nvPr/>
        </p:nvCxnSpPr>
        <p:spPr>
          <a:xfrm flipV="1">
            <a:off x="3505200" y="4442609"/>
            <a:ext cx="1981200" cy="1209438"/>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8B8C0086-F5DA-7D46-2EB1-D1AB7FB6186B}"/>
              </a:ext>
            </a:extLst>
          </p:cNvPr>
          <p:cNvSpPr/>
          <p:nvPr/>
        </p:nvSpPr>
        <p:spPr>
          <a:xfrm>
            <a:off x="5459819" y="3436088"/>
            <a:ext cx="5638800" cy="1752600"/>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“secular” approach to personal growth</a:t>
            </a:r>
          </a:p>
        </p:txBody>
      </p:sp>
      <p:sp>
        <p:nvSpPr>
          <p:cNvPr id="7" name="Rounded Rectangular Callout 15">
            <a:extLst>
              <a:ext uri="{FF2B5EF4-FFF2-40B4-BE49-F238E27FC236}">
                <a16:creationId xmlns:a16="http://schemas.microsoft.com/office/drawing/2014/main" xmlns="" id="{519E727F-EAE2-275C-D6FB-76412A21D574}"/>
              </a:ext>
            </a:extLst>
          </p:cNvPr>
          <p:cNvSpPr/>
          <p:nvPr/>
        </p:nvSpPr>
        <p:spPr>
          <a:xfrm>
            <a:off x="410072" y="5509410"/>
            <a:ext cx="11371855" cy="1258083"/>
          </a:xfrm>
          <a:prstGeom prst="wedgeRoundRectCallout">
            <a:avLst>
              <a:gd name="adj1" fmla="val -21927"/>
              <a:gd name="adj2" fmla="val 49596"/>
              <a:gd name="adj3" fmla="val 16667"/>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Focus on your sense of self, focus on the experiences and things you want to have, and you will be happy.  </a:t>
            </a:r>
            <a:endParaRPr lang="en-US" sz="3600" dirty="0"/>
          </a:p>
        </p:txBody>
      </p:sp>
      <p:sp>
        <p:nvSpPr>
          <p:cNvPr id="2" name="Thought Bubble: Cloud 1">
            <a:extLst>
              <a:ext uri="{FF2B5EF4-FFF2-40B4-BE49-F238E27FC236}">
                <a16:creationId xmlns:a16="http://schemas.microsoft.com/office/drawing/2014/main" xmlns="" id="{6972EE4B-BF3E-F0EF-454C-EAF44972732C}"/>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8" name="Thought Bubble: Cloud 7">
            <a:extLst>
              <a:ext uri="{FF2B5EF4-FFF2-40B4-BE49-F238E27FC236}">
                <a16:creationId xmlns:a16="http://schemas.microsoft.com/office/drawing/2014/main" xmlns="" id="{5CE5C87A-F275-5AA7-976F-C9F573F5924D}"/>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Tree>
    <p:extLst>
      <p:ext uri="{BB962C8B-B14F-4D97-AF65-F5344CB8AC3E}">
        <p14:creationId xmlns:p14="http://schemas.microsoft.com/office/powerpoint/2010/main" val="11284819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cxnSp>
        <p:nvCxnSpPr>
          <p:cNvPr id="12" name="Straight Connector 11">
            <a:extLst>
              <a:ext uri="{FF2B5EF4-FFF2-40B4-BE49-F238E27FC236}">
                <a16:creationId xmlns:a16="http://schemas.microsoft.com/office/drawing/2014/main" xmlns="" id="{6C004D18-4FBC-BB6E-314C-3C19328FDB58}"/>
              </a:ext>
            </a:extLst>
          </p:cNvPr>
          <p:cNvCxnSpPr>
            <a:cxnSpLocks/>
          </p:cNvCxnSpPr>
          <p:nvPr/>
        </p:nvCxnSpPr>
        <p:spPr>
          <a:xfrm>
            <a:off x="3657600" y="914400"/>
            <a:ext cx="1828800" cy="1035023"/>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F85BBCF-0F12-710B-89C2-7D9B662AB0E3}"/>
              </a:ext>
            </a:extLst>
          </p:cNvPr>
          <p:cNvCxnSpPr>
            <a:cxnSpLocks/>
          </p:cNvCxnSpPr>
          <p:nvPr/>
        </p:nvCxnSpPr>
        <p:spPr>
          <a:xfrm flipV="1">
            <a:off x="3505200" y="1952848"/>
            <a:ext cx="1981200" cy="1209438"/>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360E92D6-7DA0-E9F2-9187-27B4073403AC}"/>
              </a:ext>
            </a:extLst>
          </p:cNvPr>
          <p:cNvSpPr/>
          <p:nvPr/>
        </p:nvSpPr>
        <p:spPr>
          <a:xfrm>
            <a:off x="5486400" y="1159032"/>
            <a:ext cx="5638800" cy="1752600"/>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“religious” approach to personal growth</a:t>
            </a:r>
          </a:p>
        </p:txBody>
      </p:sp>
      <p:cxnSp>
        <p:nvCxnSpPr>
          <p:cNvPr id="3" name="Straight Connector 2">
            <a:extLst>
              <a:ext uri="{FF2B5EF4-FFF2-40B4-BE49-F238E27FC236}">
                <a16:creationId xmlns:a16="http://schemas.microsoft.com/office/drawing/2014/main" xmlns="" id="{0A6A43C6-E4AB-BBAD-C9D6-65B03A22F089}"/>
              </a:ext>
            </a:extLst>
          </p:cNvPr>
          <p:cNvCxnSpPr>
            <a:cxnSpLocks/>
          </p:cNvCxnSpPr>
          <p:nvPr/>
        </p:nvCxnSpPr>
        <p:spPr>
          <a:xfrm>
            <a:off x="3657600" y="3404161"/>
            <a:ext cx="1828800" cy="1035023"/>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51E77305-EF85-DE41-A091-5E60E87F79B0}"/>
              </a:ext>
            </a:extLst>
          </p:cNvPr>
          <p:cNvCxnSpPr>
            <a:cxnSpLocks/>
          </p:cNvCxnSpPr>
          <p:nvPr/>
        </p:nvCxnSpPr>
        <p:spPr>
          <a:xfrm flipV="1">
            <a:off x="3505200" y="4442609"/>
            <a:ext cx="1981200" cy="1209438"/>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8B8C0086-F5DA-7D46-2EB1-D1AB7FB6186B}"/>
              </a:ext>
            </a:extLst>
          </p:cNvPr>
          <p:cNvSpPr/>
          <p:nvPr/>
        </p:nvSpPr>
        <p:spPr>
          <a:xfrm>
            <a:off x="5459819" y="3436088"/>
            <a:ext cx="5638800" cy="1752600"/>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“secular” approach to personal growth</a:t>
            </a:r>
          </a:p>
        </p:txBody>
      </p:sp>
      <p:sp>
        <p:nvSpPr>
          <p:cNvPr id="7" name="Rounded Rectangular Callout 15">
            <a:extLst>
              <a:ext uri="{FF2B5EF4-FFF2-40B4-BE49-F238E27FC236}">
                <a16:creationId xmlns:a16="http://schemas.microsoft.com/office/drawing/2014/main" xmlns="" id="{519E727F-EAE2-275C-D6FB-76412A21D574}"/>
              </a:ext>
            </a:extLst>
          </p:cNvPr>
          <p:cNvSpPr/>
          <p:nvPr/>
        </p:nvSpPr>
        <p:spPr>
          <a:xfrm>
            <a:off x="129363" y="5509410"/>
            <a:ext cx="11986437" cy="1258083"/>
          </a:xfrm>
          <a:prstGeom prst="wedgeRoundRectCallout">
            <a:avLst>
              <a:gd name="adj1" fmla="val -21927"/>
              <a:gd name="adj2" fmla="val 49596"/>
              <a:gd name="adj3" fmla="val 16667"/>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500" b="1" dirty="0"/>
              <a:t>Look within to discover meaning, and look without to find validation and resources to shape reality to be what you want</a:t>
            </a:r>
            <a:endParaRPr lang="en-US" sz="3500" dirty="0"/>
          </a:p>
        </p:txBody>
      </p:sp>
      <p:sp>
        <p:nvSpPr>
          <p:cNvPr id="2" name="Thought Bubble: Cloud 1">
            <a:extLst>
              <a:ext uri="{FF2B5EF4-FFF2-40B4-BE49-F238E27FC236}">
                <a16:creationId xmlns:a16="http://schemas.microsoft.com/office/drawing/2014/main" xmlns="" id="{8AAB86E7-060D-3A88-3211-870240BEE3CC}"/>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8" name="Thought Bubble: Cloud 7">
            <a:extLst>
              <a:ext uri="{FF2B5EF4-FFF2-40B4-BE49-F238E27FC236}">
                <a16:creationId xmlns:a16="http://schemas.microsoft.com/office/drawing/2014/main" xmlns="" id="{DA6092C4-2728-F45A-4326-5C9BE09898F9}"/>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Tree>
    <p:extLst>
      <p:ext uri="{BB962C8B-B14F-4D97-AF65-F5344CB8AC3E}">
        <p14:creationId xmlns:p14="http://schemas.microsoft.com/office/powerpoint/2010/main" val="3644916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cxnSp>
        <p:nvCxnSpPr>
          <p:cNvPr id="12" name="Straight Connector 11">
            <a:extLst>
              <a:ext uri="{FF2B5EF4-FFF2-40B4-BE49-F238E27FC236}">
                <a16:creationId xmlns:a16="http://schemas.microsoft.com/office/drawing/2014/main" xmlns="" id="{6C004D18-4FBC-BB6E-314C-3C19328FDB58}"/>
              </a:ext>
            </a:extLst>
          </p:cNvPr>
          <p:cNvCxnSpPr>
            <a:cxnSpLocks/>
          </p:cNvCxnSpPr>
          <p:nvPr/>
        </p:nvCxnSpPr>
        <p:spPr>
          <a:xfrm>
            <a:off x="3657600" y="914400"/>
            <a:ext cx="1828800" cy="1035023"/>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F85BBCF-0F12-710B-89C2-7D9B662AB0E3}"/>
              </a:ext>
            </a:extLst>
          </p:cNvPr>
          <p:cNvCxnSpPr>
            <a:cxnSpLocks/>
          </p:cNvCxnSpPr>
          <p:nvPr/>
        </p:nvCxnSpPr>
        <p:spPr>
          <a:xfrm flipV="1">
            <a:off x="3505200" y="1952848"/>
            <a:ext cx="1981200" cy="1209438"/>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360E92D6-7DA0-E9F2-9187-27B4073403AC}"/>
              </a:ext>
            </a:extLst>
          </p:cNvPr>
          <p:cNvSpPr/>
          <p:nvPr/>
        </p:nvSpPr>
        <p:spPr>
          <a:xfrm>
            <a:off x="5486400" y="1159032"/>
            <a:ext cx="5638800" cy="1752600"/>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“religious” approach to personal growth</a:t>
            </a:r>
          </a:p>
        </p:txBody>
      </p:sp>
      <p:cxnSp>
        <p:nvCxnSpPr>
          <p:cNvPr id="3" name="Straight Connector 2">
            <a:extLst>
              <a:ext uri="{FF2B5EF4-FFF2-40B4-BE49-F238E27FC236}">
                <a16:creationId xmlns:a16="http://schemas.microsoft.com/office/drawing/2014/main" xmlns="" id="{0A6A43C6-E4AB-BBAD-C9D6-65B03A22F089}"/>
              </a:ext>
            </a:extLst>
          </p:cNvPr>
          <p:cNvCxnSpPr>
            <a:cxnSpLocks/>
          </p:cNvCxnSpPr>
          <p:nvPr/>
        </p:nvCxnSpPr>
        <p:spPr>
          <a:xfrm>
            <a:off x="3657600" y="3404161"/>
            <a:ext cx="1828800" cy="1035023"/>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51E77305-EF85-DE41-A091-5E60E87F79B0}"/>
              </a:ext>
            </a:extLst>
          </p:cNvPr>
          <p:cNvCxnSpPr>
            <a:cxnSpLocks/>
          </p:cNvCxnSpPr>
          <p:nvPr/>
        </p:nvCxnSpPr>
        <p:spPr>
          <a:xfrm flipV="1">
            <a:off x="3505200" y="4442609"/>
            <a:ext cx="1981200" cy="1209438"/>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8B8C0086-F5DA-7D46-2EB1-D1AB7FB6186B}"/>
              </a:ext>
            </a:extLst>
          </p:cNvPr>
          <p:cNvSpPr/>
          <p:nvPr/>
        </p:nvSpPr>
        <p:spPr>
          <a:xfrm>
            <a:off x="5459819" y="3436088"/>
            <a:ext cx="5638800" cy="1752600"/>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The “secular” approach to personal growth</a:t>
            </a:r>
          </a:p>
        </p:txBody>
      </p:sp>
      <p:sp>
        <p:nvSpPr>
          <p:cNvPr id="7" name="Rounded Rectangular Callout 15">
            <a:extLst>
              <a:ext uri="{FF2B5EF4-FFF2-40B4-BE49-F238E27FC236}">
                <a16:creationId xmlns:a16="http://schemas.microsoft.com/office/drawing/2014/main" xmlns="" id="{519E727F-EAE2-275C-D6FB-76412A21D574}"/>
              </a:ext>
            </a:extLst>
          </p:cNvPr>
          <p:cNvSpPr/>
          <p:nvPr/>
        </p:nvSpPr>
        <p:spPr>
          <a:xfrm>
            <a:off x="208220" y="5593921"/>
            <a:ext cx="11572988" cy="1085112"/>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t>Our culture actively promotes focusing on self and getting what you want as </a:t>
            </a:r>
            <a:r>
              <a:rPr lang="en-US" sz="3200" b="1" i="1" dirty="0"/>
              <a:t>the answer </a:t>
            </a:r>
            <a:r>
              <a:rPr lang="en-US" sz="3200" b="1" dirty="0"/>
              <a:t>to mental health personal wellbeing!</a:t>
            </a:r>
            <a:endParaRPr lang="en-US" sz="3200" dirty="0"/>
          </a:p>
        </p:txBody>
      </p:sp>
      <p:sp>
        <p:nvSpPr>
          <p:cNvPr id="2" name="Rounded Rectangular Callout 15">
            <a:extLst>
              <a:ext uri="{FF2B5EF4-FFF2-40B4-BE49-F238E27FC236}">
                <a16:creationId xmlns:a16="http://schemas.microsoft.com/office/drawing/2014/main" xmlns="" id="{6EBC46D1-15DB-AB17-5BAA-D0E053EB56C7}"/>
              </a:ext>
            </a:extLst>
          </p:cNvPr>
          <p:cNvSpPr/>
          <p:nvPr/>
        </p:nvSpPr>
        <p:spPr>
          <a:xfrm>
            <a:off x="6593957" y="180753"/>
            <a:ext cx="5374758" cy="1085112"/>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i="1" dirty="0"/>
              <a:t>And how’s it going? </a:t>
            </a:r>
            <a:endParaRPr lang="en-US" sz="4000" i="1" dirty="0"/>
          </a:p>
        </p:txBody>
      </p:sp>
      <p:sp>
        <p:nvSpPr>
          <p:cNvPr id="8" name="Thought Bubble: Cloud 7">
            <a:extLst>
              <a:ext uri="{FF2B5EF4-FFF2-40B4-BE49-F238E27FC236}">
                <a16:creationId xmlns:a16="http://schemas.microsoft.com/office/drawing/2014/main" xmlns="" id="{4B9A047E-9B43-B400-DEA6-41CE4174B8BD}"/>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9" name="Thought Bubble: Cloud 8">
            <a:extLst>
              <a:ext uri="{FF2B5EF4-FFF2-40B4-BE49-F238E27FC236}">
                <a16:creationId xmlns:a16="http://schemas.microsoft.com/office/drawing/2014/main" xmlns="" id="{28DFA23A-FF39-1C6C-893E-65C616D1A3E0}"/>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Tree>
    <p:extLst>
      <p:ext uri="{BB962C8B-B14F-4D97-AF65-F5344CB8AC3E}">
        <p14:creationId xmlns:p14="http://schemas.microsoft.com/office/powerpoint/2010/main" val="79200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inds concept (iStock/Getty Images)">
            <a:extLst>
              <a:ext uri="{FF2B5EF4-FFF2-40B4-BE49-F238E27FC236}">
                <a16:creationId xmlns:a16="http://schemas.microsoft.com/office/drawing/2014/main" xmlns="" id="{9B00DC3F-FCCB-B62E-8488-6937465EE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9">
            <a:extLst>
              <a:ext uri="{FF2B5EF4-FFF2-40B4-BE49-F238E27FC236}">
                <a16:creationId xmlns:a16="http://schemas.microsoft.com/office/drawing/2014/main" xmlns="" id="{FECA917C-F473-D7E3-4041-2871251E2AE0}"/>
              </a:ext>
            </a:extLst>
          </p:cNvPr>
          <p:cNvSpPr/>
          <p:nvPr/>
        </p:nvSpPr>
        <p:spPr>
          <a:xfrm>
            <a:off x="228600" y="180753"/>
            <a:ext cx="59435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flesh”</a:t>
            </a:r>
          </a:p>
        </p:txBody>
      </p:sp>
      <p:sp>
        <p:nvSpPr>
          <p:cNvPr id="46" name="Thought Bubble: Cloud 45">
            <a:extLst>
              <a:ext uri="{FF2B5EF4-FFF2-40B4-BE49-F238E27FC236}">
                <a16:creationId xmlns:a16="http://schemas.microsoft.com/office/drawing/2014/main" xmlns="" id="{27753821-7D16-36D2-B83D-F42463A2DC4C}"/>
              </a:ext>
            </a:extLst>
          </p:cNvPr>
          <p:cNvSpPr/>
          <p:nvPr/>
        </p:nvSpPr>
        <p:spPr>
          <a:xfrm>
            <a:off x="129363" y="3381182"/>
            <a:ext cx="3818861" cy="1066801"/>
          </a:xfrm>
          <a:prstGeom prst="cloudCallout">
            <a:avLst>
              <a:gd name="adj1" fmla="val -50477"/>
              <a:gd name="adj2" fmla="val 49546"/>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self</a:t>
            </a:r>
            <a:r>
              <a:rPr lang="en-US" sz="4400" b="1" dirty="0">
                <a:solidFill>
                  <a:schemeClr val="tx1"/>
                </a:solidFill>
              </a:rPr>
              <a:t> focus</a:t>
            </a:r>
          </a:p>
        </p:txBody>
      </p:sp>
      <p:sp>
        <p:nvSpPr>
          <p:cNvPr id="50" name="Thought Bubble: Cloud 49">
            <a:extLst>
              <a:ext uri="{FF2B5EF4-FFF2-40B4-BE49-F238E27FC236}">
                <a16:creationId xmlns:a16="http://schemas.microsoft.com/office/drawing/2014/main" xmlns="" id="{B8BD2AE5-319B-D800-4410-D878C0423E02}"/>
              </a:ext>
            </a:extLst>
          </p:cNvPr>
          <p:cNvSpPr/>
          <p:nvPr/>
        </p:nvSpPr>
        <p:spPr>
          <a:xfrm>
            <a:off x="-139996" y="4587993"/>
            <a:ext cx="4449726" cy="990601"/>
          </a:xfrm>
          <a:prstGeom prst="cloudCallout">
            <a:avLst>
              <a:gd name="adj1" fmla="val -48088"/>
              <a:gd name="adj2" fmla="val 4532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world</a:t>
            </a:r>
            <a:r>
              <a:rPr lang="en-US" sz="4400" b="1" dirty="0">
                <a:solidFill>
                  <a:schemeClr val="tx1"/>
                </a:solidFill>
              </a:rPr>
              <a:t> focus</a:t>
            </a:r>
          </a:p>
        </p:txBody>
      </p:sp>
      <p:sp>
        <p:nvSpPr>
          <p:cNvPr id="8" name="Rectangle 7">
            <a:extLst>
              <a:ext uri="{FF2B5EF4-FFF2-40B4-BE49-F238E27FC236}">
                <a16:creationId xmlns:a16="http://schemas.microsoft.com/office/drawing/2014/main" xmlns="" id="{352896CB-A845-BE2A-12F3-0170A5ED6269}"/>
              </a:ext>
            </a:extLst>
          </p:cNvPr>
          <p:cNvSpPr/>
          <p:nvPr/>
        </p:nvSpPr>
        <p:spPr>
          <a:xfrm>
            <a:off x="0" y="5658100"/>
            <a:ext cx="12192000" cy="1203325"/>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b="1" u="sng" dirty="0">
                <a:solidFill>
                  <a:srgbClr val="002060"/>
                </a:solidFill>
              </a:rPr>
              <a:t>For the mind set on the flesh is death</a:t>
            </a:r>
            <a:r>
              <a:rPr lang="en-US" sz="3200" dirty="0">
                <a:solidFill>
                  <a:schemeClr val="tx1"/>
                </a:solidFill>
              </a:rPr>
              <a:t>, but the mind set on the Spirit is life and peace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11" name="Rounded Rectangular Callout 15">
            <a:extLst>
              <a:ext uri="{FF2B5EF4-FFF2-40B4-BE49-F238E27FC236}">
                <a16:creationId xmlns:a16="http://schemas.microsoft.com/office/drawing/2014/main" xmlns="" id="{B5229F70-10DC-4A0D-BC49-AF6C8C5D9AEE}"/>
              </a:ext>
            </a:extLst>
          </p:cNvPr>
          <p:cNvSpPr/>
          <p:nvPr/>
        </p:nvSpPr>
        <p:spPr>
          <a:xfrm>
            <a:off x="5715000" y="4210300"/>
            <a:ext cx="5352055" cy="1203325"/>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A skewed filter that gives a distorted picture… </a:t>
            </a:r>
            <a:endParaRPr lang="en-US" sz="3600" dirty="0"/>
          </a:p>
        </p:txBody>
      </p:sp>
      <p:sp>
        <p:nvSpPr>
          <p:cNvPr id="2" name="Thought Bubble: Cloud 1">
            <a:extLst>
              <a:ext uri="{FF2B5EF4-FFF2-40B4-BE49-F238E27FC236}">
                <a16:creationId xmlns:a16="http://schemas.microsoft.com/office/drawing/2014/main" xmlns="" id="{E5976CA0-1488-EC6D-17DD-38C34858375E}"/>
              </a:ext>
            </a:extLst>
          </p:cNvPr>
          <p:cNvSpPr/>
          <p:nvPr/>
        </p:nvSpPr>
        <p:spPr>
          <a:xfrm>
            <a:off x="228601" y="914401"/>
            <a:ext cx="3733800" cy="990600"/>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sin</a:t>
            </a:r>
            <a:r>
              <a:rPr lang="en-US" sz="4400" b="1" dirty="0">
                <a:solidFill>
                  <a:schemeClr val="tx1"/>
                </a:solidFill>
              </a:rPr>
              <a:t> focus</a:t>
            </a:r>
          </a:p>
        </p:txBody>
      </p:sp>
      <p:sp>
        <p:nvSpPr>
          <p:cNvPr id="3" name="Thought Bubble: Cloud 2">
            <a:extLst>
              <a:ext uri="{FF2B5EF4-FFF2-40B4-BE49-F238E27FC236}">
                <a16:creationId xmlns:a16="http://schemas.microsoft.com/office/drawing/2014/main" xmlns="" id="{D23A183D-33A3-D2FC-7C23-86D323AC3901}"/>
              </a:ext>
            </a:extLst>
          </p:cNvPr>
          <p:cNvSpPr/>
          <p:nvPr/>
        </p:nvSpPr>
        <p:spPr>
          <a:xfrm>
            <a:off x="179867" y="2171685"/>
            <a:ext cx="3810001" cy="990601"/>
          </a:xfrm>
          <a:prstGeom prst="cloudCallout">
            <a:avLst>
              <a:gd name="adj1" fmla="val -48250"/>
              <a:gd name="adj2" fmla="val 6582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law</a:t>
            </a:r>
            <a:r>
              <a:rPr lang="en-US" sz="4400" b="1" dirty="0">
                <a:solidFill>
                  <a:schemeClr val="tx1"/>
                </a:solidFill>
              </a:rPr>
              <a:t> focus</a:t>
            </a:r>
          </a:p>
        </p:txBody>
      </p:sp>
    </p:spTree>
    <p:extLst>
      <p:ext uri="{BB962C8B-B14F-4D97-AF65-F5344CB8AC3E}">
        <p14:creationId xmlns:p14="http://schemas.microsoft.com/office/powerpoint/2010/main" val="8487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wo minds concept (iStock/Getty Images)">
            <a:extLst>
              <a:ext uri="{FF2B5EF4-FFF2-40B4-BE49-F238E27FC236}">
                <a16:creationId xmlns:a16="http://schemas.microsoft.com/office/drawing/2014/main" xmlns="" id="{FE4D1A75-893E-474A-0F16-54BB2DE3DF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5">
            <a:extLst>
              <a:ext uri="{FF2B5EF4-FFF2-40B4-BE49-F238E27FC236}">
                <a16:creationId xmlns:a16="http://schemas.microsoft.com/office/drawing/2014/main" xmlns="" id="{633171ED-059A-7E2B-4B43-6BAE7194F081}"/>
              </a:ext>
            </a:extLst>
          </p:cNvPr>
          <p:cNvSpPr/>
          <p:nvPr/>
        </p:nvSpPr>
        <p:spPr>
          <a:xfrm>
            <a:off x="346887" y="330021"/>
            <a:ext cx="5257800" cy="2469283"/>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Factoring the things of God into our mindset makes for a much better way to live! </a:t>
            </a:r>
            <a:endParaRPr lang="en-US" sz="3600" dirty="0"/>
          </a:p>
        </p:txBody>
      </p:sp>
      <p:sp>
        <p:nvSpPr>
          <p:cNvPr id="3" name="Rounded Rectangular Callout 15">
            <a:extLst>
              <a:ext uri="{FF2B5EF4-FFF2-40B4-BE49-F238E27FC236}">
                <a16:creationId xmlns:a16="http://schemas.microsoft.com/office/drawing/2014/main" xmlns="" id="{01AFA58B-4F6E-2D31-A4C8-801DB8639D1C}"/>
              </a:ext>
            </a:extLst>
          </p:cNvPr>
          <p:cNvSpPr/>
          <p:nvPr/>
        </p:nvSpPr>
        <p:spPr>
          <a:xfrm>
            <a:off x="181555" y="3046287"/>
            <a:ext cx="7305712" cy="765426"/>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Even if it doesn’t seem like it would… </a:t>
            </a:r>
            <a:endParaRPr lang="en-US" sz="3600" dirty="0"/>
          </a:p>
        </p:txBody>
      </p:sp>
      <p:sp>
        <p:nvSpPr>
          <p:cNvPr id="6" name="Rectangle 5">
            <a:extLst>
              <a:ext uri="{FF2B5EF4-FFF2-40B4-BE49-F238E27FC236}">
                <a16:creationId xmlns:a16="http://schemas.microsoft.com/office/drawing/2014/main" xmlns="" id="{EA7B80D3-EB69-AA2A-A8F2-59585EBE4DAE}"/>
              </a:ext>
            </a:extLst>
          </p:cNvPr>
          <p:cNvSpPr/>
          <p:nvPr/>
        </p:nvSpPr>
        <p:spPr>
          <a:xfrm>
            <a:off x="0" y="5658100"/>
            <a:ext cx="12192000" cy="1203325"/>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dirty="0">
                <a:solidFill>
                  <a:schemeClr val="tx1"/>
                </a:solidFill>
              </a:rPr>
              <a:t>For the mind set on the flesh is death, </a:t>
            </a:r>
            <a:r>
              <a:rPr lang="en-US" sz="3200" b="1" u="sng" dirty="0">
                <a:solidFill>
                  <a:srgbClr val="002060"/>
                </a:solidFill>
              </a:rPr>
              <a:t>but the mind set on the Spirit is life and peace</a:t>
            </a:r>
            <a:r>
              <a:rPr lang="en-US" sz="3200" b="1" dirty="0">
                <a:solidFill>
                  <a:srgbClr val="002060"/>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10" name="Thought Bubble: Cloud 9">
            <a:extLst>
              <a:ext uri="{FF2B5EF4-FFF2-40B4-BE49-F238E27FC236}">
                <a16:creationId xmlns:a16="http://schemas.microsoft.com/office/drawing/2014/main" xmlns="" id="{5FEE6041-3680-59BE-54E4-39E3894B1316}"/>
              </a:ext>
            </a:extLst>
          </p:cNvPr>
          <p:cNvSpPr/>
          <p:nvPr/>
        </p:nvSpPr>
        <p:spPr>
          <a:xfrm>
            <a:off x="7394835" y="3488272"/>
            <a:ext cx="4813004" cy="838200"/>
          </a:xfrm>
          <a:prstGeom prst="cloudCallout">
            <a:avLst>
              <a:gd name="adj1" fmla="val 47148"/>
              <a:gd name="adj2" fmla="val 5186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Others </a:t>
            </a:r>
            <a:r>
              <a:rPr lang="en-US" sz="4400" b="1" dirty="0">
                <a:solidFill>
                  <a:schemeClr val="tx1"/>
                </a:solidFill>
              </a:rPr>
              <a:t>focus</a:t>
            </a:r>
          </a:p>
        </p:txBody>
      </p:sp>
      <p:sp>
        <p:nvSpPr>
          <p:cNvPr id="11" name="Thought Bubble: Cloud 10">
            <a:extLst>
              <a:ext uri="{FF2B5EF4-FFF2-40B4-BE49-F238E27FC236}">
                <a16:creationId xmlns:a16="http://schemas.microsoft.com/office/drawing/2014/main" xmlns="" id="{79F5D7A0-EF71-BA96-5314-77F41B25ED6E}"/>
              </a:ext>
            </a:extLst>
          </p:cNvPr>
          <p:cNvSpPr/>
          <p:nvPr/>
        </p:nvSpPr>
        <p:spPr>
          <a:xfrm>
            <a:off x="7258272" y="4339776"/>
            <a:ext cx="4902051" cy="1348615"/>
          </a:xfrm>
          <a:prstGeom prst="cloudCallout">
            <a:avLst>
              <a:gd name="adj1" fmla="val 50657"/>
              <a:gd name="adj2" fmla="val 4768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eternity future </a:t>
            </a:r>
            <a:r>
              <a:rPr lang="en-US" sz="4400" b="1" dirty="0">
                <a:solidFill>
                  <a:schemeClr val="tx1"/>
                </a:solidFill>
              </a:rPr>
              <a:t>focus</a:t>
            </a:r>
          </a:p>
        </p:txBody>
      </p:sp>
      <p:sp>
        <p:nvSpPr>
          <p:cNvPr id="13" name="Rounded Rectangular Callout 9">
            <a:extLst>
              <a:ext uri="{FF2B5EF4-FFF2-40B4-BE49-F238E27FC236}">
                <a16:creationId xmlns:a16="http://schemas.microsoft.com/office/drawing/2014/main" xmlns="" id="{A6D5811B-FE68-8FE9-9CEC-887AC021B6BC}"/>
              </a:ext>
            </a:extLst>
          </p:cNvPr>
          <p:cNvSpPr/>
          <p:nvPr/>
        </p:nvSpPr>
        <p:spPr>
          <a:xfrm>
            <a:off x="6172200" y="180753"/>
            <a:ext cx="60197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Spirit”</a:t>
            </a:r>
          </a:p>
        </p:txBody>
      </p:sp>
      <p:sp>
        <p:nvSpPr>
          <p:cNvPr id="4" name="Thought Bubble: Cloud 3">
            <a:extLst>
              <a:ext uri="{FF2B5EF4-FFF2-40B4-BE49-F238E27FC236}">
                <a16:creationId xmlns:a16="http://schemas.microsoft.com/office/drawing/2014/main" xmlns="" id="{E2567ADB-9060-19E4-BAE9-DBC4395B3216}"/>
              </a:ext>
            </a:extLst>
          </p:cNvPr>
          <p:cNvSpPr/>
          <p:nvPr/>
        </p:nvSpPr>
        <p:spPr>
          <a:xfrm>
            <a:off x="7554432" y="2362200"/>
            <a:ext cx="4457701" cy="990600"/>
          </a:xfrm>
          <a:prstGeom prst="cloudCallout">
            <a:avLst>
              <a:gd name="adj1" fmla="val 54075"/>
              <a:gd name="adj2" fmla="val 4650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grace</a:t>
            </a:r>
            <a:r>
              <a:rPr lang="en-US" sz="4400" b="1" dirty="0">
                <a:solidFill>
                  <a:schemeClr val="tx1"/>
                </a:solidFill>
              </a:rPr>
              <a:t> focus</a:t>
            </a:r>
          </a:p>
        </p:txBody>
      </p:sp>
      <p:sp>
        <p:nvSpPr>
          <p:cNvPr id="7" name="Thought Bubble: Cloud 6">
            <a:extLst>
              <a:ext uri="{FF2B5EF4-FFF2-40B4-BE49-F238E27FC236}">
                <a16:creationId xmlns:a16="http://schemas.microsoft.com/office/drawing/2014/main" xmlns="" id="{65C2326D-5DFE-602C-8ECF-F9E2CEE2BC3F}"/>
              </a:ext>
            </a:extLst>
          </p:cNvPr>
          <p:cNvSpPr/>
          <p:nvPr/>
        </p:nvSpPr>
        <p:spPr>
          <a:xfrm>
            <a:off x="6946603" y="850559"/>
            <a:ext cx="5245396" cy="1511641"/>
          </a:xfrm>
          <a:prstGeom prst="cloudCallout">
            <a:avLst>
              <a:gd name="adj1" fmla="val 44791"/>
              <a:gd name="adj2" fmla="val 4964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new identity in Christ</a:t>
            </a:r>
            <a:r>
              <a:rPr lang="en-US" sz="4400" b="1" dirty="0">
                <a:solidFill>
                  <a:schemeClr val="tx1"/>
                </a:solidFill>
              </a:rPr>
              <a:t> focus</a:t>
            </a:r>
          </a:p>
        </p:txBody>
      </p:sp>
    </p:spTree>
    <p:extLst>
      <p:ext uri="{BB962C8B-B14F-4D97-AF65-F5344CB8AC3E}">
        <p14:creationId xmlns:p14="http://schemas.microsoft.com/office/powerpoint/2010/main" val="116696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animBg="1"/>
      <p:bldP spid="13" grpId="0"/>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xmlns="" id="{5274EA44-6C01-4426-B74B-5B62DA8522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4"/>
          <a:stretch/>
        </p:blipFill>
        <p:spPr bwMode="auto">
          <a:xfrm>
            <a:off x="1" y="-8899"/>
            <a:ext cx="12192000" cy="68668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9B980B3F-B892-3F92-D881-E6A9826BC9BA}"/>
              </a:ext>
            </a:extLst>
          </p:cNvPr>
          <p:cNvSpPr/>
          <p:nvPr/>
        </p:nvSpPr>
        <p:spPr>
          <a:xfrm>
            <a:off x="0" y="5257800"/>
            <a:ext cx="12192000" cy="160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Romans</a:t>
            </a:r>
            <a:r>
              <a:rPr lang="en-US" sz="3200" b="1" dirty="0">
                <a:solidFill>
                  <a:schemeClr val="tx1"/>
                </a:solidFill>
              </a:rPr>
              <a:t> </a:t>
            </a:r>
            <a:r>
              <a:rPr lang="en-US" sz="3200" b="1" baseline="30000" dirty="0">
                <a:solidFill>
                  <a:schemeClr val="tx1"/>
                </a:solidFill>
              </a:rPr>
              <a:t>8:5 </a:t>
            </a:r>
            <a:r>
              <a:rPr lang="en-US" sz="3200" dirty="0">
                <a:solidFill>
                  <a:schemeClr val="tx1"/>
                </a:solidFill>
              </a:rPr>
              <a:t>For those who are according to the flesh </a:t>
            </a:r>
            <a:r>
              <a:rPr lang="en-US" sz="3200" b="1" u="sng" dirty="0">
                <a:solidFill>
                  <a:srgbClr val="002060"/>
                </a:solidFill>
              </a:rPr>
              <a:t>set their minds</a:t>
            </a:r>
            <a:r>
              <a:rPr lang="en-US" sz="3200" b="1" dirty="0">
                <a:solidFill>
                  <a:srgbClr val="002060"/>
                </a:solidFill>
              </a:rPr>
              <a:t> </a:t>
            </a:r>
            <a:r>
              <a:rPr lang="en-US" sz="3200" dirty="0">
                <a:solidFill>
                  <a:schemeClr val="tx1"/>
                </a:solidFill>
              </a:rPr>
              <a:t>on the things of the flesh, but those who are according to the Spirit, the things of the Spirit.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6" name="Rectangle 5">
            <a:extLst>
              <a:ext uri="{FF2B5EF4-FFF2-40B4-BE49-F238E27FC236}">
                <a16:creationId xmlns:a16="http://schemas.microsoft.com/office/drawing/2014/main" xmlns="" id="{57F77C70-4D54-23D6-992F-DC300E8DC24A}"/>
              </a:ext>
            </a:extLst>
          </p:cNvPr>
          <p:cNvSpPr/>
          <p:nvPr/>
        </p:nvSpPr>
        <p:spPr>
          <a:xfrm>
            <a:off x="-1" y="92075"/>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Walking According to the Spirit</a:t>
            </a:r>
          </a:p>
        </p:txBody>
      </p:sp>
      <p:sp>
        <p:nvSpPr>
          <p:cNvPr id="3" name="Rounded Rectangular Callout 11">
            <a:extLst>
              <a:ext uri="{FF2B5EF4-FFF2-40B4-BE49-F238E27FC236}">
                <a16:creationId xmlns:a16="http://schemas.microsoft.com/office/drawing/2014/main" xmlns="" id="{43875FEB-FD35-164F-9531-EB9369C2144B}"/>
              </a:ext>
            </a:extLst>
          </p:cNvPr>
          <p:cNvSpPr/>
          <p:nvPr/>
        </p:nvSpPr>
        <p:spPr>
          <a:xfrm>
            <a:off x="997020" y="1471612"/>
            <a:ext cx="10426555" cy="1203325"/>
          </a:xfrm>
          <a:prstGeom prst="wedgeRoundRectCallout">
            <a:avLst>
              <a:gd name="adj1" fmla="val -21927"/>
              <a:gd name="adj2" fmla="val 49596"/>
              <a:gd name="adj3" fmla="val 16667"/>
            </a:avLst>
          </a:prstGeom>
          <a:solidFill>
            <a:schemeClr val="tx1">
              <a:alpha val="64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000" b="1" dirty="0">
                <a:solidFill>
                  <a:schemeClr val="bg1"/>
                </a:solidFill>
              </a:rPr>
              <a:t>A </a:t>
            </a:r>
            <a:r>
              <a:rPr lang="en-US" sz="6000" b="1" i="1" dirty="0">
                <a:solidFill>
                  <a:schemeClr val="bg1"/>
                </a:solidFill>
              </a:rPr>
              <a:t>relationship</a:t>
            </a:r>
            <a:r>
              <a:rPr lang="en-US" sz="6000" b="1" dirty="0">
                <a:solidFill>
                  <a:schemeClr val="bg1"/>
                </a:solidFill>
              </a:rPr>
              <a:t> not a </a:t>
            </a:r>
            <a:r>
              <a:rPr lang="en-US" sz="6000" b="1" i="1" dirty="0">
                <a:solidFill>
                  <a:schemeClr val="bg1"/>
                </a:solidFill>
              </a:rPr>
              <a:t>method</a:t>
            </a:r>
          </a:p>
        </p:txBody>
      </p:sp>
    </p:spTree>
    <p:extLst>
      <p:ext uri="{BB962C8B-B14F-4D97-AF65-F5344CB8AC3E}">
        <p14:creationId xmlns:p14="http://schemas.microsoft.com/office/powerpoint/2010/main" val="4041067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wo minds concept (iStock/Getty Images)">
            <a:extLst>
              <a:ext uri="{FF2B5EF4-FFF2-40B4-BE49-F238E27FC236}">
                <a16:creationId xmlns:a16="http://schemas.microsoft.com/office/drawing/2014/main" xmlns="" id="{FE4D1A75-893E-474A-0F16-54BB2DE3DF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33" b="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EA7B80D3-EB69-AA2A-A8F2-59585EBE4DAE}"/>
              </a:ext>
            </a:extLst>
          </p:cNvPr>
          <p:cNvSpPr/>
          <p:nvPr/>
        </p:nvSpPr>
        <p:spPr>
          <a:xfrm>
            <a:off x="0" y="5658100"/>
            <a:ext cx="12192000" cy="1203325"/>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dirty="0">
                <a:solidFill>
                  <a:schemeClr val="tx1"/>
                </a:solidFill>
              </a:rPr>
              <a:t>For the mind set on the flesh is death, </a:t>
            </a:r>
            <a:r>
              <a:rPr lang="en-US" sz="3200" b="1" u="sng" dirty="0">
                <a:solidFill>
                  <a:srgbClr val="002060"/>
                </a:solidFill>
              </a:rPr>
              <a:t>but the mind set on the Spirit is life and peace</a:t>
            </a:r>
            <a:r>
              <a:rPr lang="en-US" sz="3200" b="1" dirty="0">
                <a:solidFill>
                  <a:srgbClr val="002060"/>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10" name="Thought Bubble: Cloud 9">
            <a:extLst>
              <a:ext uri="{FF2B5EF4-FFF2-40B4-BE49-F238E27FC236}">
                <a16:creationId xmlns:a16="http://schemas.microsoft.com/office/drawing/2014/main" xmlns="" id="{5FEE6041-3680-59BE-54E4-39E3894B1316}"/>
              </a:ext>
            </a:extLst>
          </p:cNvPr>
          <p:cNvSpPr/>
          <p:nvPr/>
        </p:nvSpPr>
        <p:spPr>
          <a:xfrm>
            <a:off x="7394835" y="3488272"/>
            <a:ext cx="4813004" cy="838200"/>
          </a:xfrm>
          <a:prstGeom prst="cloudCallout">
            <a:avLst>
              <a:gd name="adj1" fmla="val 47148"/>
              <a:gd name="adj2" fmla="val 5186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Others </a:t>
            </a:r>
            <a:r>
              <a:rPr lang="en-US" sz="4400" b="1" dirty="0">
                <a:solidFill>
                  <a:schemeClr val="tx1"/>
                </a:solidFill>
              </a:rPr>
              <a:t>focus</a:t>
            </a:r>
          </a:p>
        </p:txBody>
      </p:sp>
      <p:sp>
        <p:nvSpPr>
          <p:cNvPr id="11" name="Thought Bubble: Cloud 10">
            <a:extLst>
              <a:ext uri="{FF2B5EF4-FFF2-40B4-BE49-F238E27FC236}">
                <a16:creationId xmlns:a16="http://schemas.microsoft.com/office/drawing/2014/main" xmlns="" id="{79F5D7A0-EF71-BA96-5314-77F41B25ED6E}"/>
              </a:ext>
            </a:extLst>
          </p:cNvPr>
          <p:cNvSpPr/>
          <p:nvPr/>
        </p:nvSpPr>
        <p:spPr>
          <a:xfrm>
            <a:off x="7258272" y="4339776"/>
            <a:ext cx="4902051" cy="1348615"/>
          </a:xfrm>
          <a:prstGeom prst="cloudCallout">
            <a:avLst>
              <a:gd name="adj1" fmla="val 50657"/>
              <a:gd name="adj2" fmla="val 47689"/>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eternity future </a:t>
            </a:r>
            <a:r>
              <a:rPr lang="en-US" sz="4400" b="1" dirty="0">
                <a:solidFill>
                  <a:schemeClr val="tx1"/>
                </a:solidFill>
              </a:rPr>
              <a:t>focus</a:t>
            </a:r>
          </a:p>
        </p:txBody>
      </p:sp>
      <p:sp>
        <p:nvSpPr>
          <p:cNvPr id="13" name="Rounded Rectangular Callout 9">
            <a:extLst>
              <a:ext uri="{FF2B5EF4-FFF2-40B4-BE49-F238E27FC236}">
                <a16:creationId xmlns:a16="http://schemas.microsoft.com/office/drawing/2014/main" xmlns="" id="{A6D5811B-FE68-8FE9-9CEC-887AC021B6BC}"/>
              </a:ext>
            </a:extLst>
          </p:cNvPr>
          <p:cNvSpPr/>
          <p:nvPr/>
        </p:nvSpPr>
        <p:spPr>
          <a:xfrm>
            <a:off x="6172200" y="180753"/>
            <a:ext cx="6019799"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rPr>
              <a:t>The “things of the Spirit”</a:t>
            </a:r>
          </a:p>
        </p:txBody>
      </p:sp>
      <p:sp>
        <p:nvSpPr>
          <p:cNvPr id="4" name="Rectangle 3">
            <a:extLst>
              <a:ext uri="{FF2B5EF4-FFF2-40B4-BE49-F238E27FC236}">
                <a16:creationId xmlns:a16="http://schemas.microsoft.com/office/drawing/2014/main" xmlns="" id="{7CF8983A-9A66-1907-8141-830E5A9CCA42}"/>
              </a:ext>
            </a:extLst>
          </p:cNvPr>
          <p:cNvSpPr/>
          <p:nvPr/>
        </p:nvSpPr>
        <p:spPr>
          <a:xfrm>
            <a:off x="0" y="5658100"/>
            <a:ext cx="12192000" cy="1203325"/>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dirty="0">
                <a:solidFill>
                  <a:schemeClr val="tx1"/>
                </a:solidFill>
              </a:rPr>
              <a:t>For the mind set on the flesh is death, </a:t>
            </a:r>
            <a:r>
              <a:rPr lang="en-US" sz="3200" b="1" u="sng" dirty="0">
                <a:solidFill>
                  <a:srgbClr val="002060"/>
                </a:solidFill>
              </a:rPr>
              <a:t>but</a:t>
            </a:r>
            <a:r>
              <a:rPr lang="en-US" sz="3200" dirty="0">
                <a:solidFill>
                  <a:schemeClr val="tx1"/>
                </a:solidFill>
              </a:rPr>
              <a:t> the mind set on the Spirit is life and peace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2" name="Rounded Rectangular Callout 15">
            <a:extLst>
              <a:ext uri="{FF2B5EF4-FFF2-40B4-BE49-F238E27FC236}">
                <a16:creationId xmlns:a16="http://schemas.microsoft.com/office/drawing/2014/main" xmlns="" id="{E157D9FB-1F83-48A2-2416-B6D49CF4565A}"/>
              </a:ext>
            </a:extLst>
          </p:cNvPr>
          <p:cNvSpPr/>
          <p:nvPr/>
        </p:nvSpPr>
        <p:spPr>
          <a:xfrm>
            <a:off x="585884" y="1189700"/>
            <a:ext cx="5352055" cy="1203325"/>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a:t>We get a choice …</a:t>
            </a:r>
            <a:endParaRPr lang="en-US" sz="4800" dirty="0"/>
          </a:p>
        </p:txBody>
      </p:sp>
      <p:sp>
        <p:nvSpPr>
          <p:cNvPr id="3" name="Thought Bubble: Cloud 2">
            <a:extLst>
              <a:ext uri="{FF2B5EF4-FFF2-40B4-BE49-F238E27FC236}">
                <a16:creationId xmlns:a16="http://schemas.microsoft.com/office/drawing/2014/main" xmlns="" id="{2E7FD5E0-2F0B-0A7B-3F17-AF497271A64D}"/>
              </a:ext>
            </a:extLst>
          </p:cNvPr>
          <p:cNvSpPr/>
          <p:nvPr/>
        </p:nvSpPr>
        <p:spPr>
          <a:xfrm>
            <a:off x="7554432" y="2362200"/>
            <a:ext cx="4457701" cy="990600"/>
          </a:xfrm>
          <a:prstGeom prst="cloudCallout">
            <a:avLst>
              <a:gd name="adj1" fmla="val 54075"/>
              <a:gd name="adj2" fmla="val 46502"/>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grace</a:t>
            </a:r>
            <a:r>
              <a:rPr lang="en-US" sz="4400" b="1" dirty="0">
                <a:solidFill>
                  <a:schemeClr val="tx1"/>
                </a:solidFill>
              </a:rPr>
              <a:t> focus</a:t>
            </a:r>
          </a:p>
        </p:txBody>
      </p:sp>
      <p:sp>
        <p:nvSpPr>
          <p:cNvPr id="8" name="Thought Bubble: Cloud 7">
            <a:extLst>
              <a:ext uri="{FF2B5EF4-FFF2-40B4-BE49-F238E27FC236}">
                <a16:creationId xmlns:a16="http://schemas.microsoft.com/office/drawing/2014/main" xmlns="" id="{2CDA5798-711A-A3D6-B5CC-94FD4763AF74}"/>
              </a:ext>
            </a:extLst>
          </p:cNvPr>
          <p:cNvSpPr/>
          <p:nvPr/>
        </p:nvSpPr>
        <p:spPr>
          <a:xfrm>
            <a:off x="6946603" y="850559"/>
            <a:ext cx="5245396" cy="1511641"/>
          </a:xfrm>
          <a:prstGeom prst="cloudCallout">
            <a:avLst>
              <a:gd name="adj1" fmla="val 44791"/>
              <a:gd name="adj2" fmla="val 49644"/>
            </a:avLst>
          </a:prstGeom>
          <a:solidFill>
            <a:schemeClr val="bg1">
              <a:lumMod val="95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solidFill>
              </a:rPr>
              <a:t>new identity in Christ</a:t>
            </a:r>
            <a:r>
              <a:rPr lang="en-US" sz="4400" b="1" dirty="0">
                <a:solidFill>
                  <a:schemeClr val="tx1"/>
                </a:solidFill>
              </a:rPr>
              <a:t> focus</a:t>
            </a:r>
          </a:p>
        </p:txBody>
      </p:sp>
    </p:spTree>
    <p:extLst>
      <p:ext uri="{BB962C8B-B14F-4D97-AF65-F5344CB8AC3E}">
        <p14:creationId xmlns:p14="http://schemas.microsoft.com/office/powerpoint/2010/main" val="21191145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C59BBA5-43D8-D2FF-EC80-9D8481FB00E6}"/>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7" name="Rectangle 6">
            <a:extLst>
              <a:ext uri="{FF2B5EF4-FFF2-40B4-BE49-F238E27FC236}">
                <a16:creationId xmlns:a16="http://schemas.microsoft.com/office/drawing/2014/main" xmlns="" id="{0B12226B-42BB-D285-E683-FE7A67225F6C}"/>
              </a:ext>
            </a:extLst>
          </p:cNvPr>
          <p:cNvSpPr/>
          <p:nvPr/>
        </p:nvSpPr>
        <p:spPr>
          <a:xfrm>
            <a:off x="8686800" y="0"/>
            <a:ext cx="28194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200" b="1" i="1" dirty="0">
                <a:solidFill>
                  <a:schemeClr val="bg1"/>
                </a:solidFill>
              </a:rPr>
              <a:t>Why?</a:t>
            </a:r>
          </a:p>
        </p:txBody>
      </p:sp>
      <p:sp>
        <p:nvSpPr>
          <p:cNvPr id="5" name="Rounded Rectangular Callout 15">
            <a:extLst>
              <a:ext uri="{FF2B5EF4-FFF2-40B4-BE49-F238E27FC236}">
                <a16:creationId xmlns:a16="http://schemas.microsoft.com/office/drawing/2014/main" xmlns="" id="{1A3A7158-3C86-D96A-F867-78A5C0E978E4}"/>
              </a:ext>
            </a:extLst>
          </p:cNvPr>
          <p:cNvSpPr/>
          <p:nvPr/>
        </p:nvSpPr>
        <p:spPr>
          <a:xfrm>
            <a:off x="1371600" y="3276600"/>
            <a:ext cx="9238255" cy="1146426"/>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7200" b="1" dirty="0"/>
              <a:t>You have the ability to “set your mind!”</a:t>
            </a:r>
            <a:endParaRPr lang="en-US" sz="7200" dirty="0"/>
          </a:p>
        </p:txBody>
      </p:sp>
      <p:sp>
        <p:nvSpPr>
          <p:cNvPr id="6" name="Rounded Rectangular Callout 15">
            <a:extLst>
              <a:ext uri="{FF2B5EF4-FFF2-40B4-BE49-F238E27FC236}">
                <a16:creationId xmlns:a16="http://schemas.microsoft.com/office/drawing/2014/main" xmlns="" id="{0D4B1548-37E9-C174-0BDF-2D5718173610}"/>
              </a:ext>
            </a:extLst>
          </p:cNvPr>
          <p:cNvSpPr/>
          <p:nvPr/>
        </p:nvSpPr>
        <p:spPr>
          <a:xfrm>
            <a:off x="340242" y="1229906"/>
            <a:ext cx="11511515" cy="1085112"/>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dirty="0"/>
              <a:t>This is your part in “walking according to the Spirit”</a:t>
            </a:r>
            <a:endParaRPr lang="en-US" sz="4000" dirty="0"/>
          </a:p>
        </p:txBody>
      </p:sp>
      <p:sp>
        <p:nvSpPr>
          <p:cNvPr id="8" name="Rectangle 7">
            <a:extLst>
              <a:ext uri="{FF2B5EF4-FFF2-40B4-BE49-F238E27FC236}">
                <a16:creationId xmlns:a16="http://schemas.microsoft.com/office/drawing/2014/main" xmlns="" id="{1B70363C-CFAD-1DAA-7B31-EDB8D62D4528}"/>
              </a:ext>
            </a:extLst>
          </p:cNvPr>
          <p:cNvSpPr/>
          <p:nvPr/>
        </p:nvSpPr>
        <p:spPr>
          <a:xfrm>
            <a:off x="0" y="5658100"/>
            <a:ext cx="12192000" cy="1203325"/>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dirty="0">
                <a:solidFill>
                  <a:schemeClr val="tx1"/>
                </a:solidFill>
              </a:rPr>
              <a:t>For the mind set on the flesh is death, </a:t>
            </a:r>
            <a:r>
              <a:rPr lang="en-US" sz="3200" b="1" u="sng" dirty="0">
                <a:solidFill>
                  <a:srgbClr val="002060"/>
                </a:solidFill>
              </a:rPr>
              <a:t>but the mind set on the Spirit is life and peace</a:t>
            </a:r>
            <a:r>
              <a:rPr lang="en-US" sz="3200" b="1" dirty="0">
                <a:solidFill>
                  <a:srgbClr val="002060"/>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Tree>
    <p:extLst>
      <p:ext uri="{BB962C8B-B14F-4D97-AF65-F5344CB8AC3E}">
        <p14:creationId xmlns:p14="http://schemas.microsoft.com/office/powerpoint/2010/main" val="13825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C59BBA5-43D8-D2FF-EC80-9D8481FB00E6}"/>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7" name="Rectangle 6">
            <a:extLst>
              <a:ext uri="{FF2B5EF4-FFF2-40B4-BE49-F238E27FC236}">
                <a16:creationId xmlns:a16="http://schemas.microsoft.com/office/drawing/2014/main" xmlns="" id="{0B12226B-42BB-D285-E683-FE7A67225F6C}"/>
              </a:ext>
            </a:extLst>
          </p:cNvPr>
          <p:cNvSpPr/>
          <p:nvPr/>
        </p:nvSpPr>
        <p:spPr>
          <a:xfrm>
            <a:off x="8686800" y="0"/>
            <a:ext cx="28194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200" b="1" i="1" dirty="0">
                <a:solidFill>
                  <a:schemeClr val="bg1"/>
                </a:solidFill>
              </a:rPr>
              <a:t>How?</a:t>
            </a:r>
          </a:p>
        </p:txBody>
      </p:sp>
      <p:sp>
        <p:nvSpPr>
          <p:cNvPr id="2" name="Rectangle 1">
            <a:extLst>
              <a:ext uri="{FF2B5EF4-FFF2-40B4-BE49-F238E27FC236}">
                <a16:creationId xmlns:a16="http://schemas.microsoft.com/office/drawing/2014/main" xmlns="" id="{F612CE23-F7B5-E955-0575-E2C678220E24}"/>
              </a:ext>
            </a:extLst>
          </p:cNvPr>
          <p:cNvSpPr/>
          <p:nvPr/>
        </p:nvSpPr>
        <p:spPr>
          <a:xfrm>
            <a:off x="0" y="5658100"/>
            <a:ext cx="12192000" cy="1203325"/>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dirty="0">
                <a:solidFill>
                  <a:schemeClr val="tx1"/>
                </a:solidFill>
              </a:rPr>
              <a:t>For the mind set on the flesh is death, </a:t>
            </a:r>
            <a:r>
              <a:rPr lang="en-US" sz="3200" b="1" u="sng" dirty="0">
                <a:solidFill>
                  <a:srgbClr val="002060"/>
                </a:solidFill>
              </a:rPr>
              <a:t>but the mind set on the Spirit is life and peace</a:t>
            </a:r>
            <a:r>
              <a:rPr lang="en-US" sz="3200" b="1" dirty="0">
                <a:solidFill>
                  <a:srgbClr val="002060"/>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3" name="Rectangle 2">
            <a:extLst>
              <a:ext uri="{FF2B5EF4-FFF2-40B4-BE49-F238E27FC236}">
                <a16:creationId xmlns:a16="http://schemas.microsoft.com/office/drawing/2014/main" xmlns="" id="{4A4F6402-C431-4512-7D15-E4F9BE6DA0E3}"/>
              </a:ext>
            </a:extLst>
          </p:cNvPr>
          <p:cNvSpPr/>
          <p:nvPr/>
        </p:nvSpPr>
        <p:spPr>
          <a:xfrm>
            <a:off x="92149" y="1219200"/>
            <a:ext cx="10652051" cy="4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685800" indent="-685800">
              <a:buFont typeface="Arial" panose="020B0604020202020204" pitchFamily="34" charset="0"/>
              <a:buChar char="•"/>
            </a:pPr>
            <a:r>
              <a:rPr lang="en-US" sz="4400" b="1" dirty="0">
                <a:solidFill>
                  <a:schemeClr val="bg1"/>
                </a:solidFill>
              </a:rPr>
              <a:t>Notice what you are thinking about</a:t>
            </a:r>
          </a:p>
        </p:txBody>
      </p:sp>
      <p:sp>
        <p:nvSpPr>
          <p:cNvPr id="8" name="Rounded Rectangular Callout 15">
            <a:extLst>
              <a:ext uri="{FF2B5EF4-FFF2-40B4-BE49-F238E27FC236}">
                <a16:creationId xmlns:a16="http://schemas.microsoft.com/office/drawing/2014/main" xmlns="" id="{8C29E987-43A4-3872-DC7D-E730345FB371}"/>
              </a:ext>
            </a:extLst>
          </p:cNvPr>
          <p:cNvSpPr/>
          <p:nvPr/>
        </p:nvSpPr>
        <p:spPr>
          <a:xfrm>
            <a:off x="381000" y="3124200"/>
            <a:ext cx="11448055" cy="1295400"/>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Thought experiment: </a:t>
            </a:r>
          </a:p>
          <a:p>
            <a:pPr algn="ctr"/>
            <a:r>
              <a:rPr lang="en-US" sz="4000" b="1" i="1" dirty="0"/>
              <a:t>What have you been thinking about so far today? </a:t>
            </a:r>
            <a:endParaRPr lang="en-US" sz="3600" i="1" dirty="0"/>
          </a:p>
        </p:txBody>
      </p:sp>
    </p:spTree>
    <p:extLst>
      <p:ext uri="{BB962C8B-B14F-4D97-AF65-F5344CB8AC3E}">
        <p14:creationId xmlns:p14="http://schemas.microsoft.com/office/powerpoint/2010/main" val="178141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C59BBA5-43D8-D2FF-EC80-9D8481FB00E6}"/>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7" name="Rectangle 6">
            <a:extLst>
              <a:ext uri="{FF2B5EF4-FFF2-40B4-BE49-F238E27FC236}">
                <a16:creationId xmlns:a16="http://schemas.microsoft.com/office/drawing/2014/main" xmlns="" id="{0B12226B-42BB-D285-E683-FE7A67225F6C}"/>
              </a:ext>
            </a:extLst>
          </p:cNvPr>
          <p:cNvSpPr/>
          <p:nvPr/>
        </p:nvSpPr>
        <p:spPr>
          <a:xfrm>
            <a:off x="8686800" y="0"/>
            <a:ext cx="28194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200" b="1" i="1" dirty="0">
                <a:solidFill>
                  <a:schemeClr val="bg1"/>
                </a:solidFill>
              </a:rPr>
              <a:t>How?</a:t>
            </a:r>
          </a:p>
        </p:txBody>
      </p:sp>
      <p:sp>
        <p:nvSpPr>
          <p:cNvPr id="2" name="Rectangle 1">
            <a:extLst>
              <a:ext uri="{FF2B5EF4-FFF2-40B4-BE49-F238E27FC236}">
                <a16:creationId xmlns:a16="http://schemas.microsoft.com/office/drawing/2014/main" xmlns="" id="{F612CE23-F7B5-E955-0575-E2C678220E24}"/>
              </a:ext>
            </a:extLst>
          </p:cNvPr>
          <p:cNvSpPr/>
          <p:nvPr/>
        </p:nvSpPr>
        <p:spPr>
          <a:xfrm>
            <a:off x="0" y="5658100"/>
            <a:ext cx="12192000" cy="1203325"/>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dirty="0">
                <a:solidFill>
                  <a:schemeClr val="tx1"/>
                </a:solidFill>
              </a:rPr>
              <a:t>For the mind set on the flesh is death, </a:t>
            </a:r>
            <a:r>
              <a:rPr lang="en-US" sz="3200" b="1" u="sng" dirty="0">
                <a:solidFill>
                  <a:srgbClr val="002060"/>
                </a:solidFill>
              </a:rPr>
              <a:t>but the mind set on the Spirit is life and peace</a:t>
            </a:r>
            <a:r>
              <a:rPr lang="en-US" sz="3200" b="1" dirty="0">
                <a:solidFill>
                  <a:srgbClr val="002060"/>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3" name="Rectangle 2">
            <a:extLst>
              <a:ext uri="{FF2B5EF4-FFF2-40B4-BE49-F238E27FC236}">
                <a16:creationId xmlns:a16="http://schemas.microsoft.com/office/drawing/2014/main" xmlns="" id="{4A4F6402-C431-4512-7D15-E4F9BE6DA0E3}"/>
              </a:ext>
            </a:extLst>
          </p:cNvPr>
          <p:cNvSpPr/>
          <p:nvPr/>
        </p:nvSpPr>
        <p:spPr>
          <a:xfrm>
            <a:off x="92149" y="1219200"/>
            <a:ext cx="10652051" cy="4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685800" indent="-685800">
              <a:buFont typeface="Arial" panose="020B0604020202020204" pitchFamily="34" charset="0"/>
              <a:buChar char="•"/>
            </a:pPr>
            <a:r>
              <a:rPr lang="en-US" sz="4400" b="1" dirty="0">
                <a:solidFill>
                  <a:schemeClr val="bg1"/>
                </a:solidFill>
              </a:rPr>
              <a:t>Notice what you are thinking about</a:t>
            </a:r>
          </a:p>
          <a:p>
            <a:pPr marL="685800" indent="-685800">
              <a:buFont typeface="Arial" panose="020B0604020202020204" pitchFamily="34" charset="0"/>
              <a:buChar char="•"/>
            </a:pPr>
            <a:r>
              <a:rPr lang="en-US" sz="4400" b="1" dirty="0">
                <a:solidFill>
                  <a:schemeClr val="bg1"/>
                </a:solidFill>
              </a:rPr>
              <a:t>Take your thoughts captive</a:t>
            </a:r>
          </a:p>
        </p:txBody>
      </p:sp>
      <p:sp>
        <p:nvSpPr>
          <p:cNvPr id="5" name="Rectangle 4">
            <a:extLst>
              <a:ext uri="{FF2B5EF4-FFF2-40B4-BE49-F238E27FC236}">
                <a16:creationId xmlns:a16="http://schemas.microsoft.com/office/drawing/2014/main" xmlns="" id="{2082EFA8-CDFC-A2F1-D997-B8A59EDCF6D6}"/>
              </a:ext>
            </a:extLst>
          </p:cNvPr>
          <p:cNvSpPr/>
          <p:nvPr/>
        </p:nvSpPr>
        <p:spPr>
          <a:xfrm>
            <a:off x="313494" y="2819400"/>
            <a:ext cx="11565011" cy="1828800"/>
          </a:xfrm>
          <a:prstGeom prst="rect">
            <a:avLst/>
          </a:prstGeom>
          <a:solidFill>
            <a:schemeClr val="accent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pPr marL="0" marR="0">
              <a:lnSpc>
                <a:spcPct val="107000"/>
              </a:lnSpc>
              <a:spcBef>
                <a:spcPts val="0"/>
              </a:spcBef>
              <a:spcAft>
                <a:spcPts val="0"/>
              </a:spcAft>
            </a:pPr>
            <a:r>
              <a:rPr lang="en-US" sz="3200" b="1" baseline="30000" dirty="0">
                <a:effectLst/>
                <a:latin typeface="Calibri" panose="020F0502020204030204" pitchFamily="34" charset="0"/>
                <a:ea typeface="Calibri" panose="020F0502020204030204" pitchFamily="34" charset="0"/>
                <a:cs typeface="Calibri" panose="020F0502020204030204" pitchFamily="34" charset="0"/>
              </a:rPr>
              <a:t>2Cor 10:5 </a:t>
            </a:r>
            <a:r>
              <a:rPr lang="en-US" sz="3200" dirty="0">
                <a:effectLst/>
                <a:latin typeface="Calibri" panose="020F0502020204030204" pitchFamily="34" charset="0"/>
                <a:ea typeface="Calibri" panose="020F0502020204030204" pitchFamily="34" charset="0"/>
                <a:cs typeface="Calibri" panose="020F0502020204030204" pitchFamily="34" charset="0"/>
              </a:rPr>
              <a:t>We are destroying speculations and every lofty thing raised up against the knowledge of God, and we are taking every thought captive to the obedience of Christ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6" name="Rounded Rectangular Callout 15">
            <a:extLst>
              <a:ext uri="{FF2B5EF4-FFF2-40B4-BE49-F238E27FC236}">
                <a16:creationId xmlns:a16="http://schemas.microsoft.com/office/drawing/2014/main" xmlns="" id="{0B323CE2-2F47-1CB7-8252-148D2AC93EB6}"/>
              </a:ext>
            </a:extLst>
          </p:cNvPr>
          <p:cNvSpPr/>
          <p:nvPr/>
        </p:nvSpPr>
        <p:spPr>
          <a:xfrm>
            <a:off x="524371" y="4495844"/>
            <a:ext cx="11143255" cy="1146426"/>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t>Not only do we have the power to notice what we are thinking about, we have the power to </a:t>
            </a:r>
            <a:r>
              <a:rPr lang="en-US" sz="3200" b="1" i="1" dirty="0"/>
              <a:t>critique</a:t>
            </a:r>
            <a:r>
              <a:rPr lang="en-US" sz="3200" b="1" dirty="0"/>
              <a:t> what we are thinking!</a:t>
            </a:r>
            <a:endParaRPr lang="en-US" sz="3200" dirty="0"/>
          </a:p>
        </p:txBody>
      </p:sp>
    </p:spTree>
    <p:extLst>
      <p:ext uri="{BB962C8B-B14F-4D97-AF65-F5344CB8AC3E}">
        <p14:creationId xmlns:p14="http://schemas.microsoft.com/office/powerpoint/2010/main" val="80702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C59BBA5-43D8-D2FF-EC80-9D8481FB00E6}"/>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7" name="Rectangle 6">
            <a:extLst>
              <a:ext uri="{FF2B5EF4-FFF2-40B4-BE49-F238E27FC236}">
                <a16:creationId xmlns:a16="http://schemas.microsoft.com/office/drawing/2014/main" xmlns="" id="{0B12226B-42BB-D285-E683-FE7A67225F6C}"/>
              </a:ext>
            </a:extLst>
          </p:cNvPr>
          <p:cNvSpPr/>
          <p:nvPr/>
        </p:nvSpPr>
        <p:spPr>
          <a:xfrm>
            <a:off x="8686800" y="0"/>
            <a:ext cx="28194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200" b="1" i="1" dirty="0">
                <a:solidFill>
                  <a:schemeClr val="bg1"/>
                </a:solidFill>
              </a:rPr>
              <a:t>How?</a:t>
            </a:r>
          </a:p>
        </p:txBody>
      </p:sp>
      <p:sp>
        <p:nvSpPr>
          <p:cNvPr id="2" name="Rectangle 1">
            <a:extLst>
              <a:ext uri="{FF2B5EF4-FFF2-40B4-BE49-F238E27FC236}">
                <a16:creationId xmlns:a16="http://schemas.microsoft.com/office/drawing/2014/main" xmlns="" id="{F612CE23-F7B5-E955-0575-E2C678220E24}"/>
              </a:ext>
            </a:extLst>
          </p:cNvPr>
          <p:cNvSpPr/>
          <p:nvPr/>
        </p:nvSpPr>
        <p:spPr>
          <a:xfrm>
            <a:off x="0" y="5658100"/>
            <a:ext cx="12192000" cy="1203325"/>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dirty="0">
                <a:solidFill>
                  <a:schemeClr val="tx1"/>
                </a:solidFill>
              </a:rPr>
              <a:t>For the mind set on the flesh is death, </a:t>
            </a:r>
            <a:r>
              <a:rPr lang="en-US" sz="3200" b="1" u="sng" dirty="0">
                <a:solidFill>
                  <a:srgbClr val="002060"/>
                </a:solidFill>
              </a:rPr>
              <a:t>but the mind set on the Spirit is life and peace</a:t>
            </a:r>
            <a:r>
              <a:rPr lang="en-US" sz="3200" b="1" dirty="0">
                <a:solidFill>
                  <a:srgbClr val="002060"/>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3" name="Rectangle 2">
            <a:extLst>
              <a:ext uri="{FF2B5EF4-FFF2-40B4-BE49-F238E27FC236}">
                <a16:creationId xmlns:a16="http://schemas.microsoft.com/office/drawing/2014/main" xmlns="" id="{4A4F6402-C431-4512-7D15-E4F9BE6DA0E3}"/>
              </a:ext>
            </a:extLst>
          </p:cNvPr>
          <p:cNvSpPr/>
          <p:nvPr/>
        </p:nvSpPr>
        <p:spPr>
          <a:xfrm>
            <a:off x="92149" y="1219200"/>
            <a:ext cx="10652051" cy="4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685800" indent="-685800">
              <a:buFont typeface="Arial" panose="020B0604020202020204" pitchFamily="34" charset="0"/>
              <a:buChar char="•"/>
            </a:pPr>
            <a:r>
              <a:rPr lang="en-US" sz="4400" b="1" dirty="0">
                <a:solidFill>
                  <a:schemeClr val="bg1"/>
                </a:solidFill>
              </a:rPr>
              <a:t>Notice what you are thinking about</a:t>
            </a:r>
          </a:p>
          <a:p>
            <a:pPr marL="685800" indent="-685800">
              <a:buFont typeface="Arial" panose="020B0604020202020204" pitchFamily="34" charset="0"/>
              <a:buChar char="•"/>
            </a:pPr>
            <a:r>
              <a:rPr lang="en-US" sz="4400" b="1" dirty="0">
                <a:solidFill>
                  <a:schemeClr val="bg1"/>
                </a:solidFill>
              </a:rPr>
              <a:t>Take your thoughts captive</a:t>
            </a:r>
          </a:p>
        </p:txBody>
      </p:sp>
      <p:sp>
        <p:nvSpPr>
          <p:cNvPr id="5" name="Rectangle 4">
            <a:extLst>
              <a:ext uri="{FF2B5EF4-FFF2-40B4-BE49-F238E27FC236}">
                <a16:creationId xmlns:a16="http://schemas.microsoft.com/office/drawing/2014/main" xmlns="" id="{2082EFA8-CDFC-A2F1-D997-B8A59EDCF6D6}"/>
              </a:ext>
            </a:extLst>
          </p:cNvPr>
          <p:cNvSpPr/>
          <p:nvPr/>
        </p:nvSpPr>
        <p:spPr>
          <a:xfrm>
            <a:off x="313494" y="2819400"/>
            <a:ext cx="11565011" cy="1828800"/>
          </a:xfrm>
          <a:prstGeom prst="rect">
            <a:avLst/>
          </a:prstGeom>
          <a:solidFill>
            <a:schemeClr val="accent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000" b="1" baseline="30000" dirty="0">
              <a:solidFill>
                <a:schemeClr val="tx1"/>
              </a:solidFill>
            </a:endParaRPr>
          </a:p>
          <a:p>
            <a:pPr marL="0" marR="0">
              <a:lnSpc>
                <a:spcPct val="107000"/>
              </a:lnSpc>
              <a:spcBef>
                <a:spcPts val="0"/>
              </a:spcBef>
              <a:spcAft>
                <a:spcPts val="0"/>
              </a:spcAft>
            </a:pPr>
            <a:r>
              <a:rPr lang="en-US" sz="3200" b="1" baseline="30000" dirty="0">
                <a:effectLst/>
                <a:latin typeface="Calibri" panose="020F0502020204030204" pitchFamily="34" charset="0"/>
                <a:ea typeface="Calibri" panose="020F0502020204030204" pitchFamily="34" charset="0"/>
                <a:cs typeface="Calibri" panose="020F0502020204030204" pitchFamily="34" charset="0"/>
              </a:rPr>
              <a:t>2Cor 10:5 </a:t>
            </a:r>
            <a:r>
              <a:rPr lang="en-US" sz="3200" dirty="0">
                <a:effectLst/>
                <a:latin typeface="Calibri" panose="020F0502020204030204" pitchFamily="34" charset="0"/>
                <a:ea typeface="Calibri" panose="020F0502020204030204" pitchFamily="34" charset="0"/>
                <a:cs typeface="Calibri" panose="020F0502020204030204" pitchFamily="34" charset="0"/>
              </a:rPr>
              <a:t>We are destroying speculations and every lofty thing raised up against the knowledge of God, and we are taking every thought captive to the obedience of Christ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solidFill>
                  <a:schemeClr val="tx1"/>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6" name="Rounded Rectangular Callout 15">
            <a:extLst>
              <a:ext uri="{FF2B5EF4-FFF2-40B4-BE49-F238E27FC236}">
                <a16:creationId xmlns:a16="http://schemas.microsoft.com/office/drawing/2014/main" xmlns="" id="{0B323CE2-2F47-1CB7-8252-148D2AC93EB6}"/>
              </a:ext>
            </a:extLst>
          </p:cNvPr>
          <p:cNvSpPr/>
          <p:nvPr/>
        </p:nvSpPr>
        <p:spPr>
          <a:xfrm>
            <a:off x="5516526" y="4625163"/>
            <a:ext cx="6333626" cy="838156"/>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dirty="0"/>
              <a:t>Learn to preach to yourself</a:t>
            </a:r>
            <a:endParaRPr lang="en-US" sz="4000" dirty="0"/>
          </a:p>
        </p:txBody>
      </p:sp>
    </p:spTree>
    <p:extLst>
      <p:ext uri="{BB962C8B-B14F-4D97-AF65-F5344CB8AC3E}">
        <p14:creationId xmlns:p14="http://schemas.microsoft.com/office/powerpoint/2010/main" val="358673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C59BBA5-43D8-D2FF-EC80-9D8481FB00E6}"/>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7" name="Rectangle 6">
            <a:extLst>
              <a:ext uri="{FF2B5EF4-FFF2-40B4-BE49-F238E27FC236}">
                <a16:creationId xmlns:a16="http://schemas.microsoft.com/office/drawing/2014/main" xmlns="" id="{0B12226B-42BB-D285-E683-FE7A67225F6C}"/>
              </a:ext>
            </a:extLst>
          </p:cNvPr>
          <p:cNvSpPr/>
          <p:nvPr/>
        </p:nvSpPr>
        <p:spPr>
          <a:xfrm>
            <a:off x="8686800" y="0"/>
            <a:ext cx="28194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200" b="1" i="1" dirty="0">
                <a:solidFill>
                  <a:schemeClr val="bg1"/>
                </a:solidFill>
              </a:rPr>
              <a:t>How?</a:t>
            </a:r>
          </a:p>
        </p:txBody>
      </p:sp>
      <p:sp>
        <p:nvSpPr>
          <p:cNvPr id="2" name="Rectangle 1">
            <a:extLst>
              <a:ext uri="{FF2B5EF4-FFF2-40B4-BE49-F238E27FC236}">
                <a16:creationId xmlns:a16="http://schemas.microsoft.com/office/drawing/2014/main" xmlns="" id="{F612CE23-F7B5-E955-0575-E2C678220E24}"/>
              </a:ext>
            </a:extLst>
          </p:cNvPr>
          <p:cNvSpPr/>
          <p:nvPr/>
        </p:nvSpPr>
        <p:spPr>
          <a:xfrm>
            <a:off x="0" y="5658100"/>
            <a:ext cx="12192000" cy="1203325"/>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dirty="0">
                <a:solidFill>
                  <a:schemeClr val="tx1"/>
                </a:solidFill>
              </a:rPr>
              <a:t>For the mind set on the flesh is death, </a:t>
            </a:r>
            <a:r>
              <a:rPr lang="en-US" sz="3200" b="1" u="sng" dirty="0">
                <a:solidFill>
                  <a:srgbClr val="002060"/>
                </a:solidFill>
              </a:rPr>
              <a:t>but the mind set on the Spirit is life and peace</a:t>
            </a:r>
            <a:r>
              <a:rPr lang="en-US" sz="3200" b="1" dirty="0">
                <a:solidFill>
                  <a:srgbClr val="002060"/>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3" name="Rectangle 2">
            <a:extLst>
              <a:ext uri="{FF2B5EF4-FFF2-40B4-BE49-F238E27FC236}">
                <a16:creationId xmlns:a16="http://schemas.microsoft.com/office/drawing/2014/main" xmlns="" id="{4A4F6402-C431-4512-7D15-E4F9BE6DA0E3}"/>
              </a:ext>
            </a:extLst>
          </p:cNvPr>
          <p:cNvSpPr/>
          <p:nvPr/>
        </p:nvSpPr>
        <p:spPr>
          <a:xfrm>
            <a:off x="92149" y="1219200"/>
            <a:ext cx="10652051" cy="4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685800" indent="-685800">
              <a:buFont typeface="Arial" panose="020B0604020202020204" pitchFamily="34" charset="0"/>
              <a:buChar char="•"/>
            </a:pPr>
            <a:r>
              <a:rPr lang="en-US" sz="4400" b="1" dirty="0">
                <a:solidFill>
                  <a:schemeClr val="bg1"/>
                </a:solidFill>
              </a:rPr>
              <a:t>Notice what you are thinking about</a:t>
            </a:r>
          </a:p>
          <a:p>
            <a:pPr marL="685800" indent="-685800">
              <a:buFont typeface="Arial" panose="020B0604020202020204" pitchFamily="34" charset="0"/>
              <a:buChar char="•"/>
            </a:pPr>
            <a:r>
              <a:rPr lang="en-US" sz="4400" b="1" dirty="0">
                <a:solidFill>
                  <a:schemeClr val="bg1"/>
                </a:solidFill>
              </a:rPr>
              <a:t>Take your thoughts captive</a:t>
            </a:r>
          </a:p>
          <a:p>
            <a:pPr marL="685800" indent="-685800">
              <a:buFont typeface="Arial" panose="020B0604020202020204" pitchFamily="34" charset="0"/>
              <a:buChar char="•"/>
            </a:pPr>
            <a:r>
              <a:rPr lang="en-US" sz="4400" b="1" dirty="0">
                <a:solidFill>
                  <a:schemeClr val="bg1"/>
                </a:solidFill>
              </a:rPr>
              <a:t>Meditate on God’s Word</a:t>
            </a:r>
          </a:p>
        </p:txBody>
      </p:sp>
    </p:spTree>
    <p:extLst>
      <p:ext uri="{BB962C8B-B14F-4D97-AF65-F5344CB8AC3E}">
        <p14:creationId xmlns:p14="http://schemas.microsoft.com/office/powerpoint/2010/main" val="283067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C59BBA5-43D8-D2FF-EC80-9D8481FB00E6}"/>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7" name="Rectangle 6">
            <a:extLst>
              <a:ext uri="{FF2B5EF4-FFF2-40B4-BE49-F238E27FC236}">
                <a16:creationId xmlns:a16="http://schemas.microsoft.com/office/drawing/2014/main" xmlns="" id="{0B12226B-42BB-D285-E683-FE7A67225F6C}"/>
              </a:ext>
            </a:extLst>
          </p:cNvPr>
          <p:cNvSpPr/>
          <p:nvPr/>
        </p:nvSpPr>
        <p:spPr>
          <a:xfrm>
            <a:off x="8686800" y="0"/>
            <a:ext cx="28194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200" b="1" i="1" dirty="0">
                <a:solidFill>
                  <a:schemeClr val="bg1"/>
                </a:solidFill>
              </a:rPr>
              <a:t>How?</a:t>
            </a:r>
          </a:p>
        </p:txBody>
      </p:sp>
      <p:sp>
        <p:nvSpPr>
          <p:cNvPr id="2" name="Rectangle 1">
            <a:extLst>
              <a:ext uri="{FF2B5EF4-FFF2-40B4-BE49-F238E27FC236}">
                <a16:creationId xmlns:a16="http://schemas.microsoft.com/office/drawing/2014/main" xmlns="" id="{F612CE23-F7B5-E955-0575-E2C678220E24}"/>
              </a:ext>
            </a:extLst>
          </p:cNvPr>
          <p:cNvSpPr/>
          <p:nvPr/>
        </p:nvSpPr>
        <p:spPr>
          <a:xfrm>
            <a:off x="0" y="5658100"/>
            <a:ext cx="12192000" cy="1203325"/>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dirty="0">
                <a:solidFill>
                  <a:schemeClr val="tx1"/>
                </a:solidFill>
              </a:rPr>
              <a:t>For the mind set on the flesh is death, </a:t>
            </a:r>
            <a:r>
              <a:rPr lang="en-US" sz="3200" b="1" u="sng" dirty="0">
                <a:solidFill>
                  <a:srgbClr val="002060"/>
                </a:solidFill>
              </a:rPr>
              <a:t>but the mind set on the Spirit is life and peace</a:t>
            </a:r>
            <a:r>
              <a:rPr lang="en-US" sz="3200" b="1" dirty="0">
                <a:solidFill>
                  <a:srgbClr val="002060"/>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3" name="Rectangle 2">
            <a:extLst>
              <a:ext uri="{FF2B5EF4-FFF2-40B4-BE49-F238E27FC236}">
                <a16:creationId xmlns:a16="http://schemas.microsoft.com/office/drawing/2014/main" xmlns="" id="{4A4F6402-C431-4512-7D15-E4F9BE6DA0E3}"/>
              </a:ext>
            </a:extLst>
          </p:cNvPr>
          <p:cNvSpPr/>
          <p:nvPr/>
        </p:nvSpPr>
        <p:spPr>
          <a:xfrm>
            <a:off x="92149" y="1219200"/>
            <a:ext cx="10652051" cy="4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685800" indent="-685800">
              <a:buFont typeface="Arial" panose="020B0604020202020204" pitchFamily="34" charset="0"/>
              <a:buChar char="•"/>
            </a:pPr>
            <a:r>
              <a:rPr lang="en-US" sz="4400" b="1" dirty="0">
                <a:solidFill>
                  <a:schemeClr val="bg1"/>
                </a:solidFill>
              </a:rPr>
              <a:t>Notice what you are thinking about</a:t>
            </a:r>
          </a:p>
          <a:p>
            <a:pPr marL="685800" indent="-685800">
              <a:buFont typeface="Arial" panose="020B0604020202020204" pitchFamily="34" charset="0"/>
              <a:buChar char="•"/>
            </a:pPr>
            <a:r>
              <a:rPr lang="en-US" sz="4400" b="1" dirty="0">
                <a:solidFill>
                  <a:schemeClr val="bg1"/>
                </a:solidFill>
              </a:rPr>
              <a:t>Take your thoughts captive</a:t>
            </a:r>
          </a:p>
          <a:p>
            <a:pPr marL="685800" indent="-685800">
              <a:buFont typeface="Arial" panose="020B0604020202020204" pitchFamily="34" charset="0"/>
              <a:buChar char="•"/>
            </a:pPr>
            <a:r>
              <a:rPr lang="en-US" sz="4400" b="1" dirty="0">
                <a:solidFill>
                  <a:schemeClr val="bg1"/>
                </a:solidFill>
              </a:rPr>
              <a:t>Meditate on God’s Word</a:t>
            </a:r>
          </a:p>
          <a:p>
            <a:pPr marL="685800" indent="-685800">
              <a:buFont typeface="Arial" panose="020B0604020202020204" pitchFamily="34" charset="0"/>
              <a:buChar char="•"/>
            </a:pPr>
            <a:r>
              <a:rPr lang="en-US" sz="4400" b="1" dirty="0">
                <a:solidFill>
                  <a:schemeClr val="bg1"/>
                </a:solidFill>
              </a:rPr>
              <a:t>Invite God into your thinking</a:t>
            </a:r>
          </a:p>
        </p:txBody>
      </p:sp>
      <p:sp>
        <p:nvSpPr>
          <p:cNvPr id="5" name="Rounded Rectangular Callout 15">
            <a:extLst>
              <a:ext uri="{FF2B5EF4-FFF2-40B4-BE49-F238E27FC236}">
                <a16:creationId xmlns:a16="http://schemas.microsoft.com/office/drawing/2014/main" xmlns="" id="{1D821C35-98A6-A8C3-D911-11815E49B998}"/>
              </a:ext>
            </a:extLst>
          </p:cNvPr>
          <p:cNvSpPr/>
          <p:nvPr/>
        </p:nvSpPr>
        <p:spPr>
          <a:xfrm>
            <a:off x="1219200" y="4267200"/>
            <a:ext cx="10058400" cy="1203325"/>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t>Gratitude is probably the single best shortcut I know for switching your mindset from flesh to spirit</a:t>
            </a:r>
          </a:p>
        </p:txBody>
      </p:sp>
    </p:spTree>
    <p:extLst>
      <p:ext uri="{BB962C8B-B14F-4D97-AF65-F5344CB8AC3E}">
        <p14:creationId xmlns:p14="http://schemas.microsoft.com/office/powerpoint/2010/main" val="152779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C59BBA5-43D8-D2FF-EC80-9D8481FB00E6}"/>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7" name="Rectangle 6">
            <a:extLst>
              <a:ext uri="{FF2B5EF4-FFF2-40B4-BE49-F238E27FC236}">
                <a16:creationId xmlns:a16="http://schemas.microsoft.com/office/drawing/2014/main" xmlns="" id="{0B12226B-42BB-D285-E683-FE7A67225F6C}"/>
              </a:ext>
            </a:extLst>
          </p:cNvPr>
          <p:cNvSpPr/>
          <p:nvPr/>
        </p:nvSpPr>
        <p:spPr>
          <a:xfrm>
            <a:off x="8686800" y="0"/>
            <a:ext cx="28194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200" b="1" i="1" dirty="0">
                <a:solidFill>
                  <a:schemeClr val="bg1"/>
                </a:solidFill>
              </a:rPr>
              <a:t>How?</a:t>
            </a:r>
          </a:p>
        </p:txBody>
      </p:sp>
      <p:sp>
        <p:nvSpPr>
          <p:cNvPr id="2" name="Rectangle 1">
            <a:extLst>
              <a:ext uri="{FF2B5EF4-FFF2-40B4-BE49-F238E27FC236}">
                <a16:creationId xmlns:a16="http://schemas.microsoft.com/office/drawing/2014/main" xmlns="" id="{F612CE23-F7B5-E955-0575-E2C678220E24}"/>
              </a:ext>
            </a:extLst>
          </p:cNvPr>
          <p:cNvSpPr/>
          <p:nvPr/>
        </p:nvSpPr>
        <p:spPr>
          <a:xfrm>
            <a:off x="0" y="5658100"/>
            <a:ext cx="12192000" cy="1203325"/>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dirty="0">
                <a:solidFill>
                  <a:schemeClr val="tx1"/>
                </a:solidFill>
              </a:rPr>
              <a:t>For the mind set on the flesh is death, </a:t>
            </a:r>
            <a:r>
              <a:rPr lang="en-US" sz="3200" b="1" u="sng" dirty="0">
                <a:solidFill>
                  <a:srgbClr val="002060"/>
                </a:solidFill>
              </a:rPr>
              <a:t>but the mind set on the Spirit is life and peace</a:t>
            </a:r>
            <a:r>
              <a:rPr lang="en-US" sz="3200" b="1" dirty="0">
                <a:solidFill>
                  <a:srgbClr val="002060"/>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3" name="Rectangle 2">
            <a:extLst>
              <a:ext uri="{FF2B5EF4-FFF2-40B4-BE49-F238E27FC236}">
                <a16:creationId xmlns:a16="http://schemas.microsoft.com/office/drawing/2014/main" xmlns="" id="{4A4F6402-C431-4512-7D15-E4F9BE6DA0E3}"/>
              </a:ext>
            </a:extLst>
          </p:cNvPr>
          <p:cNvSpPr/>
          <p:nvPr/>
        </p:nvSpPr>
        <p:spPr>
          <a:xfrm>
            <a:off x="92149" y="1219200"/>
            <a:ext cx="10652051" cy="4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685800" indent="-685800">
              <a:buFont typeface="Arial" panose="020B0604020202020204" pitchFamily="34" charset="0"/>
              <a:buChar char="•"/>
            </a:pPr>
            <a:r>
              <a:rPr lang="en-US" sz="4400" b="1" dirty="0">
                <a:solidFill>
                  <a:schemeClr val="bg1"/>
                </a:solidFill>
              </a:rPr>
              <a:t>Notice what you are thinking about</a:t>
            </a:r>
          </a:p>
          <a:p>
            <a:pPr marL="685800" indent="-685800">
              <a:buFont typeface="Arial" panose="020B0604020202020204" pitchFamily="34" charset="0"/>
              <a:buChar char="•"/>
            </a:pPr>
            <a:r>
              <a:rPr lang="en-US" sz="4400" b="1" dirty="0">
                <a:solidFill>
                  <a:schemeClr val="bg1"/>
                </a:solidFill>
              </a:rPr>
              <a:t>Take your thoughts captive</a:t>
            </a:r>
          </a:p>
          <a:p>
            <a:pPr marL="685800" indent="-685800">
              <a:buFont typeface="Arial" panose="020B0604020202020204" pitchFamily="34" charset="0"/>
              <a:buChar char="•"/>
            </a:pPr>
            <a:r>
              <a:rPr lang="en-US" sz="4400" b="1" dirty="0">
                <a:solidFill>
                  <a:schemeClr val="bg1"/>
                </a:solidFill>
              </a:rPr>
              <a:t>Meditate on God’s Word</a:t>
            </a:r>
          </a:p>
          <a:p>
            <a:pPr marL="685800" indent="-685800">
              <a:buFont typeface="Arial" panose="020B0604020202020204" pitchFamily="34" charset="0"/>
              <a:buChar char="•"/>
            </a:pPr>
            <a:r>
              <a:rPr lang="en-US" sz="4400" b="1" dirty="0">
                <a:solidFill>
                  <a:schemeClr val="bg1"/>
                </a:solidFill>
              </a:rPr>
              <a:t>Invite God into your thinking</a:t>
            </a:r>
          </a:p>
          <a:p>
            <a:pPr marL="685800" indent="-685800">
              <a:buFont typeface="Arial" panose="020B0604020202020204" pitchFamily="34" charset="0"/>
              <a:buChar char="•"/>
            </a:pPr>
            <a:r>
              <a:rPr lang="en-US" sz="4400" b="1" dirty="0">
                <a:solidFill>
                  <a:schemeClr val="bg1"/>
                </a:solidFill>
              </a:rPr>
              <a:t>Invite other Christians into your thinking</a:t>
            </a:r>
          </a:p>
        </p:txBody>
      </p:sp>
    </p:spTree>
    <p:extLst>
      <p:ext uri="{BB962C8B-B14F-4D97-AF65-F5344CB8AC3E}">
        <p14:creationId xmlns:p14="http://schemas.microsoft.com/office/powerpoint/2010/main" val="21769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C59BBA5-43D8-D2FF-EC80-9D8481FB00E6}"/>
              </a:ext>
            </a:extLst>
          </p:cNvPr>
          <p:cNvSpPr/>
          <p:nvPr/>
        </p:nvSpPr>
        <p:spPr>
          <a:xfrm>
            <a:off x="76200" y="-28903"/>
            <a:ext cx="8077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b="1" dirty="0">
                <a:solidFill>
                  <a:schemeClr val="bg1"/>
                </a:solidFill>
              </a:rPr>
              <a:t>The mind set on the Spirit: </a:t>
            </a:r>
          </a:p>
        </p:txBody>
      </p:sp>
      <p:sp>
        <p:nvSpPr>
          <p:cNvPr id="7" name="Rectangle 6">
            <a:extLst>
              <a:ext uri="{FF2B5EF4-FFF2-40B4-BE49-F238E27FC236}">
                <a16:creationId xmlns:a16="http://schemas.microsoft.com/office/drawing/2014/main" xmlns="" id="{0B12226B-42BB-D285-E683-FE7A67225F6C}"/>
              </a:ext>
            </a:extLst>
          </p:cNvPr>
          <p:cNvSpPr/>
          <p:nvPr/>
        </p:nvSpPr>
        <p:spPr>
          <a:xfrm>
            <a:off x="8686800" y="0"/>
            <a:ext cx="28194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200" b="1" i="1" dirty="0">
                <a:solidFill>
                  <a:schemeClr val="bg1"/>
                </a:solidFill>
              </a:rPr>
              <a:t>How?</a:t>
            </a:r>
          </a:p>
        </p:txBody>
      </p:sp>
      <p:sp>
        <p:nvSpPr>
          <p:cNvPr id="2" name="Rectangle 1">
            <a:extLst>
              <a:ext uri="{FF2B5EF4-FFF2-40B4-BE49-F238E27FC236}">
                <a16:creationId xmlns:a16="http://schemas.microsoft.com/office/drawing/2014/main" xmlns="" id="{F612CE23-F7B5-E955-0575-E2C678220E24}"/>
              </a:ext>
            </a:extLst>
          </p:cNvPr>
          <p:cNvSpPr/>
          <p:nvPr/>
        </p:nvSpPr>
        <p:spPr>
          <a:xfrm>
            <a:off x="0" y="5658100"/>
            <a:ext cx="12192000" cy="1203325"/>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Bef>
                <a:spcPts val="0"/>
              </a:spcBef>
              <a:spcAft>
                <a:spcPts val="0"/>
              </a:spcAft>
            </a:pPr>
            <a:r>
              <a:rPr lang="en-US" sz="3200" b="1" baseline="30000" dirty="0">
                <a:solidFill>
                  <a:schemeClr val="tx1"/>
                </a:solidFill>
              </a:rPr>
              <a:t>Rom 8:6 </a:t>
            </a:r>
            <a:r>
              <a:rPr lang="en-US" sz="3200" dirty="0">
                <a:solidFill>
                  <a:schemeClr val="tx1"/>
                </a:solidFill>
              </a:rPr>
              <a:t>For the mind set on the flesh is death, </a:t>
            </a:r>
            <a:r>
              <a:rPr lang="en-US" sz="3200" b="1" u="sng" dirty="0">
                <a:solidFill>
                  <a:srgbClr val="002060"/>
                </a:solidFill>
              </a:rPr>
              <a:t>but the mind set on the Spirit is life and peace</a:t>
            </a:r>
            <a:r>
              <a:rPr lang="en-US" sz="3200" b="1" dirty="0">
                <a:solidFill>
                  <a:srgbClr val="002060"/>
                </a:solidFill>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3" name="Rectangle 2">
            <a:extLst>
              <a:ext uri="{FF2B5EF4-FFF2-40B4-BE49-F238E27FC236}">
                <a16:creationId xmlns:a16="http://schemas.microsoft.com/office/drawing/2014/main" xmlns="" id="{4A4F6402-C431-4512-7D15-E4F9BE6DA0E3}"/>
              </a:ext>
            </a:extLst>
          </p:cNvPr>
          <p:cNvSpPr/>
          <p:nvPr/>
        </p:nvSpPr>
        <p:spPr>
          <a:xfrm>
            <a:off x="92149" y="1219200"/>
            <a:ext cx="10652051" cy="4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685800" indent="-685800">
              <a:buFont typeface="Arial" panose="020B0604020202020204" pitchFamily="34" charset="0"/>
              <a:buChar char="•"/>
            </a:pPr>
            <a:r>
              <a:rPr lang="en-US" sz="4400" b="1" dirty="0">
                <a:solidFill>
                  <a:schemeClr val="bg1"/>
                </a:solidFill>
              </a:rPr>
              <a:t>Notice what you are thinking about</a:t>
            </a:r>
          </a:p>
          <a:p>
            <a:pPr marL="685800" indent="-685800">
              <a:buFont typeface="Arial" panose="020B0604020202020204" pitchFamily="34" charset="0"/>
              <a:buChar char="•"/>
            </a:pPr>
            <a:r>
              <a:rPr lang="en-US" sz="4400" b="1" dirty="0">
                <a:solidFill>
                  <a:schemeClr val="bg1"/>
                </a:solidFill>
              </a:rPr>
              <a:t>Take your thoughts captive</a:t>
            </a:r>
          </a:p>
          <a:p>
            <a:pPr marL="685800" indent="-685800">
              <a:buFont typeface="Arial" panose="020B0604020202020204" pitchFamily="34" charset="0"/>
              <a:buChar char="•"/>
            </a:pPr>
            <a:r>
              <a:rPr lang="en-US" sz="4400" b="1" dirty="0">
                <a:solidFill>
                  <a:schemeClr val="bg1"/>
                </a:solidFill>
              </a:rPr>
              <a:t>Meditate on God’s Word</a:t>
            </a:r>
          </a:p>
          <a:p>
            <a:pPr marL="685800" indent="-685800">
              <a:buFont typeface="Arial" panose="020B0604020202020204" pitchFamily="34" charset="0"/>
              <a:buChar char="•"/>
            </a:pPr>
            <a:r>
              <a:rPr lang="en-US" sz="4400" b="1" dirty="0">
                <a:solidFill>
                  <a:schemeClr val="bg1"/>
                </a:solidFill>
              </a:rPr>
              <a:t>Invite God into your thinking</a:t>
            </a:r>
          </a:p>
          <a:p>
            <a:pPr marL="685800" indent="-685800">
              <a:buFont typeface="Arial" panose="020B0604020202020204" pitchFamily="34" charset="0"/>
              <a:buChar char="•"/>
            </a:pPr>
            <a:r>
              <a:rPr lang="en-US" sz="4400" b="1" dirty="0">
                <a:solidFill>
                  <a:schemeClr val="bg1"/>
                </a:solidFill>
              </a:rPr>
              <a:t>Invite other Christians into your thinking</a:t>
            </a:r>
          </a:p>
          <a:p>
            <a:pPr marL="685800" indent="-685800">
              <a:buFont typeface="Arial" panose="020B0604020202020204" pitchFamily="34" charset="0"/>
              <a:buChar char="•"/>
            </a:pPr>
            <a:r>
              <a:rPr lang="en-US" sz="4400" b="1" dirty="0">
                <a:solidFill>
                  <a:schemeClr val="bg1"/>
                </a:solidFill>
              </a:rPr>
              <a:t>Get involved in serving other people</a:t>
            </a:r>
          </a:p>
        </p:txBody>
      </p:sp>
      <p:sp>
        <p:nvSpPr>
          <p:cNvPr id="5" name="Rounded Rectangular Callout 15">
            <a:extLst>
              <a:ext uri="{FF2B5EF4-FFF2-40B4-BE49-F238E27FC236}">
                <a16:creationId xmlns:a16="http://schemas.microsoft.com/office/drawing/2014/main" xmlns="" id="{FAB63ACF-EE32-AC57-BECA-F504EA34B1C8}"/>
              </a:ext>
            </a:extLst>
          </p:cNvPr>
          <p:cNvSpPr/>
          <p:nvPr/>
        </p:nvSpPr>
        <p:spPr>
          <a:xfrm>
            <a:off x="3124200" y="2293028"/>
            <a:ext cx="8610600" cy="762000"/>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This </a:t>
            </a:r>
            <a:r>
              <a:rPr lang="en-US" sz="3600" b="1" i="1" dirty="0"/>
              <a:t>displaces</a:t>
            </a:r>
            <a:r>
              <a:rPr lang="en-US" sz="3600" b="1" dirty="0"/>
              <a:t> the mind set on the self</a:t>
            </a:r>
          </a:p>
        </p:txBody>
      </p:sp>
    </p:spTree>
    <p:extLst>
      <p:ext uri="{BB962C8B-B14F-4D97-AF65-F5344CB8AC3E}">
        <p14:creationId xmlns:p14="http://schemas.microsoft.com/office/powerpoint/2010/main" val="9151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left)">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xmlns="" id="{5274EA44-6C01-4426-B74B-5B62DA8522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4"/>
          <a:stretch/>
        </p:blipFill>
        <p:spPr bwMode="auto">
          <a:xfrm>
            <a:off x="1" y="-8899"/>
            <a:ext cx="12192000" cy="68668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57F77C70-4D54-23D6-992F-DC300E8DC24A}"/>
              </a:ext>
            </a:extLst>
          </p:cNvPr>
          <p:cNvSpPr/>
          <p:nvPr/>
        </p:nvSpPr>
        <p:spPr>
          <a:xfrm>
            <a:off x="228600" y="92075"/>
            <a:ext cx="5791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chemeClr val="tx1"/>
                </a:solidFill>
              </a:rPr>
              <a:t>R O M A N S</a:t>
            </a:r>
          </a:p>
        </p:txBody>
      </p:sp>
      <p:sp>
        <p:nvSpPr>
          <p:cNvPr id="7" name="Rounded Rectangular Callout 11">
            <a:extLst>
              <a:ext uri="{FF2B5EF4-FFF2-40B4-BE49-F238E27FC236}">
                <a16:creationId xmlns:a16="http://schemas.microsoft.com/office/drawing/2014/main" xmlns="" id="{D798020B-692A-58A6-F762-6BC886E3CAEC}"/>
              </a:ext>
            </a:extLst>
          </p:cNvPr>
          <p:cNvSpPr/>
          <p:nvPr/>
        </p:nvSpPr>
        <p:spPr>
          <a:xfrm>
            <a:off x="240587" y="2286000"/>
            <a:ext cx="11734800" cy="3886199"/>
          </a:xfrm>
          <a:prstGeom prst="wedgeRoundRectCallout">
            <a:avLst>
              <a:gd name="adj1" fmla="val -21927"/>
              <a:gd name="adj2" fmla="val 49596"/>
              <a:gd name="adj3" fmla="val 16667"/>
            </a:avLst>
          </a:prstGeom>
          <a:solidFill>
            <a:schemeClr val="tx1">
              <a:alpha val="64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6000" b="1" dirty="0">
                <a:solidFill>
                  <a:schemeClr val="bg1"/>
                </a:solidFill>
              </a:rPr>
              <a:t>Setting your mind on the things of the Spirit is a step of faith… but because of the Spirit who lives in us, it always delivers!</a:t>
            </a:r>
          </a:p>
        </p:txBody>
      </p:sp>
    </p:spTree>
    <p:extLst>
      <p:ext uri="{BB962C8B-B14F-4D97-AF65-F5344CB8AC3E}">
        <p14:creationId xmlns:p14="http://schemas.microsoft.com/office/powerpoint/2010/main" val="107267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xmlns="" id="{5274EA44-6C01-4426-B74B-5B62DA8522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4"/>
          <a:stretch/>
        </p:blipFill>
        <p:spPr bwMode="auto">
          <a:xfrm>
            <a:off x="1" y="-8899"/>
            <a:ext cx="12192000" cy="68668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9B980B3F-B892-3F92-D881-E6A9826BC9BA}"/>
              </a:ext>
            </a:extLst>
          </p:cNvPr>
          <p:cNvSpPr/>
          <p:nvPr/>
        </p:nvSpPr>
        <p:spPr>
          <a:xfrm>
            <a:off x="0" y="5257800"/>
            <a:ext cx="12192000" cy="1600200"/>
          </a:xfrm>
          <a:prstGeom prst="rect">
            <a:avLst/>
          </a:prstGeom>
          <a:solidFill>
            <a:schemeClr val="accent6">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tx1"/>
                </a:solidFill>
              </a:rPr>
              <a:t>Romans</a:t>
            </a:r>
            <a:r>
              <a:rPr lang="en-US" sz="3200" b="1" dirty="0">
                <a:solidFill>
                  <a:schemeClr val="tx1"/>
                </a:solidFill>
              </a:rPr>
              <a:t> </a:t>
            </a:r>
            <a:r>
              <a:rPr lang="en-US" sz="3200" b="1" baseline="30000" dirty="0">
                <a:solidFill>
                  <a:schemeClr val="tx1"/>
                </a:solidFill>
              </a:rPr>
              <a:t>8:5 </a:t>
            </a:r>
            <a:r>
              <a:rPr lang="en-US" sz="3200" dirty="0">
                <a:solidFill>
                  <a:schemeClr val="tx1"/>
                </a:solidFill>
              </a:rPr>
              <a:t>For those who are according to the flesh </a:t>
            </a:r>
            <a:r>
              <a:rPr lang="en-US" sz="3200" b="1" u="sng" dirty="0">
                <a:solidFill>
                  <a:srgbClr val="002060"/>
                </a:solidFill>
              </a:rPr>
              <a:t>set their minds</a:t>
            </a:r>
            <a:r>
              <a:rPr lang="en-US" sz="3200" dirty="0">
                <a:solidFill>
                  <a:schemeClr val="tx1"/>
                </a:solidFill>
              </a:rPr>
              <a:t> on the things of the flesh, but those who are according to the Spirit, the things of the Spirit.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endParaRPr lang="en-US" sz="3400" dirty="0">
              <a:solidFill>
                <a:schemeClr val="tx1"/>
              </a:solidFill>
            </a:endParaRPr>
          </a:p>
        </p:txBody>
      </p:sp>
      <p:sp>
        <p:nvSpPr>
          <p:cNvPr id="6" name="Rectangle 5">
            <a:extLst>
              <a:ext uri="{FF2B5EF4-FFF2-40B4-BE49-F238E27FC236}">
                <a16:creationId xmlns:a16="http://schemas.microsoft.com/office/drawing/2014/main" xmlns="" id="{57F77C70-4D54-23D6-992F-DC300E8DC24A}"/>
              </a:ext>
            </a:extLst>
          </p:cNvPr>
          <p:cNvSpPr/>
          <p:nvPr/>
        </p:nvSpPr>
        <p:spPr>
          <a:xfrm>
            <a:off x="-1" y="92075"/>
            <a:ext cx="121920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Walking According to the Spirit</a:t>
            </a:r>
          </a:p>
        </p:txBody>
      </p:sp>
      <p:sp>
        <p:nvSpPr>
          <p:cNvPr id="3" name="Rounded Rectangular Callout 11">
            <a:extLst>
              <a:ext uri="{FF2B5EF4-FFF2-40B4-BE49-F238E27FC236}">
                <a16:creationId xmlns:a16="http://schemas.microsoft.com/office/drawing/2014/main" xmlns="" id="{43875FEB-FD35-164F-9531-EB9369C2144B}"/>
              </a:ext>
            </a:extLst>
          </p:cNvPr>
          <p:cNvSpPr/>
          <p:nvPr/>
        </p:nvSpPr>
        <p:spPr>
          <a:xfrm>
            <a:off x="3124200" y="4114800"/>
            <a:ext cx="8763000" cy="1011457"/>
          </a:xfrm>
          <a:prstGeom prst="wedgeRoundRectCallout">
            <a:avLst>
              <a:gd name="adj1" fmla="val -21927"/>
              <a:gd name="adj2" fmla="val 49596"/>
              <a:gd name="adj3" fmla="val 16667"/>
            </a:avLst>
          </a:prstGeom>
          <a:solidFill>
            <a:schemeClr val="tx1">
              <a:alpha val="64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solidFill>
                  <a:schemeClr val="bg1"/>
                </a:solidFill>
              </a:rPr>
              <a:t>Paul is bringing up our </a:t>
            </a:r>
            <a:r>
              <a:rPr lang="en-US" sz="4800" b="1" i="1" dirty="0">
                <a:solidFill>
                  <a:schemeClr val="bg1"/>
                </a:solidFill>
              </a:rPr>
              <a:t>mindset</a:t>
            </a:r>
          </a:p>
        </p:txBody>
      </p:sp>
    </p:spTree>
    <p:extLst>
      <p:ext uri="{BB962C8B-B14F-4D97-AF65-F5344CB8AC3E}">
        <p14:creationId xmlns:p14="http://schemas.microsoft.com/office/powerpoint/2010/main" val="36743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xmlns="" id="{5274EA44-6C01-4426-B74B-5B62DA8522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4"/>
          <a:stretch/>
        </p:blipFill>
        <p:spPr bwMode="auto">
          <a:xfrm>
            <a:off x="1" y="-8899"/>
            <a:ext cx="12192000" cy="68668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57F77C70-4D54-23D6-992F-DC300E8DC24A}"/>
              </a:ext>
            </a:extLst>
          </p:cNvPr>
          <p:cNvSpPr/>
          <p:nvPr/>
        </p:nvSpPr>
        <p:spPr>
          <a:xfrm>
            <a:off x="228600" y="92075"/>
            <a:ext cx="5791200" cy="120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chemeClr val="tx1"/>
                </a:solidFill>
              </a:rPr>
              <a:t>R O M A N S</a:t>
            </a:r>
          </a:p>
        </p:txBody>
      </p:sp>
      <p:sp>
        <p:nvSpPr>
          <p:cNvPr id="7" name="Rounded Rectangular Callout 11">
            <a:extLst>
              <a:ext uri="{FF2B5EF4-FFF2-40B4-BE49-F238E27FC236}">
                <a16:creationId xmlns:a16="http://schemas.microsoft.com/office/drawing/2014/main" xmlns="" id="{D798020B-692A-58A6-F762-6BC886E3CAEC}"/>
              </a:ext>
            </a:extLst>
          </p:cNvPr>
          <p:cNvSpPr/>
          <p:nvPr/>
        </p:nvSpPr>
        <p:spPr>
          <a:xfrm>
            <a:off x="6858000" y="5257800"/>
            <a:ext cx="5181600" cy="1315442"/>
          </a:xfrm>
          <a:prstGeom prst="wedgeRoundRectCallout">
            <a:avLst>
              <a:gd name="adj1" fmla="val -21927"/>
              <a:gd name="adj2" fmla="val 49596"/>
              <a:gd name="adj3" fmla="val 16667"/>
            </a:avLst>
          </a:prstGeom>
          <a:solidFill>
            <a:schemeClr val="tx1">
              <a:alpha val="64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000" b="1" dirty="0">
                <a:solidFill>
                  <a:schemeClr val="bg1"/>
                </a:solidFill>
              </a:rPr>
              <a:t>Next Week… </a:t>
            </a:r>
            <a:endParaRPr lang="en-US" sz="6000" b="1" i="1" dirty="0">
              <a:solidFill>
                <a:schemeClr val="bg1"/>
              </a:solidFill>
            </a:endParaRPr>
          </a:p>
        </p:txBody>
      </p:sp>
    </p:spTree>
    <p:extLst>
      <p:ext uri="{BB962C8B-B14F-4D97-AF65-F5344CB8AC3E}">
        <p14:creationId xmlns:p14="http://schemas.microsoft.com/office/powerpoint/2010/main" val="40184316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generated with very high confidence">
            <a:extLst>
              <a:ext uri="{FF2B5EF4-FFF2-40B4-BE49-F238E27FC236}">
                <a16:creationId xmlns:a16="http://schemas.microsoft.com/office/drawing/2014/main" xmlns="" id="{9642626F-AE5B-4C60-AF84-A024FE51F763}"/>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083275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xmlns="" id="{F7FBA569-A154-F05D-2426-CC3B1D0F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65955"/>
            <a:ext cx="7010400" cy="6326089"/>
          </a:xfrm>
          <a:prstGeom prst="rect">
            <a:avLst/>
          </a:prstGeom>
        </p:spPr>
      </p:pic>
    </p:spTree>
    <p:extLst>
      <p:ext uri="{BB962C8B-B14F-4D97-AF65-F5344CB8AC3E}">
        <p14:creationId xmlns:p14="http://schemas.microsoft.com/office/powerpoint/2010/main" val="1946539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xmlns="" id="{91B8BD20-A94D-2BBA-33AE-E7ECE285F345}"/>
              </a:ext>
            </a:extLst>
          </p:cNvPr>
          <p:cNvPicPr>
            <a:picLocks noChangeAspect="1"/>
          </p:cNvPicPr>
          <p:nvPr/>
        </p:nvPicPr>
        <p:blipFill rotWithShape="1">
          <a:blip r:embed="rId2">
            <a:extLst>
              <a:ext uri="{28A0092B-C50C-407E-A947-70E740481C1C}">
                <a14:useLocalDpi xmlns:a14="http://schemas.microsoft.com/office/drawing/2010/main" val="0"/>
              </a:ext>
            </a:extLst>
          </a:blip>
          <a:srcRect t="18890" b="29999"/>
          <a:stretch/>
        </p:blipFill>
        <p:spPr>
          <a:xfrm>
            <a:off x="3581400" y="201316"/>
            <a:ext cx="5835763" cy="6455367"/>
          </a:xfrm>
          <a:prstGeom prst="rect">
            <a:avLst/>
          </a:prstGeom>
        </p:spPr>
      </p:pic>
    </p:spTree>
    <p:extLst>
      <p:ext uri="{BB962C8B-B14F-4D97-AF65-F5344CB8AC3E}">
        <p14:creationId xmlns:p14="http://schemas.microsoft.com/office/powerpoint/2010/main" val="2017935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21051</TotalTime>
  <Words>2076</Words>
  <Application>Microsoft Office PowerPoint</Application>
  <PresentationFormat>Widescreen</PresentationFormat>
  <Paragraphs>653</Paragraphs>
  <Slides>71</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Ben and Sarah</dc:creator>
  <cp:lastModifiedBy>DoddH</cp:lastModifiedBy>
  <cp:revision>798</cp:revision>
  <dcterms:created xsi:type="dcterms:W3CDTF">2010-12-28T16:51:17Z</dcterms:created>
  <dcterms:modified xsi:type="dcterms:W3CDTF">2023-03-09T15:01:08Z</dcterms:modified>
</cp:coreProperties>
</file>