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43" r:id="rId2"/>
  </p:sldMasterIdLst>
  <p:sldIdLst>
    <p:sldId id="256" r:id="rId3"/>
    <p:sldId id="257" r:id="rId4"/>
    <p:sldId id="258" r:id="rId5"/>
    <p:sldId id="296" r:id="rId6"/>
    <p:sldId id="301" r:id="rId7"/>
    <p:sldId id="262" r:id="rId8"/>
    <p:sldId id="298" r:id="rId9"/>
    <p:sldId id="264" r:id="rId10"/>
    <p:sldId id="265" r:id="rId11"/>
    <p:sldId id="266" r:id="rId12"/>
    <p:sldId id="267" r:id="rId13"/>
    <p:sldId id="269" r:id="rId14"/>
    <p:sldId id="273" r:id="rId15"/>
    <p:sldId id="275" r:id="rId16"/>
    <p:sldId id="274" r:id="rId17"/>
    <p:sldId id="281" r:id="rId18"/>
    <p:sldId id="270" r:id="rId19"/>
    <p:sldId id="276" r:id="rId20"/>
    <p:sldId id="277" r:id="rId21"/>
    <p:sldId id="278" r:id="rId22"/>
    <p:sldId id="282" r:id="rId23"/>
    <p:sldId id="283" r:id="rId24"/>
    <p:sldId id="299" r:id="rId25"/>
    <p:sldId id="279" r:id="rId26"/>
    <p:sldId id="285" r:id="rId27"/>
    <p:sldId id="295" r:id="rId28"/>
    <p:sldId id="271" r:id="rId29"/>
    <p:sldId id="287" r:id="rId30"/>
    <p:sldId id="288" r:id="rId31"/>
    <p:sldId id="300" r:id="rId32"/>
    <p:sldId id="292" r:id="rId33"/>
    <p:sldId id="290" r:id="rId34"/>
    <p:sldId id="293" r:id="rId35"/>
    <p:sldId id="294" r:id="rId36"/>
    <p:sldId id="303" r:id="rId37"/>
    <p:sldId id="302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93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6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3000">
                <a:latin typeface="Lao UI" panose="020B0502040204020203" pitchFamily="34" charset="0"/>
                <a:cs typeface="Lao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6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100" cap="all" baseline="0">
                <a:solidFill>
                  <a:srgbClr val="72DB2B"/>
                </a:solidFill>
                <a:latin typeface="Lao UI" panose="020B0502040204020203" pitchFamily="34" charset="0"/>
                <a:cs typeface="Lao UI" panose="020B0502040204020203" pitchFamily="34" charset="0"/>
              </a:defRPr>
            </a:lvl1pPr>
            <a:lvl2pPr marL="342917" indent="0" algn="ctr">
              <a:buNone/>
              <a:defRPr sz="1500"/>
            </a:lvl2pPr>
            <a:lvl3pPr marL="685835" indent="0" algn="ctr">
              <a:buNone/>
              <a:defRPr sz="1350"/>
            </a:lvl3pPr>
            <a:lvl4pPr marL="1028752" indent="0" algn="ctr">
              <a:buNone/>
              <a:defRPr sz="1200"/>
            </a:lvl4pPr>
            <a:lvl5pPr marL="1371668" indent="0" algn="ctr">
              <a:buNone/>
              <a:defRPr sz="1200"/>
            </a:lvl5pPr>
            <a:lvl6pPr marL="1714586" indent="0" algn="ctr">
              <a:buNone/>
              <a:defRPr sz="1200"/>
            </a:lvl6pPr>
            <a:lvl7pPr marL="2057503" indent="0" algn="ctr">
              <a:buNone/>
              <a:defRPr sz="1200"/>
            </a:lvl7pPr>
            <a:lvl8pPr marL="2400420" indent="0" algn="ctr">
              <a:buNone/>
              <a:defRPr sz="1200"/>
            </a:lvl8pPr>
            <a:lvl9pPr marL="2743337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69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304667"/>
            <a:ext cx="9912355" cy="819355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2" y="606426"/>
            <a:ext cx="9912355" cy="3299778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5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72DB2B"/>
                </a:solidFill>
              </a:defRPr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31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7" y="609600"/>
            <a:ext cx="9905955" cy="342900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4419602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1859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2"/>
            <a:ext cx="9302752" cy="2748429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4309919"/>
            <a:ext cx="9906003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1" y="2764972"/>
            <a:ext cx="6096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7240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134044"/>
            <a:ext cx="9906001" cy="2511835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6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rgbClr val="72DB2B"/>
                </a:solidFill>
              </a:defRPr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26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21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9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4" y="3363435"/>
            <a:ext cx="3195831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3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3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323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61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4" y="2666998"/>
            <a:ext cx="3198940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8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8" y="4404596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5" y="2666998"/>
            <a:ext cx="3194969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3" y="4980856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29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6723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6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6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1500" cap="all" baseline="0">
                <a:solidFill>
                  <a:srgbClr val="03272D"/>
                </a:solidFill>
              </a:defRPr>
            </a:lvl1pPr>
            <a:lvl2pPr marL="342917" indent="0" algn="ctr">
              <a:buNone/>
              <a:defRPr sz="1500"/>
            </a:lvl2pPr>
            <a:lvl3pPr marL="685835" indent="0" algn="ctr">
              <a:buNone/>
              <a:defRPr sz="1350"/>
            </a:lvl3pPr>
            <a:lvl4pPr marL="1028752" indent="0" algn="ctr">
              <a:buNone/>
              <a:defRPr sz="1200"/>
            </a:lvl4pPr>
            <a:lvl5pPr marL="1371668" indent="0" algn="ctr">
              <a:buNone/>
              <a:defRPr sz="1200"/>
            </a:lvl5pPr>
            <a:lvl6pPr marL="1714586" indent="0" algn="ctr">
              <a:buNone/>
              <a:defRPr sz="1200"/>
            </a:lvl6pPr>
            <a:lvl7pPr marL="2057503" indent="0" algn="ctr">
              <a:buNone/>
              <a:defRPr sz="1200"/>
            </a:lvl7pPr>
            <a:lvl8pPr marL="2400420" indent="0" algn="ctr">
              <a:buNone/>
              <a:defRPr sz="1200"/>
            </a:lvl8pPr>
            <a:lvl9pPr marL="2743337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4"/>
            <a:ext cx="27432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5" y="5410204"/>
            <a:ext cx="512488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3" y="5410202"/>
            <a:ext cx="771089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04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5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9"/>
            <a:ext cx="9906000" cy="2852737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3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10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33" y="618518"/>
            <a:ext cx="11798135" cy="1478570"/>
          </a:xfrm>
        </p:spPr>
        <p:txBody>
          <a:bodyPr>
            <a:normAutofit/>
          </a:bodyPr>
          <a:lstStyle>
            <a:lvl1pPr>
              <a:defRPr sz="4050">
                <a:solidFill>
                  <a:schemeClr val="accent5">
                    <a:lumMod val="75000"/>
                  </a:schemeClr>
                </a:solidFill>
                <a:latin typeface="Lao UI" panose="020B0502040204020203" pitchFamily="34" charset="0"/>
                <a:cs typeface="Lao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633" y="2249488"/>
            <a:ext cx="11798135" cy="4466009"/>
          </a:xfrm>
        </p:spPr>
        <p:txBody>
          <a:bodyPr/>
          <a:lstStyle>
            <a:lvl1pPr>
              <a:defRPr sz="3300">
                <a:latin typeface="Lao UI" panose="020B0502040204020203" pitchFamily="34" charset="0"/>
                <a:cs typeface="Lao UI" panose="020B0502040204020203" pitchFamily="34" charset="0"/>
              </a:defRPr>
            </a:lvl1pPr>
            <a:lvl2pPr>
              <a:defRPr sz="2700">
                <a:latin typeface="Lao UI" panose="020B0502040204020203" pitchFamily="34" charset="0"/>
                <a:cs typeface="Lao UI" panose="020B0502040204020203" pitchFamily="34" charset="0"/>
              </a:defRPr>
            </a:lvl2pPr>
            <a:lvl3pPr>
              <a:defRPr sz="2400">
                <a:latin typeface="Lao UI" panose="020B0502040204020203" pitchFamily="34" charset="0"/>
                <a:cs typeface="Lao UI" panose="020B0502040204020203" pitchFamily="34" charset="0"/>
              </a:defRPr>
            </a:lvl3pPr>
            <a:lvl4pPr>
              <a:defRPr sz="2100">
                <a:latin typeface="Lao UI" panose="020B0502040204020203" pitchFamily="34" charset="0"/>
                <a:cs typeface="Lao UI" panose="020B0502040204020203" pitchFamily="34" charset="0"/>
              </a:defRPr>
            </a:lvl4pPr>
            <a:lvl5pPr>
              <a:defRPr sz="1800">
                <a:latin typeface="Lao UI" panose="020B0502040204020203" pitchFamily="34" charset="0"/>
                <a:cs typeface="Lao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04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2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53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9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22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3" y="3073400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400"/>
            <a:ext cx="487521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0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78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65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7" y="609601"/>
            <a:ext cx="3856037" cy="163988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2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7" y="2249486"/>
            <a:ext cx="3856037" cy="3541714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459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5934508" cy="163988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4"/>
            <a:ext cx="3666691" cy="5181599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17" indent="0">
              <a:buNone/>
              <a:defRPr sz="2100"/>
            </a:lvl2pPr>
            <a:lvl3pPr marL="685835" indent="0">
              <a:buNone/>
              <a:defRPr sz="1800"/>
            </a:lvl3pPr>
            <a:lvl4pPr marL="1028752" indent="0">
              <a:buNone/>
              <a:defRPr sz="1500"/>
            </a:lvl4pPr>
            <a:lvl5pPr marL="1371668" indent="0">
              <a:buNone/>
              <a:defRPr sz="1500"/>
            </a:lvl5pPr>
            <a:lvl6pPr marL="1714586" indent="0">
              <a:buNone/>
              <a:defRPr sz="1500"/>
            </a:lvl6pPr>
            <a:lvl7pPr marL="2057503" indent="0">
              <a:buNone/>
              <a:defRPr sz="1500"/>
            </a:lvl7pPr>
            <a:lvl8pPr marL="2400420" indent="0">
              <a:buNone/>
              <a:defRPr sz="1500"/>
            </a:lvl8pPr>
            <a:lvl9pPr marL="2743337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2249486"/>
            <a:ext cx="5934511" cy="3541714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018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304667"/>
            <a:ext cx="9912355" cy="819355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2" y="606426"/>
            <a:ext cx="9912355" cy="3299778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5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527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7" y="609600"/>
            <a:ext cx="9905955" cy="342900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4419602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920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2"/>
            <a:ext cx="9302752" cy="2748429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4309919"/>
            <a:ext cx="9906003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1" y="2764972"/>
            <a:ext cx="6096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3228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134044"/>
            <a:ext cx="9906001" cy="2511835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6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9"/>
            <a:ext cx="9906000" cy="2852737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3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AC8FB6-89FA-4C4A-9553-0E26B7D2BBFF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81A2B-BDBB-4FB2-BC67-329F61924C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743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21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9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4" y="3363435"/>
            <a:ext cx="3195831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3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3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044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61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4" y="2666998"/>
            <a:ext cx="3198940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8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8" y="4404596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rgbClr val="03272D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5" y="2666998"/>
            <a:ext cx="3194969" cy="1524000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3" y="4980856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17" indent="0">
              <a:buNone/>
              <a:defRPr sz="900"/>
            </a:lvl2pPr>
            <a:lvl3pPr marL="685835" indent="0">
              <a:buNone/>
              <a:defRPr sz="750"/>
            </a:lvl3pPr>
            <a:lvl4pPr marL="1028752" indent="0">
              <a:buNone/>
              <a:defRPr sz="675"/>
            </a:lvl4pPr>
            <a:lvl5pPr marL="1371668" indent="0">
              <a:buNone/>
              <a:defRPr sz="675"/>
            </a:lvl5pPr>
            <a:lvl6pPr marL="1714586" indent="0">
              <a:buNone/>
              <a:defRPr sz="675"/>
            </a:lvl6pPr>
            <a:lvl7pPr marL="2057503" indent="0">
              <a:buNone/>
              <a:defRPr sz="675"/>
            </a:lvl7pPr>
            <a:lvl8pPr marL="2400420" indent="0">
              <a:buNone/>
              <a:defRPr sz="675"/>
            </a:lvl8pPr>
            <a:lvl9pPr marL="2743337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8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2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04A8A2-E901-406E-8EBE-FF1C72C95AE1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E0E281-298C-4912-BD98-86F4546FA8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73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9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22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3" y="3073400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rgbClr val="72DB2B"/>
                </a:solidFill>
              </a:defRPr>
            </a:lvl1pPr>
            <a:lvl2pPr marL="342917" indent="0">
              <a:buNone/>
              <a:defRPr sz="1500" b="1"/>
            </a:lvl2pPr>
            <a:lvl3pPr marL="685835" indent="0">
              <a:buNone/>
              <a:defRPr sz="1350" b="1"/>
            </a:lvl3pPr>
            <a:lvl4pPr marL="1028752" indent="0">
              <a:buNone/>
              <a:defRPr sz="1200" b="1"/>
            </a:lvl4pPr>
            <a:lvl5pPr marL="1371668" indent="0">
              <a:buNone/>
              <a:defRPr sz="1200" b="1"/>
            </a:lvl5pPr>
            <a:lvl6pPr marL="1714586" indent="0">
              <a:buNone/>
              <a:defRPr sz="1200" b="1"/>
            </a:lvl6pPr>
            <a:lvl7pPr marL="2057503" indent="0">
              <a:buNone/>
              <a:defRPr sz="1200" b="1"/>
            </a:lvl7pPr>
            <a:lvl8pPr marL="2400420" indent="0">
              <a:buNone/>
              <a:defRPr sz="1200" b="1"/>
            </a:lvl8pPr>
            <a:lvl9pPr marL="274333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400"/>
            <a:ext cx="487521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84AD6F-4F9F-45F7-9D7C-A2EAE6978E8E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9D13F-7AD0-47BE-B6BB-EE616FE3A4A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05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401FF5-36BE-4E26-805E-01511069605B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96A20-F3E9-4E1C-AD9B-4CC707E2CF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02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D88A4-8C78-469F-91AA-6B414AB02073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A8A58-9A5D-4358-AF91-73411033BA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80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7" y="609601"/>
            <a:ext cx="3856037" cy="163988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2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7" y="2249486"/>
            <a:ext cx="3856037" cy="3541714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ABFFD4-88A8-4912-8E78-27BDF156EAE6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2485-2EEE-4DC1-B42E-D293479EA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18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4" y="609600"/>
            <a:ext cx="5934508" cy="163988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4"/>
            <a:ext cx="3666691" cy="5181599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17" indent="0">
              <a:buNone/>
              <a:defRPr sz="2100"/>
            </a:lvl2pPr>
            <a:lvl3pPr marL="685835" indent="0">
              <a:buNone/>
              <a:defRPr sz="1800"/>
            </a:lvl3pPr>
            <a:lvl4pPr marL="1028752" indent="0">
              <a:buNone/>
              <a:defRPr sz="1500"/>
            </a:lvl4pPr>
            <a:lvl5pPr marL="1371668" indent="0">
              <a:buNone/>
              <a:defRPr sz="1500"/>
            </a:lvl5pPr>
            <a:lvl6pPr marL="1714586" indent="0">
              <a:buNone/>
              <a:defRPr sz="1500"/>
            </a:lvl6pPr>
            <a:lvl7pPr marL="2057503" indent="0">
              <a:buNone/>
              <a:defRPr sz="1500"/>
            </a:lvl7pPr>
            <a:lvl8pPr marL="2400420" indent="0">
              <a:buNone/>
              <a:defRPr sz="1500"/>
            </a:lvl8pPr>
            <a:lvl9pPr marL="2743337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2" y="2249486"/>
            <a:ext cx="5934511" cy="3541714"/>
          </a:xfrm>
        </p:spPr>
        <p:txBody>
          <a:bodyPr/>
          <a:lstStyle>
            <a:lvl1pPr marL="0" indent="0">
              <a:buNone/>
              <a:defRPr sz="1200"/>
            </a:lvl1pPr>
            <a:lvl2pPr marL="342917" indent="0">
              <a:buNone/>
              <a:defRPr sz="1050"/>
            </a:lvl2pPr>
            <a:lvl3pPr marL="685835" indent="0">
              <a:buNone/>
              <a:defRPr sz="900"/>
            </a:lvl3pPr>
            <a:lvl4pPr marL="1028752" indent="0">
              <a:buNone/>
              <a:defRPr sz="750"/>
            </a:lvl4pPr>
            <a:lvl5pPr marL="1371668" indent="0">
              <a:buNone/>
              <a:defRPr sz="750"/>
            </a:lvl5pPr>
            <a:lvl6pPr marL="1714586" indent="0">
              <a:buNone/>
              <a:defRPr sz="750"/>
            </a:lvl6pPr>
            <a:lvl7pPr marL="2057503" indent="0">
              <a:buNone/>
              <a:defRPr sz="750"/>
            </a:lvl7pPr>
            <a:lvl8pPr marL="2400420" indent="0">
              <a:buNone/>
              <a:defRPr sz="750"/>
            </a:lvl8pPr>
            <a:lvl9pPr marL="274333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770B60-E9E4-4BFB-B926-156029B76E26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2F738-1EF5-40B6-8179-1806EC20C8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62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4" y="618518"/>
            <a:ext cx="99059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4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FF1F3E6-039F-43C4-83D5-C01D3E0DA0E0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2" y="5883278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4" y="5883277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56EEBA0-C2CC-447E-9220-07527CF1C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34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685835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8" indent="-171458" algn="l" defTabSz="685835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76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93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10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27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045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78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96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7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35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52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8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86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03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20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337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4" y="618518"/>
            <a:ext cx="99059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4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03272D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2" y="5883278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cap="all" baseline="0">
                <a:solidFill>
                  <a:srgbClr val="03272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4" y="5883277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03272D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010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</p:sldLayoutIdLst>
  <p:txStyles>
    <p:titleStyle>
      <a:lvl1pPr algn="l" defTabSz="685835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rgbClr val="03272D"/>
          </a:solidFill>
          <a:latin typeface="+mj-lt"/>
          <a:ea typeface="+mj-ea"/>
          <a:cs typeface="+mj-cs"/>
        </a:defRPr>
      </a:lvl1pPr>
    </p:titleStyle>
    <p:bodyStyle>
      <a:lvl1pPr marL="171458" indent="-171458" algn="l" defTabSz="685835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1800" kern="1200">
          <a:solidFill>
            <a:srgbClr val="03272D"/>
          </a:solidFill>
          <a:latin typeface="+mn-lt"/>
          <a:ea typeface="+mn-ea"/>
          <a:cs typeface="+mn-cs"/>
        </a:defRPr>
      </a:lvl1pPr>
      <a:lvl2pPr marL="514376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500" kern="1200">
          <a:solidFill>
            <a:srgbClr val="03272D"/>
          </a:solidFill>
          <a:latin typeface="+mn-lt"/>
          <a:ea typeface="+mn-ea"/>
          <a:cs typeface="+mn-cs"/>
        </a:defRPr>
      </a:lvl2pPr>
      <a:lvl3pPr marL="857293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350" kern="1200">
          <a:solidFill>
            <a:srgbClr val="03272D"/>
          </a:solidFill>
          <a:latin typeface="+mn-lt"/>
          <a:ea typeface="+mn-ea"/>
          <a:cs typeface="+mn-cs"/>
        </a:defRPr>
      </a:lvl3pPr>
      <a:lvl4pPr marL="1200210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rgbClr val="03272D"/>
          </a:solidFill>
          <a:latin typeface="+mn-lt"/>
          <a:ea typeface="+mn-ea"/>
          <a:cs typeface="+mn-cs"/>
        </a:defRPr>
      </a:lvl4pPr>
      <a:lvl5pPr marL="1543127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rgbClr val="03272D"/>
          </a:solidFill>
          <a:latin typeface="+mn-lt"/>
          <a:ea typeface="+mn-ea"/>
          <a:cs typeface="+mn-cs"/>
        </a:defRPr>
      </a:lvl5pPr>
      <a:lvl6pPr marL="1886045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78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96" indent="-171458" algn="l" defTabSz="685835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7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35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52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8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86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03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20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337" algn="l" defTabSz="6858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B17D85-0F1A-275A-5BBB-1C044CB954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6000" dirty="0"/>
              <a:t>1 Corinthians 12 &amp; 14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xmlns="" id="{DD3F4F1E-3E18-B208-306E-C0DC86CB37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dirty="0"/>
              <a:t>Spiritual Gifts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2B6A47BD-07E1-0E80-D375-5901FCCD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Unity and diversity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xmlns="" id="{3D1130C2-F1C3-2A76-3EE1-5A6DE4C51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The community of God should be Unified</a:t>
            </a:r>
          </a:p>
          <a:p>
            <a:pPr lvl="1" eaLnBrk="1" hangingPunct="1"/>
            <a:r>
              <a:rPr lang="en-US" altLang="en-US" sz="4000"/>
              <a:t>Working together for a common cause</a:t>
            </a:r>
            <a:endParaRPr lang="en-US" altLang="en-US" sz="36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0B0F12-488B-CB19-E5E4-F99C19FAD651}"/>
              </a:ext>
            </a:extLst>
          </p:cNvPr>
          <p:cNvSpPr/>
          <p:nvPr/>
        </p:nvSpPr>
        <p:spPr>
          <a:xfrm>
            <a:off x="1981200" y="2136340"/>
            <a:ext cx="8382000" cy="440120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/>
              <a:t>Phil 1:27 Only conduct yourselves in a manner worthy of the gospel of Christ, so that whether I come and see you or remain absent, I will hear of you that you are </a:t>
            </a:r>
            <a:r>
              <a:rPr lang="en-US" sz="4000" u="sng" dirty="0"/>
              <a:t>standing firm in one spirit, with one mind striving together for the faith of the gospel</a:t>
            </a:r>
            <a:r>
              <a:rPr lang="en-US" sz="4000" dirty="0"/>
              <a:t>; 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A7A1CE20-D7CA-5E52-9A2F-137FBF2A1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xmlns="" id="{33BE4043-DE9C-2AEE-270A-A9960D26A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7 But to each one is given the manifestation of the Spirit for the common good.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200"/>
          </a:p>
          <a:p>
            <a:pPr eaLnBrk="1" hangingPunct="1"/>
            <a:r>
              <a:rPr lang="en-US" altLang="en-US" sz="4000"/>
              <a:t>EVERYONE has something to contribute, because EACH believer is given a gift of the Spirit of God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xmlns="" id="{0B6A339A-D248-39A7-59AC-1AD21B375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xmlns="" id="{05EC8DE5-3011-77DD-2614-CB98D22A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8 For to one is given the word of wisdom through the Spirit, </a:t>
            </a:r>
          </a:p>
          <a:p>
            <a:pPr eaLnBrk="1" hangingPunct="1"/>
            <a:r>
              <a:rPr lang="el-GR" altLang="en-US" sz="4400" dirty="0"/>
              <a:t>Λόγος</a:t>
            </a:r>
            <a:r>
              <a:rPr lang="en-US" altLang="en-US" sz="4400" dirty="0"/>
              <a:t> </a:t>
            </a:r>
            <a:r>
              <a:rPr lang="el-GR" altLang="en-US" sz="4400" dirty="0"/>
              <a:t>σοφία</a:t>
            </a:r>
            <a:endParaRPr lang="en-US" altLang="en-US" sz="4400" dirty="0"/>
          </a:p>
          <a:p>
            <a:pPr lvl="1" eaLnBrk="1" hangingPunct="1"/>
            <a:r>
              <a:rPr lang="en-US" altLang="en-US" sz="4000" dirty="0"/>
              <a:t>Being able to apply knowledge</a:t>
            </a:r>
          </a:p>
          <a:p>
            <a:pPr lvl="2" eaLnBrk="1" hangingPunct="1"/>
            <a:r>
              <a:rPr lang="en-US" altLang="en-US" sz="3600" dirty="0"/>
              <a:t>Solomon</a:t>
            </a:r>
          </a:p>
          <a:p>
            <a:pPr lvl="2" eaLnBrk="1" hangingPunct="1"/>
            <a:r>
              <a:rPr lang="en-US" altLang="en-US" sz="3600" dirty="0"/>
              <a:t>Jesus answering “Let he who is without sin cast the first stone”</a:t>
            </a:r>
          </a:p>
          <a:p>
            <a:pPr lvl="2" eaLnBrk="1" hangingPunct="1"/>
            <a:r>
              <a:rPr lang="en-US" altLang="en-US" sz="3600" dirty="0"/>
              <a:t>Determining a good course of action</a:t>
            </a:r>
          </a:p>
          <a:p>
            <a:pPr lvl="2" eaLnBrk="1" hangingPunct="1"/>
            <a:r>
              <a:rPr lang="en-US" altLang="en-US" sz="3600" dirty="0"/>
              <a:t>Street smart vs book smart?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xmlns="" id="{DF2E1E3A-0E71-9A3B-BF70-45AA7CDDE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xmlns="" id="{5B72D80A-75C4-81E6-702B-46C1C9B90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8 and to another the word of knowledge according to the same Spirit; </a:t>
            </a:r>
          </a:p>
          <a:p>
            <a:pPr eaLnBrk="1" hangingPunct="1"/>
            <a:r>
              <a:rPr lang="el-GR" altLang="en-US" sz="4000"/>
              <a:t>Λόγος</a:t>
            </a:r>
            <a:r>
              <a:rPr lang="en-US" altLang="en-US" sz="4000"/>
              <a:t> </a:t>
            </a:r>
            <a:r>
              <a:rPr lang="el-GR" altLang="en-US" sz="4000"/>
              <a:t>γνῶσις</a:t>
            </a:r>
            <a:endParaRPr lang="en-US" altLang="en-US" sz="4000"/>
          </a:p>
          <a:p>
            <a:pPr lvl="1" eaLnBrk="1" hangingPunct="1"/>
            <a:r>
              <a:rPr lang="en-US" altLang="en-US" sz="3600"/>
              <a:t>Able to accumulate and recall facts</a:t>
            </a:r>
          </a:p>
          <a:p>
            <a:pPr lvl="1" eaLnBrk="1" hangingPunct="1"/>
            <a:r>
              <a:rPr lang="en-US" altLang="en-US" sz="3600"/>
              <a:t>Expertise in the word of God</a:t>
            </a:r>
          </a:p>
          <a:p>
            <a:pPr lvl="1" eaLnBrk="1" hangingPunct="1"/>
            <a:r>
              <a:rPr lang="en-US" altLang="en-US" sz="3600"/>
              <a:t>Having a broad depth of understanding on many topics</a:t>
            </a:r>
            <a:endParaRPr lang="en-US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xmlns="" id="{FAD851E1-2BEB-490B-DDFB-28F347C3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xmlns="" id="{513ADD99-3710-ED90-2E6F-FA21F9F28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9 to another faith by the same Spirit,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l-GR" altLang="en-US" sz="4000" dirty="0"/>
              <a:t>Πίστις</a:t>
            </a:r>
            <a:r>
              <a:rPr lang="en-US" altLang="en-US" sz="4000" dirty="0"/>
              <a:t> (taking refuge or trusting) </a:t>
            </a:r>
          </a:p>
          <a:p>
            <a:pPr lvl="1" eaLnBrk="1" hangingPunct="1"/>
            <a:r>
              <a:rPr lang="en-US" altLang="en-US" sz="3600" dirty="0"/>
              <a:t>Don’t all believers have faith?</a:t>
            </a:r>
          </a:p>
          <a:p>
            <a:pPr lvl="1" eaLnBrk="1" hangingPunct="1"/>
            <a:r>
              <a:rPr lang="en-US" altLang="en-US" sz="3600" dirty="0"/>
              <a:t>Exceptional faith in the midst of exceptional circumstances</a:t>
            </a:r>
            <a:endParaRPr lang="en-US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xmlns="" id="{595E0D33-FA97-AC0D-EB4D-4987CD6DB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xmlns="" id="{3100BA1D-25EA-DABA-2F1A-9F4B5346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9 and to another gifts of healing by the one Spirit,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/>
          </a:p>
          <a:p>
            <a:pPr eaLnBrk="1" hangingPunct="1"/>
            <a:r>
              <a:rPr lang="el-GR" altLang="en-US" sz="4000"/>
              <a:t>ἴαμα</a:t>
            </a:r>
            <a:r>
              <a:rPr lang="en-US" altLang="en-US" sz="4000"/>
              <a:t> [iama /ee·am·ah/]</a:t>
            </a:r>
          </a:p>
          <a:p>
            <a:pPr lvl="1" eaLnBrk="1" hangingPunct="1"/>
            <a:r>
              <a:rPr lang="en-US" altLang="en-US" sz="3600"/>
              <a:t>Not the ability to heal all illnesses </a:t>
            </a:r>
          </a:p>
          <a:p>
            <a:pPr lvl="1" eaLnBrk="1" hangingPunct="1"/>
            <a:r>
              <a:rPr lang="en-US" altLang="en-US" sz="3600"/>
              <a:t>Usually associated with a sign or the need to authenticate a ministry</a:t>
            </a:r>
            <a:endParaRPr lang="en-US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E9BF6B19-5BCA-7594-DEBB-9E744C8C0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xmlns="" id="{0E6705CC-034F-3DC2-6A98-EF5907ACD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9 and to another gifts of healing by the one Spirit,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/>
          </a:p>
          <a:p>
            <a:pPr eaLnBrk="1" hangingPunct="1"/>
            <a:r>
              <a:rPr lang="el-GR" altLang="en-US" sz="4000"/>
              <a:t>ἴαμα</a:t>
            </a:r>
            <a:r>
              <a:rPr lang="en-US" altLang="en-US" sz="4000"/>
              <a:t> [iama /ee·am·ah/]</a:t>
            </a:r>
          </a:p>
          <a:p>
            <a:pPr lvl="1" eaLnBrk="1" hangingPunct="1"/>
            <a:r>
              <a:rPr lang="en-US" altLang="en-US" sz="3600"/>
              <a:t>Not the ability to heal all illnesses </a:t>
            </a:r>
          </a:p>
          <a:p>
            <a:pPr lvl="1" eaLnBrk="1" hangingPunct="1"/>
            <a:r>
              <a:rPr lang="en-US" altLang="en-US" sz="3600"/>
              <a:t>Usually associated with a sign or the need to authenticate a ministry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5F9E4B7-1E59-51BB-D82E-CCAC8F66CCCF}"/>
              </a:ext>
            </a:extLst>
          </p:cNvPr>
          <p:cNvSpPr txBox="1"/>
          <p:nvPr/>
        </p:nvSpPr>
        <p:spPr>
          <a:xfrm>
            <a:off x="4724400" y="2057400"/>
            <a:ext cx="4953000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800" dirty="0"/>
              <a:t>Much abused by conmen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xmlns="" id="{93BBC9D1-83E5-A0A4-2DE0-ECA6CDD4E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xmlns="" id="{DA098141-4071-0CB0-575C-ADB569AFD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10 and to another the effecting of miracles, </a:t>
            </a:r>
          </a:p>
          <a:p>
            <a:pPr eaLnBrk="1" hangingPunct="1"/>
            <a:r>
              <a:rPr lang="el-GR" altLang="en-US" sz="4000"/>
              <a:t>δύναμις</a:t>
            </a:r>
            <a:r>
              <a:rPr lang="en-US" altLang="en-US" sz="4000"/>
              <a:t> [dunamis /doo·nam·is/</a:t>
            </a:r>
          </a:p>
          <a:p>
            <a:pPr lvl="1" eaLnBrk="1" hangingPunct="1"/>
            <a:r>
              <a:rPr lang="en-US" altLang="en-US" sz="3600"/>
              <a:t>Miraculous events or deeds</a:t>
            </a:r>
          </a:p>
          <a:p>
            <a:pPr lvl="2" eaLnBrk="1" hangingPunct="1"/>
            <a:r>
              <a:rPr lang="en-US" altLang="en-US" sz="3600"/>
              <a:t>The spiritual capability to obtain exceptional interventions of God's power that glorify Him and give evidence of His grace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xmlns="" id="{BA914378-45A4-3895-C577-A5710137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xmlns="" id="{77CA1472-C923-AFF9-0E59-576D8EA0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and to another prophecy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l-GR" altLang="en-US" sz="4000" dirty="0"/>
              <a:t>προφητεία</a:t>
            </a:r>
            <a:r>
              <a:rPr lang="en-US" altLang="en-US" sz="4000" dirty="0"/>
              <a:t> [</a:t>
            </a:r>
            <a:r>
              <a:rPr lang="en-US" altLang="en-US" sz="4000" dirty="0" err="1"/>
              <a:t>propheteia</a:t>
            </a:r>
            <a:r>
              <a:rPr lang="en-US" altLang="en-US" sz="4000" dirty="0"/>
              <a:t> /</a:t>
            </a:r>
            <a:r>
              <a:rPr lang="en-US" altLang="en-US" sz="4000" dirty="0" err="1"/>
              <a:t>prof·ay·ti·ah</a:t>
            </a:r>
            <a:r>
              <a:rPr lang="en-US" altLang="en-US" sz="4000" dirty="0"/>
              <a:t>/]</a:t>
            </a:r>
          </a:p>
          <a:p>
            <a:pPr lvl="1" eaLnBrk="1" hangingPunct="1"/>
            <a:r>
              <a:rPr lang="en-US" altLang="en-US" sz="3600" dirty="0"/>
              <a:t>Having insight into spiritual truth, the will God, and being able to communicate it in a compelling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xmlns="" id="{F92D7928-B140-CE94-A09D-1EC58841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xmlns="" id="{BF220BAF-75E6-F505-1A9A-8B4B09A19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828800"/>
            <a:ext cx="11798135" cy="446600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and to another the distinguishing of spirits, </a:t>
            </a:r>
          </a:p>
          <a:p>
            <a:pPr eaLnBrk="1" hangingPunct="1"/>
            <a:r>
              <a:rPr lang="en-US" altLang="en-US" sz="4000" dirty="0"/>
              <a:t>Discernment of ideas</a:t>
            </a:r>
          </a:p>
          <a:p>
            <a:pPr lvl="1"/>
            <a:r>
              <a:rPr lang="en-US" altLang="en-US" sz="3700" dirty="0"/>
              <a:t>Knowing if a new teaching is from God or not</a:t>
            </a:r>
          </a:p>
          <a:p>
            <a:pPr lvl="1"/>
            <a:r>
              <a:rPr lang="en-US" altLang="en-US" sz="3700" dirty="0"/>
              <a:t>Determining what spirit is behind a course of action or theology</a:t>
            </a:r>
          </a:p>
          <a:p>
            <a:pPr lvl="1" eaLnBrk="1" hangingPunct="1"/>
            <a:r>
              <a:rPr lang="en-US" altLang="en-US" sz="3700" dirty="0"/>
              <a:t>Being able to detect falsehood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F7DC4AD2-C93F-DFE4-9FB3-E3E400943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Problems in the Corinth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27DE40E1-F01C-709F-1040-F1197CBEB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Rampant Selfishness</a:t>
            </a:r>
          </a:p>
          <a:p>
            <a:pPr lvl="1" eaLnBrk="1" hangingPunct="1"/>
            <a:r>
              <a:rPr lang="en-US" altLang="en-US" sz="4000"/>
              <a:t>Infighting</a:t>
            </a:r>
          </a:p>
          <a:p>
            <a:pPr lvl="1" eaLnBrk="1" hangingPunct="1"/>
            <a:r>
              <a:rPr lang="en-US" altLang="en-US" sz="4000"/>
              <a:t>Division</a:t>
            </a:r>
          </a:p>
          <a:p>
            <a:pPr lvl="1" eaLnBrk="1" hangingPunct="1"/>
            <a:r>
              <a:rPr lang="en-US" altLang="en-US" sz="4000"/>
              <a:t>Sexual Immorality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30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xmlns="" id="{7512127A-AC3E-DFB3-C356-588708C5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xmlns="" id="{7584B2D1-89E1-C46C-9828-F76A26F5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to another various kinds of tongues,</a:t>
            </a:r>
          </a:p>
          <a:p>
            <a:pPr eaLnBrk="1" hangingPunct="1"/>
            <a:r>
              <a:rPr lang="en-US" altLang="en-US" sz="4000" dirty="0"/>
              <a:t>Speaking in other languages </a:t>
            </a:r>
          </a:p>
          <a:p>
            <a:pPr lvl="1" eaLnBrk="1" hangingPunct="1"/>
            <a:r>
              <a:rPr lang="en-US" altLang="en-US" sz="4000" dirty="0"/>
              <a:t>What Languages?</a:t>
            </a:r>
          </a:p>
          <a:p>
            <a:pPr lvl="2" eaLnBrk="1" hangingPunct="1"/>
            <a:r>
              <a:rPr lang="en-US" altLang="en-US" sz="4000" dirty="0"/>
              <a:t>Incoherent noises?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xmlns="" id="{9137E46C-72A9-5B6A-781B-C096155C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xmlns="" id="{E5656C99-1A23-4354-DE9F-53EE4CE5A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to another various kinds of tongues,</a:t>
            </a:r>
          </a:p>
          <a:p>
            <a:pPr eaLnBrk="1" hangingPunct="1"/>
            <a:r>
              <a:rPr lang="en-US" altLang="en-US" sz="4000" dirty="0"/>
              <a:t>Speaking in other languages </a:t>
            </a:r>
          </a:p>
          <a:p>
            <a:pPr lvl="1" eaLnBrk="1" hangingPunct="1"/>
            <a:r>
              <a:rPr lang="en-US" altLang="en-US" sz="4000" dirty="0"/>
              <a:t>What Languages?</a:t>
            </a:r>
          </a:p>
          <a:p>
            <a:pPr lvl="2" eaLnBrk="1" hangingPunct="1"/>
            <a:r>
              <a:rPr lang="en-US" altLang="en-US" sz="4000" dirty="0"/>
              <a:t>Incoherent noises </a:t>
            </a:r>
            <a:r>
              <a:rPr lang="en-US" altLang="en-US" sz="4000" dirty="0" err="1"/>
              <a:t>lik</a:t>
            </a:r>
            <a:endParaRPr lang="en-US" alt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B59BC4E-341F-2C07-8C0C-7DE8A073B39B}"/>
              </a:ext>
            </a:extLst>
          </p:cNvPr>
          <p:cNvSpPr/>
          <p:nvPr/>
        </p:nvSpPr>
        <p:spPr>
          <a:xfrm>
            <a:off x="3810000" y="2536448"/>
            <a:ext cx="5715000" cy="2862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/>
              <a:t>1 Cor. 13:1 If I speak with the tongues of </a:t>
            </a:r>
            <a:r>
              <a:rPr lang="en-US" sz="3600" u="sng" dirty="0"/>
              <a:t>men and of angels</a:t>
            </a:r>
            <a:r>
              <a:rPr lang="en-US" sz="3600" dirty="0"/>
              <a:t>, but do not have love, I have become a noisy gong or a clanging cymbal.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xmlns="" id="{E03D4658-4DEB-50AE-A1D1-4239D5A3D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xmlns="" id="{F2D29CF9-6782-38B3-FC3D-06AFE5C4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10 to another various kinds of tongues,</a:t>
            </a:r>
          </a:p>
          <a:p>
            <a:pPr eaLnBrk="1" hangingPunct="1"/>
            <a:r>
              <a:rPr lang="en-US" altLang="en-US" sz="4000"/>
              <a:t>Speaking in other languages </a:t>
            </a:r>
          </a:p>
          <a:p>
            <a:pPr lvl="1" eaLnBrk="1" hangingPunct="1"/>
            <a:r>
              <a:rPr lang="en-US" altLang="en-US" sz="4000"/>
              <a:t>What Languages?</a:t>
            </a:r>
          </a:p>
          <a:p>
            <a:pPr lvl="2" eaLnBrk="1" hangingPunct="1"/>
            <a:r>
              <a:rPr lang="en-US" altLang="en-US" sz="4000"/>
              <a:t>Apparently human languages</a:t>
            </a:r>
          </a:p>
          <a:p>
            <a:pPr lvl="2" eaLnBrk="1" hangingPunct="1"/>
            <a:r>
              <a:rPr lang="en-US" altLang="en-US" sz="4000"/>
              <a:t>Perhaps also a spiritual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xmlns="" id="{E03D4658-4DEB-50AE-A1D1-4239D5A3D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xmlns="" id="{F2D29CF9-6782-38B3-FC3D-06AFE5C4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10 to another various kinds of tongues,</a:t>
            </a:r>
          </a:p>
          <a:p>
            <a:pPr eaLnBrk="1" hangingPunct="1"/>
            <a:r>
              <a:rPr lang="en-US" altLang="en-US" sz="4000"/>
              <a:t>Speaking in other languages </a:t>
            </a:r>
          </a:p>
          <a:p>
            <a:pPr lvl="1" eaLnBrk="1" hangingPunct="1"/>
            <a:r>
              <a:rPr lang="en-US" altLang="en-US" sz="4000"/>
              <a:t>What Languages?</a:t>
            </a:r>
          </a:p>
          <a:p>
            <a:pPr lvl="2" eaLnBrk="1" hangingPunct="1"/>
            <a:r>
              <a:rPr lang="en-US" altLang="en-US" sz="4000"/>
              <a:t>Apparently human languages</a:t>
            </a:r>
          </a:p>
          <a:p>
            <a:pPr lvl="2" eaLnBrk="1" hangingPunct="1"/>
            <a:r>
              <a:rPr lang="en-US" altLang="en-US" sz="4000"/>
              <a:t>Perhaps also a spiritual language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CEB5D0E-4EF2-B937-D674-6CD5F38535EF}"/>
              </a:ext>
            </a:extLst>
          </p:cNvPr>
          <p:cNvSpPr/>
          <p:nvPr/>
        </p:nvSpPr>
        <p:spPr>
          <a:xfrm>
            <a:off x="914400" y="533400"/>
            <a:ext cx="8229600" cy="563231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600" dirty="0"/>
              <a:t>Acts 2:4 And they were all filled with the Holy Spirit and began to speak with other tongues, as the Spirit was giving them utterance. 5 Now there were Jews living in Jerusalem, devout men from every nation under heaven. 6 And when this sound occurred, the crowd came together, and were bewildered because each one of them was hearing them speak in his own language. `</a:t>
            </a:r>
          </a:p>
        </p:txBody>
      </p:sp>
    </p:spTree>
    <p:extLst>
      <p:ext uri="{BB962C8B-B14F-4D97-AF65-F5344CB8AC3E}">
        <p14:creationId xmlns:p14="http://schemas.microsoft.com/office/powerpoint/2010/main" val="33409984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xmlns="" id="{2961C7AC-765C-E013-A47E-296EABA14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xmlns="" id="{8AE146AF-6619-251C-02AC-2FD48F0D6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828800"/>
            <a:ext cx="11798135" cy="446600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and to another the interpretation of tongues.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The gift of understanding tongues.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xmlns="" id="{76A10066-4803-05C0-E312-C4545CD31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xmlns="" id="{FE2A420D-22F8-7246-73AE-B67FB28CC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32" y="1801465"/>
            <a:ext cx="11798135" cy="446600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10 and to another the interpretation of tongues.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The gift of understanding tongues.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9164D41-B5FA-F7B2-E0EB-EB9A62D65BCA}"/>
              </a:ext>
            </a:extLst>
          </p:cNvPr>
          <p:cNvSpPr/>
          <p:nvPr/>
        </p:nvSpPr>
        <p:spPr>
          <a:xfrm>
            <a:off x="685800" y="2136340"/>
            <a:ext cx="8686800" cy="34163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/>
              <a:t>1 Cor. 14:27 If anyone speaks in a tongue, it should be by two or at the most three, and each in turn, and one must interpret; 28 but if there is no interpreter, he must keep silent in the church; and let him speak to himself and to God.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xmlns="" id="{310F3A3D-22CA-3E92-800F-4DE1A3AFC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gifts from other passages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4849E5-8B8B-DB64-19EE-726B33DB3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2" y="1981200"/>
            <a:ext cx="11798135" cy="4466009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4000" dirty="0"/>
              <a:t>Administration (1 Cor 12:28)</a:t>
            </a:r>
          </a:p>
          <a:p>
            <a:pPr eaLnBrk="1" hangingPunct="1"/>
            <a:r>
              <a:rPr lang="en-US" altLang="en-US" sz="4000" dirty="0"/>
              <a:t>Craftsmanship (Exodus 31)</a:t>
            </a:r>
          </a:p>
          <a:p>
            <a:pPr eaLnBrk="1" hangingPunct="1"/>
            <a:r>
              <a:rPr lang="en-US" altLang="en-US" sz="4000" dirty="0"/>
              <a:t>Encouragement (Romans 12:8)</a:t>
            </a:r>
          </a:p>
          <a:p>
            <a:pPr eaLnBrk="1" hangingPunct="1"/>
            <a:r>
              <a:rPr lang="en-US" altLang="en-US" sz="4000" dirty="0"/>
              <a:t>Evangelism (Eph 4:11)</a:t>
            </a:r>
          </a:p>
          <a:p>
            <a:pPr eaLnBrk="1" hangingPunct="1"/>
            <a:r>
              <a:rPr lang="en-US" altLang="en-US" sz="4000" dirty="0"/>
              <a:t>Giving (Romans 12:8)</a:t>
            </a:r>
          </a:p>
          <a:p>
            <a:pPr eaLnBrk="1" hangingPunct="1"/>
            <a:r>
              <a:rPr lang="en-US" altLang="en-US" sz="4000" dirty="0"/>
              <a:t>Hospitality (1 Peter 4:9)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AND MORE!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xmlns="" id="{0FDF4631-D897-9584-337F-51B548440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xmlns="" id="{C1E8BE68-496C-D385-185B-6A60C8EB1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11 But </a:t>
            </a:r>
            <a:r>
              <a:rPr lang="en-US" altLang="en-US" sz="4000" u="sng" dirty="0"/>
              <a:t>one and the same Spirit works </a:t>
            </a:r>
            <a:r>
              <a:rPr lang="en-US" altLang="en-US" sz="4000" dirty="0"/>
              <a:t>all these things, </a:t>
            </a:r>
            <a:r>
              <a:rPr lang="en-US" altLang="en-US" sz="4000" u="sng" dirty="0"/>
              <a:t>distributing to each one individually just as He wills</a:t>
            </a:r>
            <a:r>
              <a:rPr lang="en-US" altLang="en-US" sz="4000" dirty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Back to unity and diversity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xmlns="" id="{A2036298-A649-17F3-7250-DCEE9CF39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xmlns="" id="{1E62831C-E5A7-DD9F-3080-3FBCD1B79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11 But </a:t>
            </a:r>
            <a:r>
              <a:rPr lang="en-US" altLang="en-US" sz="4000" u="sng" dirty="0"/>
              <a:t>one and the same Spirit works </a:t>
            </a:r>
            <a:r>
              <a:rPr lang="en-US" altLang="en-US" sz="4000" dirty="0"/>
              <a:t>all these things, </a:t>
            </a:r>
            <a:r>
              <a:rPr lang="en-US" altLang="en-US" sz="4000" u="sng" dirty="0"/>
              <a:t>distributing to each one individually just as He wills</a:t>
            </a:r>
            <a:r>
              <a:rPr lang="en-US" altLang="en-US" sz="4000" dirty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Back to unity and diversity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3AA1145-DF3F-D0CE-D0B3-99CF956EBE20}"/>
              </a:ext>
            </a:extLst>
          </p:cNvPr>
          <p:cNvSpPr txBox="1"/>
          <p:nvPr/>
        </p:nvSpPr>
        <p:spPr>
          <a:xfrm>
            <a:off x="2590800" y="1676401"/>
            <a:ext cx="4953000" cy="280076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dirty="0"/>
              <a:t>Which gifts are best?  Which gifts are special?  Which gifts are MORE spiritual?</a:t>
            </a: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xmlns="" id="{1753C4B0-4C99-B5B6-FFAB-0E6B2E5B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xmlns="" id="{7EAEA3C7-6A0B-BFD8-6E7A-6C7A6F3DC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11 But </a:t>
            </a:r>
            <a:r>
              <a:rPr lang="en-US" altLang="en-US" sz="4000" u="sng" dirty="0"/>
              <a:t>one and the same Spirit works </a:t>
            </a:r>
            <a:r>
              <a:rPr lang="en-US" altLang="en-US" sz="4000" dirty="0"/>
              <a:t>all these things, </a:t>
            </a:r>
            <a:r>
              <a:rPr lang="en-US" altLang="en-US" sz="4000" u="sng" dirty="0"/>
              <a:t>distributing to each one individually just as He wills</a:t>
            </a:r>
            <a:r>
              <a:rPr lang="en-US" altLang="en-US" sz="4000" dirty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000" dirty="0"/>
          </a:p>
          <a:p>
            <a:pPr eaLnBrk="1" hangingPunct="1"/>
            <a:r>
              <a:rPr lang="en-US" altLang="en-US" sz="4000" dirty="0"/>
              <a:t>Back to unity and diversity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3EB9F0-6DA5-EEBE-E5A0-2D5AB2A7A7B7}"/>
              </a:ext>
            </a:extLst>
          </p:cNvPr>
          <p:cNvSpPr txBox="1"/>
          <p:nvPr/>
        </p:nvSpPr>
        <p:spPr>
          <a:xfrm>
            <a:off x="2590800" y="1676401"/>
            <a:ext cx="4953000" cy="280076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dirty="0"/>
              <a:t>Which gifts are best?  Which gifts are special?  Which gifts are MORE spiritual?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A1E0C1C-7856-37AB-2288-034C00868B31}"/>
              </a:ext>
            </a:extLst>
          </p:cNvPr>
          <p:cNvSpPr/>
          <p:nvPr/>
        </p:nvSpPr>
        <p:spPr>
          <a:xfrm>
            <a:off x="3810000" y="3105836"/>
            <a:ext cx="4572000" cy="255454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/>
              <a:t>Spiritual gifts are not a “badge of spirituality,” but a “mark of grace”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C1E16A9F-C0E6-C0C3-C5BE-A386E0FD1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Problems in the Corinth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xmlns="" id="{82C31EEE-CECF-F17B-EF91-F6974E543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/>
              <a:t>Solutions</a:t>
            </a:r>
          </a:p>
          <a:p>
            <a:pPr lvl="1" eaLnBrk="1" hangingPunct="1"/>
            <a:r>
              <a:rPr lang="en-US" altLang="en-US" sz="4000" dirty="0"/>
              <a:t>Outward focus</a:t>
            </a:r>
          </a:p>
          <a:p>
            <a:pPr lvl="1" eaLnBrk="1" hangingPunct="1"/>
            <a:r>
              <a:rPr lang="en-US" altLang="en-US" sz="4000" dirty="0"/>
              <a:t>Sacrificing rights for others</a:t>
            </a:r>
          </a:p>
          <a:p>
            <a:pPr lvl="1" eaLnBrk="1" hangingPunct="1"/>
            <a:r>
              <a:rPr lang="en-US" altLang="en-US" sz="4000" dirty="0"/>
              <a:t>Learning from other’s mistakes</a:t>
            </a:r>
          </a:p>
          <a:p>
            <a:pPr lvl="1" eaLnBrk="1" hangingPunct="1"/>
            <a:r>
              <a:rPr lang="en-US" altLang="en-US" sz="4000" dirty="0"/>
              <a:t>Having roles within the community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1EABC5E8-C34D-5F1F-29BD-650F1C1D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4F361C54-3633-AD04-E947-2E6060116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716833"/>
            <a:ext cx="11798135" cy="446600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4 Now there are varieties of gifts, but the same </a:t>
            </a:r>
            <a:r>
              <a:rPr lang="en-US" altLang="en-US" sz="4000" u="sng" dirty="0"/>
              <a:t>Spirit.</a:t>
            </a:r>
            <a:r>
              <a:rPr lang="en-US" altLang="en-US" sz="4000" dirty="0"/>
              <a:t> 5 And there are varieties of ministries, and the same </a:t>
            </a:r>
            <a:r>
              <a:rPr lang="en-US" altLang="en-US" sz="4000" u="sng" dirty="0"/>
              <a:t>Lord</a:t>
            </a:r>
            <a:r>
              <a:rPr lang="en-US" altLang="en-US" sz="4000" dirty="0"/>
              <a:t>. 6	There are varieties of effects, but the same </a:t>
            </a:r>
            <a:r>
              <a:rPr lang="en-US" altLang="en-US" sz="4000" u="sng" dirty="0"/>
              <a:t>God</a:t>
            </a:r>
            <a:r>
              <a:rPr lang="en-US" altLang="en-US" sz="4000" dirty="0"/>
              <a:t> who works all things in all persons. 7 But to each one is given the manifestation of the Spirit for the common good.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B4FBA11-B20F-01E7-8609-CC844DE1FF61}"/>
              </a:ext>
            </a:extLst>
          </p:cNvPr>
          <p:cNvCxnSpPr>
            <a:cxnSpLocks/>
          </p:cNvCxnSpPr>
          <p:nvPr/>
        </p:nvCxnSpPr>
        <p:spPr>
          <a:xfrm>
            <a:off x="1268962" y="3177541"/>
            <a:ext cx="1398037" cy="137782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3BBA395-31A5-6D48-A763-0502E6904E2D}"/>
              </a:ext>
            </a:extLst>
          </p:cNvPr>
          <p:cNvCxnSpPr>
            <a:cxnSpLocks/>
          </p:cNvCxnSpPr>
          <p:nvPr/>
        </p:nvCxnSpPr>
        <p:spPr>
          <a:xfrm>
            <a:off x="2667000" y="3429000"/>
            <a:ext cx="0" cy="112636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B8E8277-657E-90C4-1359-39E61EBF7489}"/>
              </a:ext>
            </a:extLst>
          </p:cNvPr>
          <p:cNvCxnSpPr>
            <a:cxnSpLocks/>
          </p:cNvCxnSpPr>
          <p:nvPr/>
        </p:nvCxnSpPr>
        <p:spPr>
          <a:xfrm>
            <a:off x="1295400" y="3183761"/>
            <a:ext cx="1371600" cy="245239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478A95-6EE0-7DC5-3180-7F60F4D7DC32}"/>
              </a:ext>
            </a:extLst>
          </p:cNvPr>
          <p:cNvSpPr txBox="1"/>
          <p:nvPr/>
        </p:nvSpPr>
        <p:spPr>
          <a:xfrm>
            <a:off x="3771900" y="1674674"/>
            <a:ext cx="4648200" cy="175432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/>
              <a:t>It is God who is behind all of it.  So it is all VERY GOOD!</a:t>
            </a:r>
          </a:p>
        </p:txBody>
      </p:sp>
    </p:spTree>
    <p:extLst>
      <p:ext uri="{BB962C8B-B14F-4D97-AF65-F5344CB8AC3E}">
        <p14:creationId xmlns:p14="http://schemas.microsoft.com/office/powerpoint/2010/main" val="31175120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xmlns="" id="{66B61F01-1708-15B8-3EED-337DBDAD9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xmlns="" id="{9A9CB1C1-CE8A-4D8C-2DD3-A97D0CE40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7 But to each one is given the manifestation of the Spirit </a:t>
            </a:r>
            <a:r>
              <a:rPr lang="en-US" altLang="en-US" sz="4000" u="sng"/>
              <a:t>for the common good.</a:t>
            </a:r>
            <a:endParaRPr lang="en-US" altLang="en-US" sz="4000"/>
          </a:p>
          <a:p>
            <a:pPr eaLnBrk="1" hangingPunct="1"/>
            <a:r>
              <a:rPr lang="en-US" altLang="en-US" sz="4000"/>
              <a:t>Look again as to WHY they are given!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xmlns="" id="{8D430E5C-D89E-2A13-31DF-538E7BD4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xmlns="" id="{90588AA6-9E24-4F03-B837-094BEA83F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/>
              <a:t>7 But to each one is given the manifestation of the Spirit </a:t>
            </a:r>
            <a:r>
              <a:rPr lang="en-US" altLang="en-US" sz="4000" u="sng"/>
              <a:t>for the common good.</a:t>
            </a:r>
            <a:endParaRPr lang="en-US" altLang="en-US" sz="4000"/>
          </a:p>
          <a:p>
            <a:pPr eaLnBrk="1" hangingPunct="1"/>
            <a:r>
              <a:rPr lang="en-US" altLang="en-US" sz="4000"/>
              <a:t>Look again as to WHY they are given!</a:t>
            </a:r>
          </a:p>
          <a:p>
            <a:pPr eaLnBrk="1" hangingPunct="1"/>
            <a:r>
              <a:rPr lang="en-US" altLang="en-US" sz="4000"/>
              <a:t>Not for personal glory but the good of others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xmlns="" id="{0DBD1CF7-BB8D-5E9E-607F-0DF2FA548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Discover your gifts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xmlns="" id="{6062ECB2-8C51-9693-2982-667349E24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905000"/>
            <a:ext cx="11798135" cy="446600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3600" dirty="0"/>
              <a:t>Try different things</a:t>
            </a:r>
          </a:p>
          <a:p>
            <a:pPr eaLnBrk="1" hangingPunct="1"/>
            <a:r>
              <a:rPr lang="en-US" altLang="en-US" sz="3600" dirty="0"/>
              <a:t>Pray</a:t>
            </a:r>
          </a:p>
          <a:p>
            <a:pPr eaLnBrk="1" hangingPunct="1"/>
            <a:r>
              <a:rPr lang="en-US" altLang="en-US" sz="3600" dirty="0"/>
              <a:t>Ask friends</a:t>
            </a:r>
          </a:p>
          <a:p>
            <a:pPr eaLnBrk="1" hangingPunct="1"/>
            <a:r>
              <a:rPr lang="en-US" altLang="en-US" sz="3600" dirty="0"/>
              <a:t>Think about what you enjoy</a:t>
            </a:r>
          </a:p>
          <a:p>
            <a:pPr eaLnBrk="1" hangingPunct="1"/>
            <a:r>
              <a:rPr lang="en-US" altLang="en-US" sz="3600" dirty="0"/>
              <a:t>Don’t be fooled into thinking it doesn’t matter</a:t>
            </a:r>
          </a:p>
          <a:p>
            <a:pPr eaLnBrk="1" hangingPunct="1"/>
            <a:r>
              <a:rPr lang="en-US" altLang="en-US" sz="3600" dirty="0"/>
              <a:t>Don’t be ashamed of your Spirit given gifts!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xmlns="" id="{291F20A9-00D5-FFDD-F8D2-053831E1A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Discover your gifts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xmlns="" id="{7234E394-C34A-6F93-2BCE-9CF37E2C3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Are you critical of a particular weakness in your group?</a:t>
            </a:r>
          </a:p>
          <a:p>
            <a:pPr eaLnBrk="1" hangingPunct="1"/>
            <a:r>
              <a:rPr lang="en-US" altLang="en-US" sz="3600" dirty="0"/>
              <a:t>It may be because you’re gifted to fill it!</a:t>
            </a:r>
          </a:p>
          <a:p>
            <a:pPr eaLnBrk="1" hangingPunct="1"/>
            <a:r>
              <a:rPr lang="en-US" altLang="en-US" sz="3600" dirty="0"/>
              <a:t>We recognize our gifts by serving</a:t>
            </a:r>
          </a:p>
          <a:p>
            <a:pPr eaLnBrk="1" hangingPunct="1"/>
            <a:r>
              <a:rPr lang="en-US" altLang="en-US" sz="3600" dirty="0"/>
              <a:t>They are confirmed by others through our impact</a:t>
            </a:r>
          </a:p>
          <a:p>
            <a:pPr eaLnBrk="1" hangingPunct="1"/>
            <a:endParaRPr lang="en-US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0D6CDB-0F75-5755-37A4-3847CC65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021E54-0A40-631B-52E0-FDBE29B21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it a point to encourage others</a:t>
            </a:r>
          </a:p>
          <a:p>
            <a:r>
              <a:rPr lang="en-US" dirty="0"/>
              <a:t>Point out their strengths as you see them</a:t>
            </a:r>
          </a:p>
          <a:p>
            <a:r>
              <a:rPr lang="en-US" dirty="0"/>
              <a:t>Encourage them to use those gifts</a:t>
            </a:r>
          </a:p>
        </p:txBody>
      </p:sp>
    </p:spTree>
    <p:extLst>
      <p:ext uri="{BB962C8B-B14F-4D97-AF65-F5344CB8AC3E}">
        <p14:creationId xmlns:p14="http://schemas.microsoft.com/office/powerpoint/2010/main" val="238001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4613CE-B44A-37BE-C697-49CF6E494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 of your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FB56E0-06AA-7010-3609-B20B6F973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these things for selfish purposes leaves us feeling empty</a:t>
            </a:r>
          </a:p>
          <a:p>
            <a:r>
              <a:rPr lang="en-US" dirty="0"/>
              <a:t>Don’t hoard things for yourself, build communities that can help others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CED15BC-BDE6-9683-17EC-B7ADBB8573E3}"/>
              </a:ext>
            </a:extLst>
          </p:cNvPr>
          <p:cNvSpPr txBox="1"/>
          <p:nvPr/>
        </p:nvSpPr>
        <p:spPr>
          <a:xfrm>
            <a:off x="571500" y="4648200"/>
            <a:ext cx="11049000" cy="193899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4000" b="1" dirty="0"/>
              <a:t>1 Corinthians 14:20 (NASB95) — </a:t>
            </a:r>
            <a:r>
              <a:rPr lang="en-US" sz="4000" b="1" i="0" u="none" baseline="0" dirty="0"/>
              <a:t>20</a:t>
            </a:r>
            <a:r>
              <a:rPr lang="en-US" sz="4000" b="0" i="0" u="none" baseline="0" dirty="0"/>
              <a:t> Brethren, do not be children in your thinking; yet in evil be infants, but in your thinking be mature.</a:t>
            </a:r>
          </a:p>
        </p:txBody>
      </p:sp>
    </p:spTree>
    <p:extLst>
      <p:ext uri="{BB962C8B-B14F-4D97-AF65-F5344CB8AC3E}">
        <p14:creationId xmlns:p14="http://schemas.microsoft.com/office/powerpoint/2010/main" val="3206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C1E16A9F-C0E6-C0C3-C5BE-A386E0FD1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Problems in the Corinth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xmlns="" id="{82C31EEE-CECF-F17B-EF91-F6974E543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/>
              <a:t>Solutions</a:t>
            </a:r>
          </a:p>
          <a:p>
            <a:pPr lvl="1" eaLnBrk="1" hangingPunct="1"/>
            <a:r>
              <a:rPr lang="en-US" altLang="en-US" sz="4000" dirty="0"/>
              <a:t>Outward focus</a:t>
            </a:r>
          </a:p>
          <a:p>
            <a:pPr lvl="1" eaLnBrk="1" hangingPunct="1"/>
            <a:r>
              <a:rPr lang="en-US" altLang="en-US" sz="4000" dirty="0"/>
              <a:t>Sacrificing rights for others</a:t>
            </a:r>
          </a:p>
          <a:p>
            <a:pPr lvl="1" eaLnBrk="1" hangingPunct="1"/>
            <a:r>
              <a:rPr lang="en-US" altLang="en-US" sz="4000" dirty="0"/>
              <a:t>Learning from other’s mistakes</a:t>
            </a:r>
          </a:p>
          <a:p>
            <a:pPr lvl="1" eaLnBrk="1" hangingPunct="1"/>
            <a:r>
              <a:rPr lang="en-US" altLang="en-US" sz="4000" dirty="0"/>
              <a:t>Having roles within the community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4300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E5749236-7857-5E36-C171-6AACA9F29989}"/>
              </a:ext>
            </a:extLst>
          </p:cNvPr>
          <p:cNvSpPr/>
          <p:nvPr/>
        </p:nvSpPr>
        <p:spPr>
          <a:xfrm>
            <a:off x="8229600" y="3352800"/>
            <a:ext cx="1219200" cy="2886682"/>
          </a:xfrm>
          <a:prstGeom prst="rightBrac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C1A3DEF-5844-727E-868E-C740E26B4C78}"/>
              </a:ext>
            </a:extLst>
          </p:cNvPr>
          <p:cNvSpPr txBox="1"/>
          <p:nvPr/>
        </p:nvSpPr>
        <p:spPr>
          <a:xfrm>
            <a:off x="9159270" y="3606751"/>
            <a:ext cx="2895600" cy="230832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/>
              <a:t>What an incredible vision for a community!</a:t>
            </a:r>
          </a:p>
        </p:txBody>
      </p:sp>
    </p:spTree>
    <p:extLst>
      <p:ext uri="{BB962C8B-B14F-4D97-AF65-F5344CB8AC3E}">
        <p14:creationId xmlns:p14="http://schemas.microsoft.com/office/powerpoint/2010/main" val="166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C112AE-CFB9-77E8-C44A-3AB836A3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Helping the unspiritual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228C96-5156-3304-F615-2B45E005E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Be honest about what is wrong</a:t>
            </a:r>
          </a:p>
          <a:p>
            <a:r>
              <a:rPr lang="en-US" sz="4000" dirty="0"/>
              <a:t>Let them know it doesn’t have to be this way</a:t>
            </a:r>
          </a:p>
          <a:p>
            <a:r>
              <a:rPr lang="en-US" sz="4000" dirty="0"/>
              <a:t>Let them know they are valuable and loved by God</a:t>
            </a:r>
          </a:p>
          <a:p>
            <a:r>
              <a:rPr lang="en-US" sz="4000" dirty="0"/>
              <a:t>Give them a vision for how they can play a significant role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07EA3DD-2CDF-7A4F-212C-4430CD4215A7}"/>
              </a:ext>
            </a:extLst>
          </p:cNvPr>
          <p:cNvSpPr txBox="1"/>
          <p:nvPr/>
        </p:nvSpPr>
        <p:spPr>
          <a:xfrm>
            <a:off x="381000" y="2667000"/>
            <a:ext cx="10439400" cy="30469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4800" b="1" dirty="0"/>
              <a:t>Proverbs 29:18 (NASB95) — </a:t>
            </a:r>
            <a:r>
              <a:rPr lang="en-US" sz="4800" b="1" i="0" u="none" baseline="0" dirty="0"/>
              <a:t>18</a:t>
            </a:r>
            <a:r>
              <a:rPr lang="en-US" sz="4800" b="0" i="0" u="none" baseline="0" dirty="0"/>
              <a:t> Where there is no vision, the people are unrestrained, But happy is he who keeps the law.</a:t>
            </a:r>
          </a:p>
        </p:txBody>
      </p:sp>
    </p:spTree>
    <p:extLst>
      <p:ext uri="{BB962C8B-B14F-4D97-AF65-F5344CB8AC3E}">
        <p14:creationId xmlns:p14="http://schemas.microsoft.com/office/powerpoint/2010/main" val="252151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1EABC5E8-C34D-5F1F-29BD-650F1C1D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4F361C54-3633-AD04-E947-2E6060116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716833"/>
            <a:ext cx="11798135" cy="446600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4 Now there are varieties of gifts, but the same </a:t>
            </a:r>
            <a:r>
              <a:rPr lang="en-US" altLang="en-US" sz="4000" u="sng" dirty="0"/>
              <a:t>Spirit.</a:t>
            </a:r>
            <a:r>
              <a:rPr lang="en-US" altLang="en-US" sz="4000" dirty="0"/>
              <a:t> 5 And there are varieties of ministries, and the same </a:t>
            </a:r>
            <a:r>
              <a:rPr lang="en-US" altLang="en-US" sz="4000" u="sng" dirty="0"/>
              <a:t>Lord</a:t>
            </a:r>
            <a:r>
              <a:rPr lang="en-US" altLang="en-US" sz="4000" dirty="0"/>
              <a:t>. 6	There are varieties of effects, but the same </a:t>
            </a:r>
            <a:r>
              <a:rPr lang="en-US" altLang="en-US" sz="4000" u="sng" dirty="0"/>
              <a:t>God</a:t>
            </a:r>
            <a:r>
              <a:rPr lang="en-US" altLang="en-US" sz="4000" dirty="0"/>
              <a:t> who works all things in all persons. 7 But to each one is given the manifestation of the Spirit for the common good.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B4FBA11-B20F-01E7-8609-CC844DE1FF61}"/>
              </a:ext>
            </a:extLst>
          </p:cNvPr>
          <p:cNvCxnSpPr>
            <a:cxnSpLocks/>
          </p:cNvCxnSpPr>
          <p:nvPr/>
        </p:nvCxnSpPr>
        <p:spPr>
          <a:xfrm>
            <a:off x="1268962" y="3177541"/>
            <a:ext cx="1398037" cy="137782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3BBA395-31A5-6D48-A763-0502E6904E2D}"/>
              </a:ext>
            </a:extLst>
          </p:cNvPr>
          <p:cNvCxnSpPr>
            <a:cxnSpLocks/>
          </p:cNvCxnSpPr>
          <p:nvPr/>
        </p:nvCxnSpPr>
        <p:spPr>
          <a:xfrm>
            <a:off x="2667000" y="3429000"/>
            <a:ext cx="0" cy="112636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B8E8277-657E-90C4-1359-39E61EBF7489}"/>
              </a:ext>
            </a:extLst>
          </p:cNvPr>
          <p:cNvCxnSpPr>
            <a:cxnSpLocks/>
          </p:cNvCxnSpPr>
          <p:nvPr/>
        </p:nvCxnSpPr>
        <p:spPr>
          <a:xfrm>
            <a:off x="1295400" y="3183761"/>
            <a:ext cx="1371600" cy="245239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D76E448-35F9-13FF-8FA1-2B8CE64636EE}"/>
              </a:ext>
            </a:extLst>
          </p:cNvPr>
          <p:cNvSpPr txBox="1"/>
          <p:nvPr/>
        </p:nvSpPr>
        <p:spPr>
          <a:xfrm>
            <a:off x="3809999" y="1752600"/>
            <a:ext cx="7848597" cy="280076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4400" dirty="0"/>
              <a:t>The Father, Son, and HS working together through us to make a dynamic loving community of human beings.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1EABC5E8-C34D-5F1F-29BD-650F1C1D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 Corinthians 12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4F361C54-3633-AD04-E947-2E6060116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716833"/>
            <a:ext cx="11798135" cy="446600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000" dirty="0"/>
              <a:t>4 Now there are varieties of gifts, but the same Spirit. 5 And there are </a:t>
            </a:r>
            <a:r>
              <a:rPr lang="en-US" altLang="en-US" sz="4000" u="sng" dirty="0"/>
              <a:t>varieties of ministries</a:t>
            </a:r>
            <a:r>
              <a:rPr lang="en-US" altLang="en-US" sz="4000" dirty="0"/>
              <a:t>, and the </a:t>
            </a:r>
            <a:r>
              <a:rPr lang="en-US" altLang="en-US" sz="4000" u="sng" dirty="0"/>
              <a:t>same Lord</a:t>
            </a:r>
            <a:r>
              <a:rPr lang="en-US" altLang="en-US" sz="4000" dirty="0"/>
              <a:t>. 6	There are </a:t>
            </a:r>
            <a:r>
              <a:rPr lang="en-US" altLang="en-US" sz="4000" u="sng" dirty="0"/>
              <a:t>varieties of effects</a:t>
            </a:r>
            <a:r>
              <a:rPr lang="en-US" altLang="en-US" sz="4000" dirty="0"/>
              <a:t>, but the same God who works all things in all persons. 7 But to each one is given the manifestation of the Spirit for the common good.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92C9E4-6373-8805-74E5-F3F0A0F63FFB}"/>
              </a:ext>
            </a:extLst>
          </p:cNvPr>
          <p:cNvSpPr txBox="1"/>
          <p:nvPr/>
        </p:nvSpPr>
        <p:spPr>
          <a:xfrm>
            <a:off x="3276600" y="4191000"/>
            <a:ext cx="3886200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600" dirty="0"/>
              <a:t>Diversity and unity working together</a:t>
            </a:r>
          </a:p>
        </p:txBody>
      </p:sp>
    </p:spTree>
    <p:extLst>
      <p:ext uri="{BB962C8B-B14F-4D97-AF65-F5344CB8AC3E}">
        <p14:creationId xmlns:p14="http://schemas.microsoft.com/office/powerpoint/2010/main" val="4203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xmlns="" id="{288060B7-C16D-C86F-C323-3A50982D7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Unity and diversity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xmlns="" id="{89D4DE61-7BC6-3A9C-037A-6B9852904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3" y="1905000"/>
            <a:ext cx="11798135" cy="446600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4400" dirty="0"/>
              <a:t>The community of God should be diverse</a:t>
            </a:r>
          </a:p>
          <a:p>
            <a:pPr lvl="1" eaLnBrk="1" hangingPunct="1"/>
            <a:r>
              <a:rPr lang="en-US" altLang="en-US" sz="4000" dirty="0"/>
              <a:t>Many kinds of people</a:t>
            </a:r>
          </a:p>
          <a:p>
            <a:pPr lvl="2" eaLnBrk="1" hangingPunct="1"/>
            <a:r>
              <a:rPr lang="en-US" altLang="en-US" sz="3600" dirty="0"/>
              <a:t>Different interests</a:t>
            </a:r>
          </a:p>
          <a:p>
            <a:pPr lvl="2" eaLnBrk="1" hangingPunct="1"/>
            <a:r>
              <a:rPr lang="en-US" altLang="en-US" sz="3600" dirty="0"/>
              <a:t>Different personalities</a:t>
            </a:r>
          </a:p>
          <a:p>
            <a:pPr lvl="2" eaLnBrk="1" hangingPunct="1"/>
            <a:r>
              <a:rPr lang="en-US" altLang="en-US" sz="3600" dirty="0"/>
              <a:t>Different cultures</a:t>
            </a:r>
          </a:p>
          <a:p>
            <a:pPr lvl="2" eaLnBrk="1" hangingPunct="1"/>
            <a:r>
              <a:rPr lang="en-US" altLang="en-US" sz="3600" dirty="0"/>
              <a:t>Different races</a:t>
            </a:r>
          </a:p>
          <a:p>
            <a:pPr lvl="2" eaLnBrk="1" hangingPunct="1"/>
            <a:r>
              <a:rPr lang="en-US" altLang="en-US" sz="3600" dirty="0"/>
              <a:t>Different socio-economic backgrounds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7A0F0F48-C77E-DA66-1064-F131AC8C2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Unity and diversity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xmlns="" id="{9CCD6DE0-2CA3-7B59-4086-A41A68D33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/>
              <a:t>The community of God should be unified</a:t>
            </a:r>
          </a:p>
          <a:p>
            <a:pPr lvl="1" eaLnBrk="1" hangingPunct="1"/>
            <a:r>
              <a:rPr lang="en-US" altLang="en-US" sz="4000" dirty="0"/>
              <a:t>Working together for a common cause</a:t>
            </a:r>
            <a:endParaRPr lang="en-US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well-Theme">
  <a:themeElements>
    <a:clrScheme name="Dwell">
      <a:dk1>
        <a:sysClr val="windowText" lastClr="000000"/>
      </a:dk1>
      <a:lt1>
        <a:sysClr val="window" lastClr="FFFFFF"/>
      </a:lt1>
      <a:dk2>
        <a:srgbClr val="03272D"/>
      </a:dk2>
      <a:lt2>
        <a:srgbClr val="FFFFFF"/>
      </a:lt2>
      <a:accent1>
        <a:srgbClr val="72DB2B"/>
      </a:accent1>
      <a:accent2>
        <a:srgbClr val="07841B"/>
      </a:accent2>
      <a:accent3>
        <a:srgbClr val="515E61"/>
      </a:accent3>
      <a:accent4>
        <a:srgbClr val="FFFFFF"/>
      </a:accent4>
      <a:accent5>
        <a:srgbClr val="72DB2B"/>
      </a:accent5>
      <a:accent6>
        <a:srgbClr val="07841B"/>
      </a:accent6>
      <a:hlink>
        <a:srgbClr val="72DB2B"/>
      </a:hlink>
      <a:folHlink>
        <a:srgbClr val="07841B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ADF8B05-EAE8-4921-A314-FA6A15E56CEC}" vid="{0530C1E6-F8D8-4B61-A478-76B233D9ABC6}"/>
    </a:ext>
  </a:extLst>
</a:theme>
</file>

<file path=ppt/theme/theme2.xml><?xml version="1.0" encoding="utf-8"?>
<a:theme xmlns:a="http://schemas.openxmlformats.org/drawingml/2006/main" name="Dwell-Light-Theme">
  <a:themeElements>
    <a:clrScheme name="Dwell">
      <a:dk1>
        <a:sysClr val="windowText" lastClr="000000"/>
      </a:dk1>
      <a:lt1>
        <a:sysClr val="window" lastClr="FFFFFF"/>
      </a:lt1>
      <a:dk2>
        <a:srgbClr val="03272D"/>
      </a:dk2>
      <a:lt2>
        <a:srgbClr val="FFFFFF"/>
      </a:lt2>
      <a:accent1>
        <a:srgbClr val="72DB2B"/>
      </a:accent1>
      <a:accent2>
        <a:srgbClr val="07841B"/>
      </a:accent2>
      <a:accent3>
        <a:srgbClr val="515E61"/>
      </a:accent3>
      <a:accent4>
        <a:srgbClr val="FFFFFF"/>
      </a:accent4>
      <a:accent5>
        <a:srgbClr val="72DB2B"/>
      </a:accent5>
      <a:accent6>
        <a:srgbClr val="07841B"/>
      </a:accent6>
      <a:hlink>
        <a:srgbClr val="72DB2B"/>
      </a:hlink>
      <a:folHlink>
        <a:srgbClr val="07841B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ADF8B05-EAE8-4921-A314-FA6A15E56CEC}" vid="{586AD5A8-CAD1-4A83-A9F4-732EBC0F50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dwell</Template>
  <TotalTime>1845</TotalTime>
  <Words>1429</Words>
  <Application>Microsoft Office PowerPoint</Application>
  <PresentationFormat>Widescreen</PresentationFormat>
  <Paragraphs>186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Lao UI</vt:lpstr>
      <vt:lpstr>Trebuchet MS</vt:lpstr>
      <vt:lpstr>Tw Cen MT</vt:lpstr>
      <vt:lpstr>Wingdings</vt:lpstr>
      <vt:lpstr>Dwell-Theme</vt:lpstr>
      <vt:lpstr>Dwell-Light-Theme</vt:lpstr>
      <vt:lpstr>1 Corinthians 12 &amp; 14</vt:lpstr>
      <vt:lpstr>Problems in the Corinth</vt:lpstr>
      <vt:lpstr>Problems in the Corinth</vt:lpstr>
      <vt:lpstr>Problems in the Corinth</vt:lpstr>
      <vt:lpstr>Helping the unspiritual</vt:lpstr>
      <vt:lpstr>1 Corinthians 12</vt:lpstr>
      <vt:lpstr>1 Corinthians 12</vt:lpstr>
      <vt:lpstr>Unity and diversity</vt:lpstr>
      <vt:lpstr>Unity and diversity</vt:lpstr>
      <vt:lpstr>Unity and diversity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Other gifts from other passages</vt:lpstr>
      <vt:lpstr>1 Corinthians 12</vt:lpstr>
      <vt:lpstr>1 Corinthians 12</vt:lpstr>
      <vt:lpstr>1 Corinthians 12</vt:lpstr>
      <vt:lpstr>1 Corinthians 12</vt:lpstr>
      <vt:lpstr>1 Corinthians 12</vt:lpstr>
      <vt:lpstr>1 Corinthians 12</vt:lpstr>
      <vt:lpstr>Discover your gifts</vt:lpstr>
      <vt:lpstr>Discover your gifts</vt:lpstr>
      <vt:lpstr>Help others</vt:lpstr>
      <vt:lpstr>The use of your gifts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Corinthians 12</dc:title>
  <dc:creator>Ryan Lowery</dc:creator>
  <cp:lastModifiedBy>DoddH</cp:lastModifiedBy>
  <cp:revision>30</cp:revision>
  <dcterms:created xsi:type="dcterms:W3CDTF">2010-05-22T15:09:58Z</dcterms:created>
  <dcterms:modified xsi:type="dcterms:W3CDTF">2023-06-08T15:43:52Z</dcterms:modified>
</cp:coreProperties>
</file>